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2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23136"/>
            <a:ext cx="9144000" cy="294513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8279" y="-21589"/>
            <a:ext cx="6187440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285" y="1413771"/>
            <a:ext cx="6851650" cy="2305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60.png"/><Relationship Id="rId3" Type="http://schemas.openxmlformats.org/officeDocument/2006/relationships/image" Target="../media/image129.png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11" Type="http://schemas.openxmlformats.org/officeDocument/2006/relationships/image" Target="../media/image158.png"/><Relationship Id="rId5" Type="http://schemas.openxmlformats.org/officeDocument/2006/relationships/image" Target="../media/image153.png"/><Relationship Id="rId10" Type="http://schemas.openxmlformats.org/officeDocument/2006/relationships/image" Target="../media/image157.png"/><Relationship Id="rId4" Type="http://schemas.openxmlformats.org/officeDocument/2006/relationships/image" Target="../media/image36.png"/><Relationship Id="rId9" Type="http://schemas.openxmlformats.org/officeDocument/2006/relationships/image" Target="../media/image1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77.png"/><Relationship Id="rId26" Type="http://schemas.openxmlformats.org/officeDocument/2006/relationships/image" Target="../media/image185.png"/><Relationship Id="rId3" Type="http://schemas.openxmlformats.org/officeDocument/2006/relationships/image" Target="../media/image162.png"/><Relationship Id="rId21" Type="http://schemas.openxmlformats.org/officeDocument/2006/relationships/image" Target="../media/image180.png"/><Relationship Id="rId34" Type="http://schemas.openxmlformats.org/officeDocument/2006/relationships/image" Target="../media/image19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5" Type="http://schemas.openxmlformats.org/officeDocument/2006/relationships/image" Target="../media/image184.png"/><Relationship Id="rId33" Type="http://schemas.openxmlformats.org/officeDocument/2006/relationships/image" Target="../media/image191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20" Type="http://schemas.openxmlformats.org/officeDocument/2006/relationships/image" Target="../media/image179.png"/><Relationship Id="rId29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24" Type="http://schemas.openxmlformats.org/officeDocument/2006/relationships/image" Target="../media/image183.png"/><Relationship Id="rId32" Type="http://schemas.openxmlformats.org/officeDocument/2006/relationships/image" Target="../media/image19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28" Type="http://schemas.openxmlformats.org/officeDocument/2006/relationships/image" Target="../media/image187.png"/><Relationship Id="rId10" Type="http://schemas.openxmlformats.org/officeDocument/2006/relationships/image" Target="../media/image169.png"/><Relationship Id="rId19" Type="http://schemas.openxmlformats.org/officeDocument/2006/relationships/image" Target="../media/image178.png"/><Relationship Id="rId31" Type="http://schemas.openxmlformats.org/officeDocument/2006/relationships/image" Target="../media/image36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Relationship Id="rId22" Type="http://schemas.openxmlformats.org/officeDocument/2006/relationships/image" Target="../media/image181.png"/><Relationship Id="rId27" Type="http://schemas.openxmlformats.org/officeDocument/2006/relationships/image" Target="../media/image186.png"/><Relationship Id="rId30" Type="http://schemas.openxmlformats.org/officeDocument/2006/relationships/image" Target="../media/image1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3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1.png"/><Relationship Id="rId5" Type="http://schemas.openxmlformats.org/officeDocument/2006/relationships/image" Target="../media/image196.png"/><Relationship Id="rId15" Type="http://schemas.openxmlformats.org/officeDocument/2006/relationships/image" Target="../media/image205.png"/><Relationship Id="rId10" Type="http://schemas.openxmlformats.org/officeDocument/2006/relationships/image" Target="../media/image36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5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openxmlformats.org/officeDocument/2006/relationships/image" Target="../media/image36.png"/><Relationship Id="rId2" Type="http://schemas.openxmlformats.org/officeDocument/2006/relationships/image" Target="../media/image206.png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jpg"/><Relationship Id="rId15" Type="http://schemas.openxmlformats.org/officeDocument/2006/relationships/image" Target="../media/image217.png"/><Relationship Id="rId10" Type="http://schemas.openxmlformats.org/officeDocument/2006/relationships/image" Target="../media/image213.png"/><Relationship Id="rId4" Type="http://schemas.openxmlformats.org/officeDocument/2006/relationships/image" Target="../media/image208.png"/><Relationship Id="rId9" Type="http://schemas.openxmlformats.org/officeDocument/2006/relationships/image" Target="../media/image188.png"/><Relationship Id="rId14" Type="http://schemas.openxmlformats.org/officeDocument/2006/relationships/image" Target="../media/image2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3" Type="http://schemas.openxmlformats.org/officeDocument/2006/relationships/image" Target="../media/image220.png"/><Relationship Id="rId7" Type="http://schemas.openxmlformats.org/officeDocument/2006/relationships/image" Target="../media/image36.png"/><Relationship Id="rId12" Type="http://schemas.openxmlformats.org/officeDocument/2006/relationships/image" Target="../media/image225.png"/><Relationship Id="rId2" Type="http://schemas.openxmlformats.org/officeDocument/2006/relationships/image" Target="../media/image219.png"/><Relationship Id="rId16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24.png"/><Relationship Id="rId5" Type="http://schemas.openxmlformats.org/officeDocument/2006/relationships/image" Target="../media/image58.png"/><Relationship Id="rId15" Type="http://schemas.openxmlformats.org/officeDocument/2006/relationships/image" Target="../media/image228.png"/><Relationship Id="rId10" Type="http://schemas.openxmlformats.org/officeDocument/2006/relationships/image" Target="../media/image223.png"/><Relationship Id="rId4" Type="http://schemas.openxmlformats.org/officeDocument/2006/relationships/image" Target="../media/image188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31.png"/><Relationship Id="rId7" Type="http://schemas.openxmlformats.org/officeDocument/2006/relationships/image" Target="../media/image3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58.png"/><Relationship Id="rId4" Type="http://schemas.openxmlformats.org/officeDocument/2006/relationships/image" Target="../media/image2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0" Type="http://schemas.openxmlformats.org/officeDocument/2006/relationships/image" Target="../media/image242.png"/><Relationship Id="rId4" Type="http://schemas.openxmlformats.org/officeDocument/2006/relationships/image" Target="../media/image236.jpg"/><Relationship Id="rId9" Type="http://schemas.openxmlformats.org/officeDocument/2006/relationships/image" Target="../media/image241.png"/><Relationship Id="rId14" Type="http://schemas.openxmlformats.org/officeDocument/2006/relationships/image" Target="../media/image2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png"/><Relationship Id="rId18" Type="http://schemas.openxmlformats.org/officeDocument/2006/relationships/image" Target="../media/image263.png"/><Relationship Id="rId3" Type="http://schemas.openxmlformats.org/officeDocument/2006/relationships/image" Target="../media/image248.png"/><Relationship Id="rId21" Type="http://schemas.openxmlformats.org/officeDocument/2006/relationships/image" Target="../media/image266.jp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17" Type="http://schemas.openxmlformats.org/officeDocument/2006/relationships/image" Target="../media/image262.png"/><Relationship Id="rId2" Type="http://schemas.openxmlformats.org/officeDocument/2006/relationships/image" Target="../media/image247.jpg"/><Relationship Id="rId16" Type="http://schemas.openxmlformats.org/officeDocument/2006/relationships/image" Target="../media/image261.png"/><Relationship Id="rId20" Type="http://schemas.openxmlformats.org/officeDocument/2006/relationships/image" Target="../media/image2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5" Type="http://schemas.openxmlformats.org/officeDocument/2006/relationships/image" Target="../media/image250.png"/><Relationship Id="rId15" Type="http://schemas.openxmlformats.org/officeDocument/2006/relationships/image" Target="../media/image260.png"/><Relationship Id="rId10" Type="http://schemas.openxmlformats.org/officeDocument/2006/relationships/image" Target="../media/image255.png"/><Relationship Id="rId19" Type="http://schemas.openxmlformats.org/officeDocument/2006/relationships/image" Target="../media/image264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Relationship Id="rId22" Type="http://schemas.openxmlformats.org/officeDocument/2006/relationships/image" Target="../media/image1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g"/><Relationship Id="rId13" Type="http://schemas.openxmlformats.org/officeDocument/2006/relationships/image" Target="../media/image278.jpg"/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12" Type="http://schemas.openxmlformats.org/officeDocument/2006/relationships/image" Target="../media/image277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11" Type="http://schemas.openxmlformats.org/officeDocument/2006/relationships/image" Target="../media/image276.jpg"/><Relationship Id="rId5" Type="http://schemas.openxmlformats.org/officeDocument/2006/relationships/image" Target="../media/image270.png"/><Relationship Id="rId15" Type="http://schemas.openxmlformats.org/officeDocument/2006/relationships/image" Target="../media/image188.png"/><Relationship Id="rId10" Type="http://schemas.openxmlformats.org/officeDocument/2006/relationships/image" Target="../media/image275.png"/><Relationship Id="rId4" Type="http://schemas.openxmlformats.org/officeDocument/2006/relationships/image" Target="../media/image269.png"/><Relationship Id="rId9" Type="http://schemas.openxmlformats.org/officeDocument/2006/relationships/image" Target="../media/image274.png"/><Relationship Id="rId14" Type="http://schemas.openxmlformats.org/officeDocument/2006/relationships/image" Target="../media/image2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91.png"/><Relationship Id="rId18" Type="http://schemas.openxmlformats.org/officeDocument/2006/relationships/image" Target="../media/image36.png"/><Relationship Id="rId26" Type="http://schemas.openxmlformats.org/officeDocument/2006/relationships/image" Target="../media/image301.png"/><Relationship Id="rId3" Type="http://schemas.openxmlformats.org/officeDocument/2006/relationships/image" Target="../media/image281.png"/><Relationship Id="rId21" Type="http://schemas.openxmlformats.org/officeDocument/2006/relationships/image" Target="../media/image296.png"/><Relationship Id="rId7" Type="http://schemas.openxmlformats.org/officeDocument/2006/relationships/image" Target="../media/image285.png"/><Relationship Id="rId12" Type="http://schemas.openxmlformats.org/officeDocument/2006/relationships/image" Target="../media/image290.png"/><Relationship Id="rId17" Type="http://schemas.openxmlformats.org/officeDocument/2006/relationships/image" Target="../media/image196.png"/><Relationship Id="rId25" Type="http://schemas.openxmlformats.org/officeDocument/2006/relationships/image" Target="../media/image300.png"/><Relationship Id="rId2" Type="http://schemas.openxmlformats.org/officeDocument/2006/relationships/image" Target="../media/image280.png"/><Relationship Id="rId16" Type="http://schemas.openxmlformats.org/officeDocument/2006/relationships/image" Target="../media/image195.png"/><Relationship Id="rId20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11" Type="http://schemas.openxmlformats.org/officeDocument/2006/relationships/image" Target="../media/image289.png"/><Relationship Id="rId24" Type="http://schemas.openxmlformats.org/officeDocument/2006/relationships/image" Target="../media/image299.png"/><Relationship Id="rId5" Type="http://schemas.openxmlformats.org/officeDocument/2006/relationships/image" Target="../media/image283.png"/><Relationship Id="rId15" Type="http://schemas.openxmlformats.org/officeDocument/2006/relationships/image" Target="../media/image293.png"/><Relationship Id="rId23" Type="http://schemas.openxmlformats.org/officeDocument/2006/relationships/image" Target="../media/image298.png"/><Relationship Id="rId10" Type="http://schemas.openxmlformats.org/officeDocument/2006/relationships/image" Target="../media/image288.png"/><Relationship Id="rId19" Type="http://schemas.openxmlformats.org/officeDocument/2006/relationships/image" Target="../media/image294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Relationship Id="rId14" Type="http://schemas.openxmlformats.org/officeDocument/2006/relationships/image" Target="../media/image292.png"/><Relationship Id="rId22" Type="http://schemas.openxmlformats.org/officeDocument/2006/relationships/image" Target="../media/image297.png"/><Relationship Id="rId27" Type="http://schemas.openxmlformats.org/officeDocument/2006/relationships/image" Target="../media/image3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jpg"/><Relationship Id="rId3" Type="http://schemas.openxmlformats.org/officeDocument/2006/relationships/image" Target="../media/image304.png"/><Relationship Id="rId7" Type="http://schemas.openxmlformats.org/officeDocument/2006/relationships/image" Target="../media/image307.jp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311.png"/><Relationship Id="rId5" Type="http://schemas.openxmlformats.org/officeDocument/2006/relationships/image" Target="../media/image306.png"/><Relationship Id="rId10" Type="http://schemas.openxmlformats.org/officeDocument/2006/relationships/image" Target="../media/image310.jpg"/><Relationship Id="rId4" Type="http://schemas.openxmlformats.org/officeDocument/2006/relationships/image" Target="../media/image305.png"/><Relationship Id="rId9" Type="http://schemas.openxmlformats.org/officeDocument/2006/relationships/image" Target="../media/image3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3" Type="http://schemas.openxmlformats.org/officeDocument/2006/relationships/image" Target="../media/image36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5" Type="http://schemas.openxmlformats.org/officeDocument/2006/relationships/image" Target="../media/image323.png"/><Relationship Id="rId10" Type="http://schemas.openxmlformats.org/officeDocument/2006/relationships/image" Target="../media/image318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129.png"/><Relationship Id="rId7" Type="http://schemas.openxmlformats.org/officeDocument/2006/relationships/image" Target="../media/image3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10" Type="http://schemas.openxmlformats.org/officeDocument/2006/relationships/image" Target="../media/image329.png"/><Relationship Id="rId4" Type="http://schemas.openxmlformats.org/officeDocument/2006/relationships/image" Target="../media/image36.png"/><Relationship Id="rId9" Type="http://schemas.openxmlformats.org/officeDocument/2006/relationships/image" Target="../media/image3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341.png"/><Relationship Id="rId18" Type="http://schemas.openxmlformats.org/officeDocument/2006/relationships/image" Target="../media/image346.png"/><Relationship Id="rId3" Type="http://schemas.openxmlformats.org/officeDocument/2006/relationships/image" Target="../media/image331.png"/><Relationship Id="rId21" Type="http://schemas.openxmlformats.org/officeDocument/2006/relationships/image" Target="../media/image36.png"/><Relationship Id="rId7" Type="http://schemas.openxmlformats.org/officeDocument/2006/relationships/image" Target="../media/image335.png"/><Relationship Id="rId12" Type="http://schemas.openxmlformats.org/officeDocument/2006/relationships/image" Target="../media/image340.png"/><Relationship Id="rId17" Type="http://schemas.openxmlformats.org/officeDocument/2006/relationships/image" Target="../media/image345.png"/><Relationship Id="rId2" Type="http://schemas.openxmlformats.org/officeDocument/2006/relationships/image" Target="../media/image330.png"/><Relationship Id="rId16" Type="http://schemas.openxmlformats.org/officeDocument/2006/relationships/image" Target="../media/image344.png"/><Relationship Id="rId20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11" Type="http://schemas.openxmlformats.org/officeDocument/2006/relationships/image" Target="../media/image339.png"/><Relationship Id="rId5" Type="http://schemas.openxmlformats.org/officeDocument/2006/relationships/image" Target="../media/image333.png"/><Relationship Id="rId15" Type="http://schemas.openxmlformats.org/officeDocument/2006/relationships/image" Target="../media/image343.png"/><Relationship Id="rId10" Type="http://schemas.openxmlformats.org/officeDocument/2006/relationships/image" Target="../media/image338.png"/><Relationship Id="rId19" Type="http://schemas.openxmlformats.org/officeDocument/2006/relationships/image" Target="../media/image213.png"/><Relationship Id="rId4" Type="http://schemas.openxmlformats.org/officeDocument/2006/relationships/image" Target="../media/image332.png"/><Relationship Id="rId9" Type="http://schemas.openxmlformats.org/officeDocument/2006/relationships/image" Target="../media/image337.png"/><Relationship Id="rId14" Type="http://schemas.openxmlformats.org/officeDocument/2006/relationships/image" Target="../media/image3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13" Type="http://schemas.openxmlformats.org/officeDocument/2006/relationships/image" Target="../media/image359.png"/><Relationship Id="rId18" Type="http://schemas.openxmlformats.org/officeDocument/2006/relationships/image" Target="../media/image214.png"/><Relationship Id="rId3" Type="http://schemas.openxmlformats.org/officeDocument/2006/relationships/image" Target="../media/image349.png"/><Relationship Id="rId7" Type="http://schemas.openxmlformats.org/officeDocument/2006/relationships/image" Target="../media/image353.png"/><Relationship Id="rId12" Type="http://schemas.openxmlformats.org/officeDocument/2006/relationships/image" Target="../media/image358.png"/><Relationship Id="rId17" Type="http://schemas.openxmlformats.org/officeDocument/2006/relationships/image" Target="../media/image213.png"/><Relationship Id="rId2" Type="http://schemas.openxmlformats.org/officeDocument/2006/relationships/image" Target="../media/image348.png"/><Relationship Id="rId16" Type="http://schemas.openxmlformats.org/officeDocument/2006/relationships/image" Target="../media/image362.png"/><Relationship Id="rId20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1" Type="http://schemas.openxmlformats.org/officeDocument/2006/relationships/image" Target="../media/image357.png"/><Relationship Id="rId5" Type="http://schemas.openxmlformats.org/officeDocument/2006/relationships/image" Target="../media/image351.png"/><Relationship Id="rId15" Type="http://schemas.openxmlformats.org/officeDocument/2006/relationships/image" Target="../media/image361.png"/><Relationship Id="rId10" Type="http://schemas.openxmlformats.org/officeDocument/2006/relationships/image" Target="../media/image356.png"/><Relationship Id="rId19" Type="http://schemas.openxmlformats.org/officeDocument/2006/relationships/image" Target="../media/image36.png"/><Relationship Id="rId4" Type="http://schemas.openxmlformats.org/officeDocument/2006/relationships/image" Target="../media/image350.png"/><Relationship Id="rId9" Type="http://schemas.openxmlformats.org/officeDocument/2006/relationships/image" Target="../media/image355.png"/><Relationship Id="rId14" Type="http://schemas.openxmlformats.org/officeDocument/2006/relationships/image" Target="../media/image3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7.png"/><Relationship Id="rId4" Type="http://schemas.openxmlformats.org/officeDocument/2006/relationships/image" Target="../media/image3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3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29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4.png"/><Relationship Id="rId21" Type="http://schemas.openxmlformats.org/officeDocument/2006/relationships/image" Target="../media/image100.png"/><Relationship Id="rId34" Type="http://schemas.openxmlformats.org/officeDocument/2006/relationships/image" Target="../media/image113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33" Type="http://schemas.openxmlformats.org/officeDocument/2006/relationships/image" Target="../media/image112.png"/><Relationship Id="rId2" Type="http://schemas.openxmlformats.org/officeDocument/2006/relationships/image" Target="../media/image83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5" Type="http://schemas.openxmlformats.org/officeDocument/2006/relationships/image" Target="../media/image35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36" Type="http://schemas.openxmlformats.org/officeDocument/2006/relationships/image" Target="../media/image115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31" Type="http://schemas.openxmlformats.org/officeDocument/2006/relationships/image" Target="../media/image110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Relationship Id="rId35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36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3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7.png"/><Relationship Id="rId7" Type="http://schemas.openxmlformats.org/officeDocument/2006/relationships/image" Target="../media/image36.png"/><Relationship Id="rId12" Type="http://schemas.openxmlformats.org/officeDocument/2006/relationships/image" Target="../media/image134.png"/><Relationship Id="rId2" Type="http://schemas.openxmlformats.org/officeDocument/2006/relationships/image" Target="../media/image126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29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" Type="http://schemas.openxmlformats.org/officeDocument/2006/relationships/image" Target="../media/image140.jpg"/><Relationship Id="rId7" Type="http://schemas.openxmlformats.org/officeDocument/2006/relationships/image" Target="../media/image129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39.jp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145.png"/><Relationship Id="rId5" Type="http://schemas.openxmlformats.org/officeDocument/2006/relationships/image" Target="../media/image142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41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8864" y="2398598"/>
            <a:ext cx="444627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C00000"/>
                </a:solidFill>
              </a:rPr>
              <a:t>Профилактика </a:t>
            </a:r>
            <a:r>
              <a:rPr sz="4400" spc="5" dirty="0">
                <a:solidFill>
                  <a:srgbClr val="C00000"/>
                </a:solidFill>
              </a:rPr>
              <a:t> </a:t>
            </a:r>
            <a:r>
              <a:rPr sz="4400" dirty="0">
                <a:solidFill>
                  <a:srgbClr val="C00000"/>
                </a:solidFill>
              </a:rPr>
              <a:t>он</a:t>
            </a:r>
            <a:r>
              <a:rPr sz="4400" spc="-55" dirty="0">
                <a:solidFill>
                  <a:srgbClr val="C00000"/>
                </a:solidFill>
              </a:rPr>
              <a:t>к</a:t>
            </a:r>
            <a:r>
              <a:rPr sz="4400" spc="-110" dirty="0">
                <a:solidFill>
                  <a:srgbClr val="C00000"/>
                </a:solidFill>
              </a:rPr>
              <a:t>о</a:t>
            </a:r>
            <a:r>
              <a:rPr sz="4400" spc="-65" dirty="0">
                <a:solidFill>
                  <a:srgbClr val="C00000"/>
                </a:solidFill>
              </a:rPr>
              <a:t>л</a:t>
            </a:r>
            <a:r>
              <a:rPr sz="4400" dirty="0">
                <a:solidFill>
                  <a:srgbClr val="C00000"/>
                </a:solidFill>
              </a:rPr>
              <a:t>огич</a:t>
            </a:r>
            <a:r>
              <a:rPr sz="4400" spc="-65" dirty="0">
                <a:solidFill>
                  <a:srgbClr val="C00000"/>
                </a:solidFill>
              </a:rPr>
              <a:t>е</a:t>
            </a:r>
            <a:r>
              <a:rPr sz="4400" spc="-5" dirty="0">
                <a:solidFill>
                  <a:srgbClr val="C00000"/>
                </a:solidFill>
              </a:rPr>
              <a:t>ских  </a:t>
            </a:r>
            <a:r>
              <a:rPr sz="4400" spc="-30" dirty="0">
                <a:solidFill>
                  <a:srgbClr val="C00000"/>
                </a:solidFill>
              </a:rPr>
              <a:t>заболеваний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28318" y="1143000"/>
            <a:ext cx="9142576" cy="2467976"/>
            <a:chOff x="1423" y="1198308"/>
            <a:chExt cx="9142576" cy="2467976"/>
          </a:xfrm>
        </p:grpSpPr>
        <p:sp>
          <p:nvSpPr>
            <p:cNvPr id="4" name="object 4"/>
            <p:cNvSpPr/>
            <p:nvPr/>
          </p:nvSpPr>
          <p:spPr>
            <a:xfrm>
              <a:off x="99169" y="2077967"/>
              <a:ext cx="2073910" cy="1552575"/>
            </a:xfrm>
            <a:custGeom>
              <a:avLst/>
              <a:gdLst/>
              <a:ahLst/>
              <a:cxnLst/>
              <a:rect l="l" t="t" r="r" b="b"/>
              <a:pathLst>
                <a:path w="2073910" h="1552575">
                  <a:moveTo>
                    <a:pt x="1814563" y="0"/>
                  </a:moveTo>
                  <a:lnTo>
                    <a:pt x="258737" y="0"/>
                  </a:lnTo>
                  <a:lnTo>
                    <a:pt x="212227" y="4168"/>
                  </a:lnTo>
                  <a:lnTo>
                    <a:pt x="168453" y="16186"/>
                  </a:lnTo>
                  <a:lnTo>
                    <a:pt x="128145" y="35324"/>
                  </a:lnTo>
                  <a:lnTo>
                    <a:pt x="92034" y="60854"/>
                  </a:lnTo>
                  <a:lnTo>
                    <a:pt x="60850" y="92044"/>
                  </a:lnTo>
                  <a:lnTo>
                    <a:pt x="35324" y="128166"/>
                  </a:lnTo>
                  <a:lnTo>
                    <a:pt x="16186" y="168490"/>
                  </a:lnTo>
                  <a:lnTo>
                    <a:pt x="4168" y="212286"/>
                  </a:lnTo>
                  <a:lnTo>
                    <a:pt x="0" y="258825"/>
                  </a:lnTo>
                  <a:lnTo>
                    <a:pt x="0" y="1293622"/>
                  </a:lnTo>
                  <a:lnTo>
                    <a:pt x="4168" y="1340127"/>
                  </a:lnTo>
                  <a:lnTo>
                    <a:pt x="16186" y="1383906"/>
                  </a:lnTo>
                  <a:lnTo>
                    <a:pt x="35324" y="1424225"/>
                  </a:lnTo>
                  <a:lnTo>
                    <a:pt x="60850" y="1460351"/>
                  </a:lnTo>
                  <a:lnTo>
                    <a:pt x="92034" y="1491552"/>
                  </a:lnTo>
                  <a:lnTo>
                    <a:pt x="128145" y="1517094"/>
                  </a:lnTo>
                  <a:lnTo>
                    <a:pt x="168453" y="1536247"/>
                  </a:lnTo>
                  <a:lnTo>
                    <a:pt x="212227" y="1548275"/>
                  </a:lnTo>
                  <a:lnTo>
                    <a:pt x="258737" y="1552448"/>
                  </a:lnTo>
                  <a:lnTo>
                    <a:pt x="1814563" y="1552448"/>
                  </a:lnTo>
                  <a:lnTo>
                    <a:pt x="1861102" y="1548275"/>
                  </a:lnTo>
                  <a:lnTo>
                    <a:pt x="1904898" y="1536247"/>
                  </a:lnTo>
                  <a:lnTo>
                    <a:pt x="1945222" y="1517094"/>
                  </a:lnTo>
                  <a:lnTo>
                    <a:pt x="1981344" y="1491552"/>
                  </a:lnTo>
                  <a:lnTo>
                    <a:pt x="2012535" y="1460351"/>
                  </a:lnTo>
                  <a:lnTo>
                    <a:pt x="2038064" y="1424225"/>
                  </a:lnTo>
                  <a:lnTo>
                    <a:pt x="2057202" y="1383906"/>
                  </a:lnTo>
                  <a:lnTo>
                    <a:pt x="2069221" y="1340127"/>
                  </a:lnTo>
                  <a:lnTo>
                    <a:pt x="2073389" y="1293622"/>
                  </a:lnTo>
                  <a:lnTo>
                    <a:pt x="2073389" y="258825"/>
                  </a:lnTo>
                  <a:lnTo>
                    <a:pt x="2069221" y="212286"/>
                  </a:lnTo>
                  <a:lnTo>
                    <a:pt x="2057202" y="168490"/>
                  </a:lnTo>
                  <a:lnTo>
                    <a:pt x="2038064" y="128166"/>
                  </a:lnTo>
                  <a:lnTo>
                    <a:pt x="2012535" y="92044"/>
                  </a:lnTo>
                  <a:lnTo>
                    <a:pt x="1981344" y="60854"/>
                  </a:lnTo>
                  <a:lnTo>
                    <a:pt x="1945222" y="35324"/>
                  </a:lnTo>
                  <a:lnTo>
                    <a:pt x="1904898" y="16186"/>
                  </a:lnTo>
                  <a:lnTo>
                    <a:pt x="1861102" y="4168"/>
                  </a:lnTo>
                  <a:lnTo>
                    <a:pt x="18145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187" y="2103703"/>
              <a:ext cx="1410716" cy="15200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549" y="2089034"/>
              <a:ext cx="2081530" cy="1549400"/>
            </a:xfrm>
            <a:custGeom>
              <a:avLst/>
              <a:gdLst/>
              <a:ahLst/>
              <a:cxnLst/>
              <a:rect l="l" t="t" r="r" b="b"/>
              <a:pathLst>
                <a:path w="2081530" h="1549400">
                  <a:moveTo>
                    <a:pt x="267563" y="0"/>
                  </a:moveTo>
                  <a:lnTo>
                    <a:pt x="1813674" y="0"/>
                  </a:lnTo>
                  <a:lnTo>
                    <a:pt x="1840598" y="1142"/>
                  </a:lnTo>
                  <a:lnTo>
                    <a:pt x="1892922" y="12064"/>
                  </a:lnTo>
                  <a:lnTo>
                    <a:pt x="1963026" y="45592"/>
                  </a:lnTo>
                  <a:lnTo>
                    <a:pt x="2002904" y="78358"/>
                  </a:lnTo>
                  <a:lnTo>
                    <a:pt x="2035543" y="118110"/>
                  </a:lnTo>
                  <a:lnTo>
                    <a:pt x="2060181" y="163194"/>
                  </a:lnTo>
                  <a:lnTo>
                    <a:pt x="2075802" y="213740"/>
                  </a:lnTo>
                  <a:lnTo>
                    <a:pt x="2081263" y="267462"/>
                  </a:lnTo>
                  <a:lnTo>
                    <a:pt x="2081263" y="1281429"/>
                  </a:lnTo>
                  <a:lnTo>
                    <a:pt x="2075802" y="1335151"/>
                  </a:lnTo>
                  <a:lnTo>
                    <a:pt x="2060181" y="1385696"/>
                  </a:lnTo>
                  <a:lnTo>
                    <a:pt x="2035543" y="1430781"/>
                  </a:lnTo>
                  <a:lnTo>
                    <a:pt x="2002904" y="1470659"/>
                  </a:lnTo>
                  <a:lnTo>
                    <a:pt x="1963026" y="1503298"/>
                  </a:lnTo>
                  <a:lnTo>
                    <a:pt x="1918068" y="1527936"/>
                  </a:lnTo>
                  <a:lnTo>
                    <a:pt x="1867395" y="1543558"/>
                  </a:lnTo>
                  <a:lnTo>
                    <a:pt x="1813674" y="1548891"/>
                  </a:lnTo>
                  <a:lnTo>
                    <a:pt x="267563" y="1548891"/>
                  </a:lnTo>
                  <a:lnTo>
                    <a:pt x="213779" y="1543558"/>
                  </a:lnTo>
                  <a:lnTo>
                    <a:pt x="163220" y="1527936"/>
                  </a:lnTo>
                  <a:lnTo>
                    <a:pt x="118186" y="1503298"/>
                  </a:lnTo>
                  <a:lnTo>
                    <a:pt x="78358" y="1470659"/>
                  </a:lnTo>
                  <a:lnTo>
                    <a:pt x="45656" y="1430781"/>
                  </a:lnTo>
                  <a:lnTo>
                    <a:pt x="21056" y="1385696"/>
                  </a:lnTo>
                  <a:lnTo>
                    <a:pt x="5448" y="1335151"/>
                  </a:lnTo>
                  <a:lnTo>
                    <a:pt x="0" y="1281429"/>
                  </a:lnTo>
                  <a:lnTo>
                    <a:pt x="0" y="267462"/>
                  </a:lnTo>
                  <a:lnTo>
                    <a:pt x="5448" y="213740"/>
                  </a:lnTo>
                  <a:lnTo>
                    <a:pt x="21056" y="163194"/>
                  </a:lnTo>
                  <a:lnTo>
                    <a:pt x="45656" y="118110"/>
                  </a:lnTo>
                  <a:lnTo>
                    <a:pt x="78358" y="78358"/>
                  </a:lnTo>
                  <a:lnTo>
                    <a:pt x="118186" y="45592"/>
                  </a:lnTo>
                  <a:lnTo>
                    <a:pt x="163220" y="20954"/>
                  </a:lnTo>
                  <a:lnTo>
                    <a:pt x="213779" y="5333"/>
                  </a:lnTo>
                  <a:lnTo>
                    <a:pt x="267563" y="0"/>
                  </a:lnTo>
                  <a:close/>
                </a:path>
              </a:pathLst>
            </a:custGeom>
            <a:ln w="2857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0709" y="2756023"/>
              <a:ext cx="733933" cy="7349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6548" y="2167176"/>
              <a:ext cx="2044065" cy="14991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64985" y="2133473"/>
              <a:ext cx="2073275" cy="1528445"/>
            </a:xfrm>
            <a:custGeom>
              <a:avLst/>
              <a:gdLst/>
              <a:ahLst/>
              <a:cxnLst/>
              <a:rect l="l" t="t" r="r" b="b"/>
              <a:pathLst>
                <a:path w="2073275" h="1528445">
                  <a:moveTo>
                    <a:pt x="264033" y="0"/>
                  </a:moveTo>
                  <a:lnTo>
                    <a:pt x="1808861" y="0"/>
                  </a:lnTo>
                  <a:lnTo>
                    <a:pt x="1835404" y="1269"/>
                  </a:lnTo>
                  <a:lnTo>
                    <a:pt x="1911350" y="20954"/>
                  </a:lnTo>
                  <a:lnTo>
                    <a:pt x="1956308" y="45212"/>
                  </a:lnTo>
                  <a:lnTo>
                    <a:pt x="1995678" y="77597"/>
                  </a:lnTo>
                  <a:lnTo>
                    <a:pt x="2027555" y="116586"/>
                  </a:lnTo>
                  <a:lnTo>
                    <a:pt x="2052320" y="161543"/>
                  </a:lnTo>
                  <a:lnTo>
                    <a:pt x="2067433" y="210692"/>
                  </a:lnTo>
                  <a:lnTo>
                    <a:pt x="2072894" y="264032"/>
                  </a:lnTo>
                  <a:lnTo>
                    <a:pt x="2072894" y="1264030"/>
                  </a:lnTo>
                  <a:lnTo>
                    <a:pt x="2067433" y="1317243"/>
                  </a:lnTo>
                  <a:lnTo>
                    <a:pt x="2052320" y="1366519"/>
                  </a:lnTo>
                  <a:lnTo>
                    <a:pt x="2027682" y="1411351"/>
                  </a:lnTo>
                  <a:lnTo>
                    <a:pt x="1995678" y="1450848"/>
                  </a:lnTo>
                  <a:lnTo>
                    <a:pt x="1956308" y="1482725"/>
                  </a:lnTo>
                  <a:lnTo>
                    <a:pt x="1911350" y="1507489"/>
                  </a:lnTo>
                  <a:lnTo>
                    <a:pt x="1862201" y="1522476"/>
                  </a:lnTo>
                  <a:lnTo>
                    <a:pt x="1808861" y="1527937"/>
                  </a:lnTo>
                  <a:lnTo>
                    <a:pt x="264033" y="1527937"/>
                  </a:lnTo>
                  <a:lnTo>
                    <a:pt x="210693" y="1522476"/>
                  </a:lnTo>
                  <a:lnTo>
                    <a:pt x="161544" y="1507489"/>
                  </a:lnTo>
                  <a:lnTo>
                    <a:pt x="116586" y="1482725"/>
                  </a:lnTo>
                  <a:lnTo>
                    <a:pt x="77597" y="1450848"/>
                  </a:lnTo>
                  <a:lnTo>
                    <a:pt x="45212" y="1411351"/>
                  </a:lnTo>
                  <a:lnTo>
                    <a:pt x="20955" y="1366519"/>
                  </a:lnTo>
                  <a:lnTo>
                    <a:pt x="5461" y="1317371"/>
                  </a:lnTo>
                  <a:lnTo>
                    <a:pt x="0" y="1264030"/>
                  </a:lnTo>
                  <a:lnTo>
                    <a:pt x="0" y="264032"/>
                  </a:lnTo>
                  <a:lnTo>
                    <a:pt x="5461" y="210692"/>
                  </a:lnTo>
                  <a:lnTo>
                    <a:pt x="20955" y="161543"/>
                  </a:lnTo>
                  <a:lnTo>
                    <a:pt x="45212" y="116586"/>
                  </a:lnTo>
                  <a:lnTo>
                    <a:pt x="77597" y="77597"/>
                  </a:lnTo>
                  <a:lnTo>
                    <a:pt x="116586" y="45212"/>
                  </a:lnTo>
                  <a:lnTo>
                    <a:pt x="161544" y="20954"/>
                  </a:lnTo>
                  <a:lnTo>
                    <a:pt x="210693" y="5461"/>
                  </a:lnTo>
                  <a:lnTo>
                    <a:pt x="264033" y="0"/>
                  </a:lnTo>
                  <a:close/>
                </a:path>
              </a:pathLst>
            </a:custGeom>
            <a:ln w="2857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3" y="1198308"/>
              <a:ext cx="9142576" cy="80181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0059" y="4585715"/>
            <a:ext cx="3817620" cy="21305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79491" y="4604002"/>
            <a:ext cx="3342131" cy="21259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354888"/>
            <a:chOff x="0" y="0"/>
            <a:chExt cx="9144000" cy="135488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91276"/>
              <a:ext cx="9144000" cy="463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9944" y="68580"/>
              <a:ext cx="5209032" cy="594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6610" y="292481"/>
              <a:ext cx="4690535" cy="26289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71185" y="356108"/>
              <a:ext cx="542290" cy="94615"/>
            </a:xfrm>
            <a:custGeom>
              <a:avLst/>
              <a:gdLst/>
              <a:ahLst/>
              <a:cxnLst/>
              <a:rect l="l" t="t" r="r" b="b"/>
              <a:pathLst>
                <a:path w="542289" h="94615">
                  <a:moveTo>
                    <a:pt x="506856" y="0"/>
                  </a:moveTo>
                  <a:lnTo>
                    <a:pt x="472439" y="94361"/>
                  </a:lnTo>
                  <a:lnTo>
                    <a:pt x="541781" y="94361"/>
                  </a:lnTo>
                  <a:lnTo>
                    <a:pt x="506856" y="0"/>
                  </a:lnTo>
                  <a:close/>
                </a:path>
                <a:path w="542289" h="94615">
                  <a:moveTo>
                    <a:pt x="34416" y="0"/>
                  </a:moveTo>
                  <a:lnTo>
                    <a:pt x="0" y="94361"/>
                  </a:lnTo>
                  <a:lnTo>
                    <a:pt x="69341" y="94361"/>
                  </a:lnTo>
                  <a:lnTo>
                    <a:pt x="34416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2332" y="330708"/>
              <a:ext cx="108712" cy="904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44409" y="327152"/>
              <a:ext cx="158877" cy="1934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0232" y="330708"/>
              <a:ext cx="108712" cy="90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1969" y="327152"/>
              <a:ext cx="158876" cy="19342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856610" y="292481"/>
              <a:ext cx="4690745" cy="262890"/>
            </a:xfrm>
            <a:custGeom>
              <a:avLst/>
              <a:gdLst/>
              <a:ahLst/>
              <a:cxnLst/>
              <a:rect l="l" t="t" r="r" b="b"/>
              <a:pathLst>
                <a:path w="4690745" h="262890">
                  <a:moveTo>
                    <a:pt x="4260469" y="4318"/>
                  </a:moveTo>
                  <a:lnTo>
                    <a:pt x="4432681" y="4318"/>
                  </a:lnTo>
                  <a:lnTo>
                    <a:pt x="4432681" y="46990"/>
                  </a:lnTo>
                  <a:lnTo>
                    <a:pt x="4311777" y="46990"/>
                  </a:lnTo>
                  <a:lnTo>
                    <a:pt x="4311777" y="258572"/>
                  </a:lnTo>
                  <a:lnTo>
                    <a:pt x="4260469" y="258572"/>
                  </a:lnTo>
                  <a:lnTo>
                    <a:pt x="4260469" y="4318"/>
                  </a:lnTo>
                  <a:close/>
                </a:path>
                <a:path w="4690745" h="262890">
                  <a:moveTo>
                    <a:pt x="3567049" y="4318"/>
                  </a:moveTo>
                  <a:lnTo>
                    <a:pt x="3739261" y="4318"/>
                  </a:lnTo>
                  <a:lnTo>
                    <a:pt x="3739261" y="46990"/>
                  </a:lnTo>
                  <a:lnTo>
                    <a:pt x="3618356" y="46990"/>
                  </a:lnTo>
                  <a:lnTo>
                    <a:pt x="3618356" y="258572"/>
                  </a:lnTo>
                  <a:lnTo>
                    <a:pt x="3567049" y="258572"/>
                  </a:lnTo>
                  <a:lnTo>
                    <a:pt x="3567049" y="4318"/>
                  </a:lnTo>
                  <a:close/>
                </a:path>
                <a:path w="4690745" h="262890">
                  <a:moveTo>
                    <a:pt x="3328289" y="4318"/>
                  </a:moveTo>
                  <a:lnTo>
                    <a:pt x="3516756" y="4318"/>
                  </a:lnTo>
                  <a:lnTo>
                    <a:pt x="3516756" y="47371"/>
                  </a:lnTo>
                  <a:lnTo>
                    <a:pt x="3379597" y="47371"/>
                  </a:lnTo>
                  <a:lnTo>
                    <a:pt x="3379597" y="103632"/>
                  </a:lnTo>
                  <a:lnTo>
                    <a:pt x="3507231" y="103632"/>
                  </a:lnTo>
                  <a:lnTo>
                    <a:pt x="3507231" y="146558"/>
                  </a:lnTo>
                  <a:lnTo>
                    <a:pt x="3379597" y="146558"/>
                  </a:lnTo>
                  <a:lnTo>
                    <a:pt x="3379597" y="215646"/>
                  </a:lnTo>
                  <a:lnTo>
                    <a:pt x="3521583" y="215646"/>
                  </a:lnTo>
                  <a:lnTo>
                    <a:pt x="3521583" y="258572"/>
                  </a:lnTo>
                  <a:lnTo>
                    <a:pt x="3328289" y="258572"/>
                  </a:lnTo>
                  <a:lnTo>
                    <a:pt x="3328289" y="4318"/>
                  </a:lnTo>
                  <a:close/>
                </a:path>
                <a:path w="4690745" h="262890">
                  <a:moveTo>
                    <a:pt x="3098038" y="4318"/>
                  </a:moveTo>
                  <a:lnTo>
                    <a:pt x="3276091" y="4318"/>
                  </a:lnTo>
                  <a:lnTo>
                    <a:pt x="3276091" y="258572"/>
                  </a:lnTo>
                  <a:lnTo>
                    <a:pt x="3224784" y="258572"/>
                  </a:lnTo>
                  <a:lnTo>
                    <a:pt x="3224784" y="47371"/>
                  </a:lnTo>
                  <a:lnTo>
                    <a:pt x="3148329" y="47371"/>
                  </a:lnTo>
                  <a:lnTo>
                    <a:pt x="3148329" y="155829"/>
                  </a:lnTo>
                  <a:lnTo>
                    <a:pt x="3148137" y="177403"/>
                  </a:lnTo>
                  <a:lnTo>
                    <a:pt x="3145154" y="220980"/>
                  </a:lnTo>
                  <a:lnTo>
                    <a:pt x="3123183" y="254309"/>
                  </a:lnTo>
                  <a:lnTo>
                    <a:pt x="3092323" y="260096"/>
                  </a:lnTo>
                  <a:lnTo>
                    <a:pt x="3086917" y="259978"/>
                  </a:lnTo>
                  <a:lnTo>
                    <a:pt x="3079654" y="259635"/>
                  </a:lnTo>
                  <a:lnTo>
                    <a:pt x="3070534" y="259078"/>
                  </a:lnTo>
                  <a:lnTo>
                    <a:pt x="3059556" y="258318"/>
                  </a:lnTo>
                  <a:lnTo>
                    <a:pt x="3059556" y="218694"/>
                  </a:lnTo>
                  <a:lnTo>
                    <a:pt x="3070987" y="218821"/>
                  </a:lnTo>
                  <a:lnTo>
                    <a:pt x="3081781" y="218821"/>
                  </a:lnTo>
                  <a:lnTo>
                    <a:pt x="3089021" y="217424"/>
                  </a:lnTo>
                  <a:lnTo>
                    <a:pt x="3092704" y="214503"/>
                  </a:lnTo>
                  <a:lnTo>
                    <a:pt x="3096387" y="211582"/>
                  </a:lnTo>
                  <a:lnTo>
                    <a:pt x="3098165" y="204470"/>
                  </a:lnTo>
                  <a:lnTo>
                    <a:pt x="3098165" y="193167"/>
                  </a:lnTo>
                  <a:lnTo>
                    <a:pt x="3098038" y="149479"/>
                  </a:lnTo>
                  <a:lnTo>
                    <a:pt x="3098038" y="4318"/>
                  </a:lnTo>
                  <a:close/>
                </a:path>
                <a:path w="4690745" h="262890">
                  <a:moveTo>
                    <a:pt x="2794889" y="4318"/>
                  </a:moveTo>
                  <a:lnTo>
                    <a:pt x="2849117" y="4318"/>
                  </a:lnTo>
                  <a:lnTo>
                    <a:pt x="2950972" y="258572"/>
                  </a:lnTo>
                  <a:lnTo>
                    <a:pt x="2895091" y="258572"/>
                  </a:lnTo>
                  <a:lnTo>
                    <a:pt x="2872866" y="200787"/>
                  </a:lnTo>
                  <a:lnTo>
                    <a:pt x="2771266" y="200787"/>
                  </a:lnTo>
                  <a:lnTo>
                    <a:pt x="2750312" y="258572"/>
                  </a:lnTo>
                  <a:lnTo>
                    <a:pt x="2695829" y="258572"/>
                  </a:lnTo>
                  <a:lnTo>
                    <a:pt x="2794889" y="4318"/>
                  </a:lnTo>
                  <a:close/>
                </a:path>
                <a:path w="4690745" h="262890">
                  <a:moveTo>
                    <a:pt x="2322449" y="4318"/>
                  </a:moveTo>
                  <a:lnTo>
                    <a:pt x="2376678" y="4318"/>
                  </a:lnTo>
                  <a:lnTo>
                    <a:pt x="2478531" y="258572"/>
                  </a:lnTo>
                  <a:lnTo>
                    <a:pt x="2422652" y="258572"/>
                  </a:lnTo>
                  <a:lnTo>
                    <a:pt x="2400427" y="200787"/>
                  </a:lnTo>
                  <a:lnTo>
                    <a:pt x="2298827" y="200787"/>
                  </a:lnTo>
                  <a:lnTo>
                    <a:pt x="2277872" y="258572"/>
                  </a:lnTo>
                  <a:lnTo>
                    <a:pt x="2223389" y="258572"/>
                  </a:lnTo>
                  <a:lnTo>
                    <a:pt x="2322449" y="4318"/>
                  </a:lnTo>
                  <a:close/>
                </a:path>
                <a:path w="4690745" h="262890">
                  <a:moveTo>
                    <a:pt x="2043556" y="4318"/>
                  </a:moveTo>
                  <a:lnTo>
                    <a:pt x="2125853" y="4318"/>
                  </a:lnTo>
                  <a:lnTo>
                    <a:pt x="2147238" y="4556"/>
                  </a:lnTo>
                  <a:lnTo>
                    <a:pt x="2186940" y="8127"/>
                  </a:lnTo>
                  <a:lnTo>
                    <a:pt x="2223516" y="33020"/>
                  </a:lnTo>
                  <a:lnTo>
                    <a:pt x="2238248" y="82550"/>
                  </a:lnTo>
                  <a:lnTo>
                    <a:pt x="2237722" y="93791"/>
                  </a:lnTo>
                  <a:lnTo>
                    <a:pt x="2220087" y="136144"/>
                  </a:lnTo>
                  <a:lnTo>
                    <a:pt x="2188217" y="157118"/>
                  </a:lnTo>
                  <a:lnTo>
                    <a:pt x="2144670" y="162450"/>
                  </a:lnTo>
                  <a:lnTo>
                    <a:pt x="2128266" y="162687"/>
                  </a:lnTo>
                  <a:lnTo>
                    <a:pt x="2094864" y="162687"/>
                  </a:lnTo>
                  <a:lnTo>
                    <a:pt x="2094864" y="258572"/>
                  </a:lnTo>
                  <a:lnTo>
                    <a:pt x="2043556" y="258572"/>
                  </a:lnTo>
                  <a:lnTo>
                    <a:pt x="2043556" y="4318"/>
                  </a:lnTo>
                  <a:close/>
                </a:path>
                <a:path w="4690745" h="262890">
                  <a:moveTo>
                    <a:pt x="1741297" y="4318"/>
                  </a:moveTo>
                  <a:lnTo>
                    <a:pt x="1913509" y="4318"/>
                  </a:lnTo>
                  <a:lnTo>
                    <a:pt x="1913509" y="46990"/>
                  </a:lnTo>
                  <a:lnTo>
                    <a:pt x="1792604" y="46990"/>
                  </a:lnTo>
                  <a:lnTo>
                    <a:pt x="1792604" y="258572"/>
                  </a:lnTo>
                  <a:lnTo>
                    <a:pt x="1741297" y="258572"/>
                  </a:lnTo>
                  <a:lnTo>
                    <a:pt x="1741297" y="4318"/>
                  </a:lnTo>
                  <a:close/>
                </a:path>
                <a:path w="4690745" h="262890">
                  <a:moveTo>
                    <a:pt x="1482852" y="4318"/>
                  </a:moveTo>
                  <a:lnTo>
                    <a:pt x="1534160" y="4318"/>
                  </a:lnTo>
                  <a:lnTo>
                    <a:pt x="1534160" y="104394"/>
                  </a:lnTo>
                  <a:lnTo>
                    <a:pt x="1634743" y="104394"/>
                  </a:lnTo>
                  <a:lnTo>
                    <a:pt x="1634743" y="4318"/>
                  </a:lnTo>
                  <a:lnTo>
                    <a:pt x="1686052" y="4318"/>
                  </a:lnTo>
                  <a:lnTo>
                    <a:pt x="1686052" y="258572"/>
                  </a:lnTo>
                  <a:lnTo>
                    <a:pt x="1634743" y="258572"/>
                  </a:lnTo>
                  <a:lnTo>
                    <a:pt x="1634743" y="147320"/>
                  </a:lnTo>
                  <a:lnTo>
                    <a:pt x="1534160" y="147320"/>
                  </a:lnTo>
                  <a:lnTo>
                    <a:pt x="1534160" y="258572"/>
                  </a:lnTo>
                  <a:lnTo>
                    <a:pt x="1482852" y="258572"/>
                  </a:lnTo>
                  <a:lnTo>
                    <a:pt x="1482852" y="4318"/>
                  </a:lnTo>
                  <a:close/>
                </a:path>
                <a:path w="4690745" h="262890">
                  <a:moveTo>
                    <a:pt x="1228852" y="4318"/>
                  </a:moveTo>
                  <a:lnTo>
                    <a:pt x="1276858" y="4318"/>
                  </a:lnTo>
                  <a:lnTo>
                    <a:pt x="1276858" y="173609"/>
                  </a:lnTo>
                  <a:lnTo>
                    <a:pt x="1379854" y="4318"/>
                  </a:lnTo>
                  <a:lnTo>
                    <a:pt x="1431036" y="4318"/>
                  </a:lnTo>
                  <a:lnTo>
                    <a:pt x="1431036" y="258572"/>
                  </a:lnTo>
                  <a:lnTo>
                    <a:pt x="1383029" y="258572"/>
                  </a:lnTo>
                  <a:lnTo>
                    <a:pt x="1383029" y="92583"/>
                  </a:lnTo>
                  <a:lnTo>
                    <a:pt x="1280160" y="258572"/>
                  </a:lnTo>
                  <a:lnTo>
                    <a:pt x="1228852" y="258572"/>
                  </a:lnTo>
                  <a:lnTo>
                    <a:pt x="1228852" y="4318"/>
                  </a:lnTo>
                  <a:close/>
                </a:path>
                <a:path w="4690745" h="262890">
                  <a:moveTo>
                    <a:pt x="972312" y="4318"/>
                  </a:moveTo>
                  <a:lnTo>
                    <a:pt x="1023619" y="4318"/>
                  </a:lnTo>
                  <a:lnTo>
                    <a:pt x="1023619" y="104394"/>
                  </a:lnTo>
                  <a:lnTo>
                    <a:pt x="1124203" y="104394"/>
                  </a:lnTo>
                  <a:lnTo>
                    <a:pt x="1124203" y="4318"/>
                  </a:lnTo>
                  <a:lnTo>
                    <a:pt x="1175512" y="4318"/>
                  </a:lnTo>
                  <a:lnTo>
                    <a:pt x="1175512" y="258572"/>
                  </a:lnTo>
                  <a:lnTo>
                    <a:pt x="1124203" y="258572"/>
                  </a:lnTo>
                  <a:lnTo>
                    <a:pt x="1124203" y="147320"/>
                  </a:lnTo>
                  <a:lnTo>
                    <a:pt x="1023619" y="147320"/>
                  </a:lnTo>
                  <a:lnTo>
                    <a:pt x="1023619" y="258572"/>
                  </a:lnTo>
                  <a:lnTo>
                    <a:pt x="972312" y="258572"/>
                  </a:lnTo>
                  <a:lnTo>
                    <a:pt x="972312" y="4318"/>
                  </a:lnTo>
                  <a:close/>
                </a:path>
                <a:path w="4690745" h="262890">
                  <a:moveTo>
                    <a:pt x="718312" y="4318"/>
                  </a:moveTo>
                  <a:lnTo>
                    <a:pt x="766317" y="4318"/>
                  </a:lnTo>
                  <a:lnTo>
                    <a:pt x="766317" y="173609"/>
                  </a:lnTo>
                  <a:lnTo>
                    <a:pt x="869314" y="4318"/>
                  </a:lnTo>
                  <a:lnTo>
                    <a:pt x="920496" y="4318"/>
                  </a:lnTo>
                  <a:lnTo>
                    <a:pt x="920496" y="258572"/>
                  </a:lnTo>
                  <a:lnTo>
                    <a:pt x="872489" y="258572"/>
                  </a:lnTo>
                  <a:lnTo>
                    <a:pt x="872489" y="92583"/>
                  </a:lnTo>
                  <a:lnTo>
                    <a:pt x="769619" y="258572"/>
                  </a:lnTo>
                  <a:lnTo>
                    <a:pt x="718312" y="258572"/>
                  </a:lnTo>
                  <a:lnTo>
                    <a:pt x="718312" y="4318"/>
                  </a:lnTo>
                  <a:close/>
                </a:path>
                <a:path w="4690745" h="262890">
                  <a:moveTo>
                    <a:pt x="481456" y="4318"/>
                  </a:moveTo>
                  <a:lnTo>
                    <a:pt x="563752" y="4318"/>
                  </a:lnTo>
                  <a:lnTo>
                    <a:pt x="585138" y="4556"/>
                  </a:lnTo>
                  <a:lnTo>
                    <a:pt x="624839" y="8127"/>
                  </a:lnTo>
                  <a:lnTo>
                    <a:pt x="661415" y="33020"/>
                  </a:lnTo>
                  <a:lnTo>
                    <a:pt x="676148" y="82550"/>
                  </a:lnTo>
                  <a:lnTo>
                    <a:pt x="675622" y="93791"/>
                  </a:lnTo>
                  <a:lnTo>
                    <a:pt x="657987" y="136144"/>
                  </a:lnTo>
                  <a:lnTo>
                    <a:pt x="626117" y="157118"/>
                  </a:lnTo>
                  <a:lnTo>
                    <a:pt x="582570" y="162450"/>
                  </a:lnTo>
                  <a:lnTo>
                    <a:pt x="566165" y="162687"/>
                  </a:lnTo>
                  <a:lnTo>
                    <a:pt x="532764" y="162687"/>
                  </a:lnTo>
                  <a:lnTo>
                    <a:pt x="532764" y="258572"/>
                  </a:lnTo>
                  <a:lnTo>
                    <a:pt x="481456" y="258572"/>
                  </a:lnTo>
                  <a:lnTo>
                    <a:pt x="481456" y="4318"/>
                  </a:lnTo>
                  <a:close/>
                </a:path>
                <a:path w="4690745" h="262890">
                  <a:moveTo>
                    <a:pt x="3950842" y="2667"/>
                  </a:moveTo>
                  <a:lnTo>
                    <a:pt x="3950842" y="40513"/>
                  </a:lnTo>
                  <a:lnTo>
                    <a:pt x="3943477" y="40386"/>
                  </a:lnTo>
                  <a:lnTo>
                    <a:pt x="3933063" y="40386"/>
                  </a:lnTo>
                  <a:lnTo>
                    <a:pt x="3925316" y="41655"/>
                  </a:lnTo>
                  <a:lnTo>
                    <a:pt x="3920490" y="44323"/>
                  </a:lnTo>
                  <a:lnTo>
                    <a:pt x="3915664" y="46863"/>
                  </a:lnTo>
                  <a:lnTo>
                    <a:pt x="3895343" y="88900"/>
                  </a:lnTo>
                  <a:lnTo>
                    <a:pt x="3892168" y="97790"/>
                  </a:lnTo>
                  <a:lnTo>
                    <a:pt x="3888866" y="105029"/>
                  </a:lnTo>
                  <a:lnTo>
                    <a:pt x="3865880" y="127635"/>
                  </a:lnTo>
                  <a:lnTo>
                    <a:pt x="3874073" y="130655"/>
                  </a:lnTo>
                  <a:lnTo>
                    <a:pt x="3905932" y="164973"/>
                  </a:lnTo>
                  <a:lnTo>
                    <a:pt x="3953383" y="258572"/>
                  </a:lnTo>
                  <a:lnTo>
                    <a:pt x="3893058" y="258572"/>
                  </a:lnTo>
                  <a:lnTo>
                    <a:pt x="3862705" y="192786"/>
                  </a:lnTo>
                  <a:lnTo>
                    <a:pt x="3862323" y="191897"/>
                  </a:lnTo>
                  <a:lnTo>
                    <a:pt x="3861308" y="190119"/>
                  </a:lnTo>
                  <a:lnTo>
                    <a:pt x="3859784" y="187452"/>
                  </a:lnTo>
                  <a:lnTo>
                    <a:pt x="3859148" y="186563"/>
                  </a:lnTo>
                  <a:lnTo>
                    <a:pt x="3857116" y="182499"/>
                  </a:lnTo>
                  <a:lnTo>
                    <a:pt x="3832987" y="148971"/>
                  </a:lnTo>
                  <a:lnTo>
                    <a:pt x="3817873" y="147193"/>
                  </a:lnTo>
                  <a:lnTo>
                    <a:pt x="3817873" y="258572"/>
                  </a:lnTo>
                  <a:lnTo>
                    <a:pt x="3766439" y="258572"/>
                  </a:lnTo>
                  <a:lnTo>
                    <a:pt x="3766439" y="4318"/>
                  </a:lnTo>
                  <a:lnTo>
                    <a:pt x="3817873" y="4318"/>
                  </a:lnTo>
                  <a:lnTo>
                    <a:pt x="3817873" y="112522"/>
                  </a:lnTo>
                  <a:lnTo>
                    <a:pt x="3829304" y="111379"/>
                  </a:lnTo>
                  <a:lnTo>
                    <a:pt x="3853884" y="78753"/>
                  </a:lnTo>
                  <a:lnTo>
                    <a:pt x="3859784" y="64135"/>
                  </a:lnTo>
                  <a:lnTo>
                    <a:pt x="3867786" y="45491"/>
                  </a:lnTo>
                  <a:lnTo>
                    <a:pt x="3891915" y="12826"/>
                  </a:lnTo>
                  <a:lnTo>
                    <a:pt x="3943349" y="2794"/>
                  </a:lnTo>
                  <a:lnTo>
                    <a:pt x="3944492" y="2794"/>
                  </a:lnTo>
                  <a:lnTo>
                    <a:pt x="3947033" y="2667"/>
                  </a:lnTo>
                  <a:lnTo>
                    <a:pt x="3950842" y="2667"/>
                  </a:lnTo>
                  <a:close/>
                </a:path>
                <a:path w="4690745" h="262890">
                  <a:moveTo>
                    <a:pt x="2690494" y="2667"/>
                  </a:moveTo>
                  <a:lnTo>
                    <a:pt x="2690494" y="40513"/>
                  </a:lnTo>
                  <a:lnTo>
                    <a:pt x="2683129" y="40386"/>
                  </a:lnTo>
                  <a:lnTo>
                    <a:pt x="2672715" y="40386"/>
                  </a:lnTo>
                  <a:lnTo>
                    <a:pt x="2664967" y="41655"/>
                  </a:lnTo>
                  <a:lnTo>
                    <a:pt x="2660141" y="44323"/>
                  </a:lnTo>
                  <a:lnTo>
                    <a:pt x="2655316" y="46863"/>
                  </a:lnTo>
                  <a:lnTo>
                    <a:pt x="2634996" y="88900"/>
                  </a:lnTo>
                  <a:lnTo>
                    <a:pt x="2631821" y="97790"/>
                  </a:lnTo>
                  <a:lnTo>
                    <a:pt x="2628518" y="105029"/>
                  </a:lnTo>
                  <a:lnTo>
                    <a:pt x="2605531" y="127635"/>
                  </a:lnTo>
                  <a:lnTo>
                    <a:pt x="2613725" y="130655"/>
                  </a:lnTo>
                  <a:lnTo>
                    <a:pt x="2645584" y="164973"/>
                  </a:lnTo>
                  <a:lnTo>
                    <a:pt x="2693035" y="258572"/>
                  </a:lnTo>
                  <a:lnTo>
                    <a:pt x="2632710" y="258572"/>
                  </a:lnTo>
                  <a:lnTo>
                    <a:pt x="2602356" y="192786"/>
                  </a:lnTo>
                  <a:lnTo>
                    <a:pt x="2601976" y="191897"/>
                  </a:lnTo>
                  <a:lnTo>
                    <a:pt x="2600960" y="190119"/>
                  </a:lnTo>
                  <a:lnTo>
                    <a:pt x="2599436" y="187452"/>
                  </a:lnTo>
                  <a:lnTo>
                    <a:pt x="2598801" y="186563"/>
                  </a:lnTo>
                  <a:lnTo>
                    <a:pt x="2596768" y="182499"/>
                  </a:lnTo>
                  <a:lnTo>
                    <a:pt x="2572639" y="148971"/>
                  </a:lnTo>
                  <a:lnTo>
                    <a:pt x="2557526" y="147193"/>
                  </a:lnTo>
                  <a:lnTo>
                    <a:pt x="2557526" y="258572"/>
                  </a:lnTo>
                  <a:lnTo>
                    <a:pt x="2506091" y="258572"/>
                  </a:lnTo>
                  <a:lnTo>
                    <a:pt x="2506091" y="4318"/>
                  </a:lnTo>
                  <a:lnTo>
                    <a:pt x="2557526" y="4318"/>
                  </a:lnTo>
                  <a:lnTo>
                    <a:pt x="2557526" y="112522"/>
                  </a:lnTo>
                  <a:lnTo>
                    <a:pt x="2568955" y="111379"/>
                  </a:lnTo>
                  <a:lnTo>
                    <a:pt x="2593536" y="78753"/>
                  </a:lnTo>
                  <a:lnTo>
                    <a:pt x="2599436" y="64135"/>
                  </a:lnTo>
                  <a:lnTo>
                    <a:pt x="2607438" y="45491"/>
                  </a:lnTo>
                  <a:lnTo>
                    <a:pt x="2631566" y="12826"/>
                  </a:lnTo>
                  <a:lnTo>
                    <a:pt x="2683002" y="2794"/>
                  </a:lnTo>
                  <a:lnTo>
                    <a:pt x="2684144" y="2794"/>
                  </a:lnTo>
                  <a:lnTo>
                    <a:pt x="2686685" y="2667"/>
                  </a:lnTo>
                  <a:lnTo>
                    <a:pt x="2690494" y="2667"/>
                  </a:lnTo>
                  <a:close/>
                </a:path>
                <a:path w="4690745" h="262890">
                  <a:moveTo>
                    <a:pt x="450214" y="2667"/>
                  </a:moveTo>
                  <a:lnTo>
                    <a:pt x="450214" y="40513"/>
                  </a:lnTo>
                  <a:lnTo>
                    <a:pt x="442849" y="40386"/>
                  </a:lnTo>
                  <a:lnTo>
                    <a:pt x="432435" y="40386"/>
                  </a:lnTo>
                  <a:lnTo>
                    <a:pt x="424688" y="41655"/>
                  </a:lnTo>
                  <a:lnTo>
                    <a:pt x="419862" y="44323"/>
                  </a:lnTo>
                  <a:lnTo>
                    <a:pt x="415036" y="46863"/>
                  </a:lnTo>
                  <a:lnTo>
                    <a:pt x="394715" y="88900"/>
                  </a:lnTo>
                  <a:lnTo>
                    <a:pt x="391540" y="97790"/>
                  </a:lnTo>
                  <a:lnTo>
                    <a:pt x="388238" y="105029"/>
                  </a:lnTo>
                  <a:lnTo>
                    <a:pt x="365251" y="127635"/>
                  </a:lnTo>
                  <a:lnTo>
                    <a:pt x="373445" y="130655"/>
                  </a:lnTo>
                  <a:lnTo>
                    <a:pt x="405304" y="164973"/>
                  </a:lnTo>
                  <a:lnTo>
                    <a:pt x="452754" y="258572"/>
                  </a:lnTo>
                  <a:lnTo>
                    <a:pt x="392430" y="258572"/>
                  </a:lnTo>
                  <a:lnTo>
                    <a:pt x="362076" y="192786"/>
                  </a:lnTo>
                  <a:lnTo>
                    <a:pt x="361695" y="191897"/>
                  </a:lnTo>
                  <a:lnTo>
                    <a:pt x="360680" y="190119"/>
                  </a:lnTo>
                  <a:lnTo>
                    <a:pt x="359156" y="187452"/>
                  </a:lnTo>
                  <a:lnTo>
                    <a:pt x="358520" y="186563"/>
                  </a:lnTo>
                  <a:lnTo>
                    <a:pt x="356488" y="182499"/>
                  </a:lnTo>
                  <a:lnTo>
                    <a:pt x="332358" y="148971"/>
                  </a:lnTo>
                  <a:lnTo>
                    <a:pt x="317245" y="147193"/>
                  </a:lnTo>
                  <a:lnTo>
                    <a:pt x="317245" y="258572"/>
                  </a:lnTo>
                  <a:lnTo>
                    <a:pt x="265811" y="258572"/>
                  </a:lnTo>
                  <a:lnTo>
                    <a:pt x="265811" y="4318"/>
                  </a:lnTo>
                  <a:lnTo>
                    <a:pt x="317245" y="4318"/>
                  </a:lnTo>
                  <a:lnTo>
                    <a:pt x="317245" y="112522"/>
                  </a:lnTo>
                  <a:lnTo>
                    <a:pt x="328675" y="111379"/>
                  </a:lnTo>
                  <a:lnTo>
                    <a:pt x="353256" y="78753"/>
                  </a:lnTo>
                  <a:lnTo>
                    <a:pt x="359156" y="64135"/>
                  </a:lnTo>
                  <a:lnTo>
                    <a:pt x="367158" y="45491"/>
                  </a:lnTo>
                  <a:lnTo>
                    <a:pt x="391287" y="12826"/>
                  </a:lnTo>
                  <a:lnTo>
                    <a:pt x="442722" y="2794"/>
                  </a:lnTo>
                  <a:lnTo>
                    <a:pt x="443864" y="2794"/>
                  </a:lnTo>
                  <a:lnTo>
                    <a:pt x="446404" y="2667"/>
                  </a:lnTo>
                  <a:lnTo>
                    <a:pt x="450214" y="2667"/>
                  </a:lnTo>
                  <a:close/>
                </a:path>
                <a:path w="4690745" h="262890">
                  <a:moveTo>
                    <a:pt x="4567046" y="0"/>
                  </a:moveTo>
                  <a:lnTo>
                    <a:pt x="4617624" y="8683"/>
                  </a:lnTo>
                  <a:lnTo>
                    <a:pt x="4656963" y="34798"/>
                  </a:lnTo>
                  <a:lnTo>
                    <a:pt x="4682220" y="76501"/>
                  </a:lnTo>
                  <a:lnTo>
                    <a:pt x="4690618" y="131826"/>
                  </a:lnTo>
                  <a:lnTo>
                    <a:pt x="4688524" y="160922"/>
                  </a:lnTo>
                  <a:lnTo>
                    <a:pt x="4671812" y="209067"/>
                  </a:lnTo>
                  <a:lnTo>
                    <a:pt x="4639048" y="243280"/>
                  </a:lnTo>
                  <a:lnTo>
                    <a:pt x="4594280" y="260703"/>
                  </a:lnTo>
                  <a:lnTo>
                    <a:pt x="4567682" y="262890"/>
                  </a:lnTo>
                  <a:lnTo>
                    <a:pt x="4540823" y="260723"/>
                  </a:lnTo>
                  <a:lnTo>
                    <a:pt x="4495726" y="243387"/>
                  </a:lnTo>
                  <a:lnTo>
                    <a:pt x="4462916" y="209335"/>
                  </a:lnTo>
                  <a:lnTo>
                    <a:pt x="4446204" y="161710"/>
                  </a:lnTo>
                  <a:lnTo>
                    <a:pt x="4444111" y="132969"/>
                  </a:lnTo>
                  <a:lnTo>
                    <a:pt x="4444827" y="114323"/>
                  </a:lnTo>
                  <a:lnTo>
                    <a:pt x="4455668" y="67818"/>
                  </a:lnTo>
                  <a:lnTo>
                    <a:pt x="4479417" y="32893"/>
                  </a:lnTo>
                  <a:lnTo>
                    <a:pt x="4512183" y="10033"/>
                  </a:lnTo>
                  <a:lnTo>
                    <a:pt x="4551973" y="621"/>
                  </a:lnTo>
                  <a:lnTo>
                    <a:pt x="4567046" y="0"/>
                  </a:lnTo>
                  <a:close/>
                </a:path>
                <a:path w="4690745" h="262890">
                  <a:moveTo>
                    <a:pt x="4094607" y="0"/>
                  </a:moveTo>
                  <a:lnTo>
                    <a:pt x="4145184" y="8683"/>
                  </a:lnTo>
                  <a:lnTo>
                    <a:pt x="4184522" y="34798"/>
                  </a:lnTo>
                  <a:lnTo>
                    <a:pt x="4209780" y="76501"/>
                  </a:lnTo>
                  <a:lnTo>
                    <a:pt x="4218178" y="131826"/>
                  </a:lnTo>
                  <a:lnTo>
                    <a:pt x="4216084" y="160922"/>
                  </a:lnTo>
                  <a:lnTo>
                    <a:pt x="4199372" y="209067"/>
                  </a:lnTo>
                  <a:lnTo>
                    <a:pt x="4166608" y="243280"/>
                  </a:lnTo>
                  <a:lnTo>
                    <a:pt x="4121840" y="260703"/>
                  </a:lnTo>
                  <a:lnTo>
                    <a:pt x="4095241" y="262890"/>
                  </a:lnTo>
                  <a:lnTo>
                    <a:pt x="4068383" y="260723"/>
                  </a:lnTo>
                  <a:lnTo>
                    <a:pt x="4023286" y="243387"/>
                  </a:lnTo>
                  <a:lnTo>
                    <a:pt x="3990476" y="209335"/>
                  </a:lnTo>
                  <a:lnTo>
                    <a:pt x="3973764" y="161710"/>
                  </a:lnTo>
                  <a:lnTo>
                    <a:pt x="3971670" y="132969"/>
                  </a:lnTo>
                  <a:lnTo>
                    <a:pt x="3972387" y="114323"/>
                  </a:lnTo>
                  <a:lnTo>
                    <a:pt x="3983228" y="67818"/>
                  </a:lnTo>
                  <a:lnTo>
                    <a:pt x="4006977" y="32893"/>
                  </a:lnTo>
                  <a:lnTo>
                    <a:pt x="4039742" y="10033"/>
                  </a:lnTo>
                  <a:lnTo>
                    <a:pt x="4079533" y="621"/>
                  </a:lnTo>
                  <a:lnTo>
                    <a:pt x="4094607" y="0"/>
                  </a:lnTo>
                  <a:close/>
                </a:path>
                <a:path w="4690745" h="262890">
                  <a:moveTo>
                    <a:pt x="118871" y="0"/>
                  </a:moveTo>
                  <a:lnTo>
                    <a:pt x="161162" y="6873"/>
                  </a:lnTo>
                  <a:lnTo>
                    <a:pt x="194690" y="27559"/>
                  </a:lnTo>
                  <a:lnTo>
                    <a:pt x="215818" y="60063"/>
                  </a:lnTo>
                  <a:lnTo>
                    <a:pt x="220725" y="74422"/>
                  </a:lnTo>
                  <a:lnTo>
                    <a:pt x="169925" y="86487"/>
                  </a:lnTo>
                  <a:lnTo>
                    <a:pt x="167040" y="77178"/>
                  </a:lnTo>
                  <a:lnTo>
                    <a:pt x="162940" y="68881"/>
                  </a:lnTo>
                  <a:lnTo>
                    <a:pt x="126142" y="44531"/>
                  </a:lnTo>
                  <a:lnTo>
                    <a:pt x="116331" y="43815"/>
                  </a:lnTo>
                  <a:lnTo>
                    <a:pt x="102828" y="45096"/>
                  </a:lnTo>
                  <a:lnTo>
                    <a:pt x="62743" y="75878"/>
                  </a:lnTo>
                  <a:lnTo>
                    <a:pt x="52831" y="129921"/>
                  </a:lnTo>
                  <a:lnTo>
                    <a:pt x="53925" y="152280"/>
                  </a:lnTo>
                  <a:lnTo>
                    <a:pt x="70231" y="198501"/>
                  </a:lnTo>
                  <a:lnTo>
                    <a:pt x="115315" y="218948"/>
                  </a:lnTo>
                  <a:lnTo>
                    <a:pt x="125152" y="218138"/>
                  </a:lnTo>
                  <a:lnTo>
                    <a:pt x="163131" y="189261"/>
                  </a:lnTo>
                  <a:lnTo>
                    <a:pt x="171576" y="165100"/>
                  </a:lnTo>
                  <a:lnTo>
                    <a:pt x="221361" y="180848"/>
                  </a:lnTo>
                  <a:lnTo>
                    <a:pt x="206120" y="217106"/>
                  </a:lnTo>
                  <a:lnTo>
                    <a:pt x="169098" y="251531"/>
                  </a:lnTo>
                  <a:lnTo>
                    <a:pt x="115824" y="262890"/>
                  </a:lnTo>
                  <a:lnTo>
                    <a:pt x="91608" y="260723"/>
                  </a:lnTo>
                  <a:lnTo>
                    <a:pt x="49940" y="243387"/>
                  </a:lnTo>
                  <a:lnTo>
                    <a:pt x="18270" y="209383"/>
                  </a:lnTo>
                  <a:lnTo>
                    <a:pt x="2026" y="162139"/>
                  </a:lnTo>
                  <a:lnTo>
                    <a:pt x="0" y="133731"/>
                  </a:lnTo>
                  <a:lnTo>
                    <a:pt x="2047" y="103774"/>
                  </a:lnTo>
                  <a:lnTo>
                    <a:pt x="18430" y="54435"/>
                  </a:lnTo>
                  <a:lnTo>
                    <a:pt x="50434" y="19716"/>
                  </a:lnTo>
                  <a:lnTo>
                    <a:pt x="93487" y="2190"/>
                  </a:lnTo>
                  <a:lnTo>
                    <a:pt x="118871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31619" y="3259835"/>
            <a:ext cx="3867911" cy="70408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18488" y="5591555"/>
            <a:ext cx="3131820" cy="60350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19352" y="1971801"/>
            <a:ext cx="4224655" cy="4129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39490" algn="l"/>
              </a:tabLst>
            </a:pP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Возраст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 20</a:t>
            </a:r>
            <a:r>
              <a:rPr sz="28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-</a:t>
            </a:r>
            <a:r>
              <a:rPr sz="2800" b="1" spc="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40</a:t>
            </a:r>
            <a:r>
              <a:rPr sz="2800" b="1" spc="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6FC0"/>
                </a:solidFill>
                <a:latin typeface="Arial"/>
                <a:cs typeface="Arial"/>
              </a:rPr>
              <a:t>лет	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  <a:p>
            <a:pPr marL="640715" marR="5080">
              <a:lnSpc>
                <a:spcPct val="100000"/>
              </a:lnSpc>
            </a:pPr>
            <a:r>
              <a:rPr sz="2800" spc="-35" dirty="0">
                <a:latin typeface="Microsoft Sans Serif"/>
                <a:cs typeface="Microsoft Sans Serif"/>
              </a:rPr>
              <a:t>крупнокадровая </a:t>
            </a:r>
            <a:r>
              <a:rPr sz="2800" spc="-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флюорография</a:t>
            </a:r>
            <a:r>
              <a:rPr sz="2800" spc="-40" dirty="0">
                <a:latin typeface="Microsoft Sans Serif"/>
                <a:cs typeface="Microsoft Sans Serif"/>
              </a:rPr>
              <a:t> </a:t>
            </a:r>
            <a:r>
              <a:rPr sz="2800" spc="-165" dirty="0">
                <a:latin typeface="Microsoft Sans Serif"/>
                <a:cs typeface="Microsoft Sans Serif"/>
              </a:rPr>
              <a:t>(ККФ)</a:t>
            </a:r>
            <a:endParaRPr sz="2800">
              <a:latin typeface="Microsoft Sans Serif"/>
              <a:cs typeface="Microsoft Sans Serif"/>
            </a:endParaRPr>
          </a:p>
          <a:p>
            <a:pPr marL="807085">
              <a:lnSpc>
                <a:spcPct val="100000"/>
              </a:lnSpc>
              <a:spcBef>
                <a:spcPts val="1045"/>
              </a:spcBef>
            </a:pP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один</a:t>
            </a:r>
            <a:r>
              <a:rPr sz="3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10" dirty="0">
                <a:solidFill>
                  <a:srgbClr val="FFFFFF"/>
                </a:solidFill>
                <a:latin typeface="Arial"/>
                <a:cs typeface="Arial"/>
              </a:rPr>
              <a:t>раз</a:t>
            </a:r>
            <a:r>
              <a:rPr sz="3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000" b="1" spc="-20" dirty="0">
                <a:solidFill>
                  <a:srgbClr val="FFFFFF"/>
                </a:solidFill>
                <a:latin typeface="Arial"/>
                <a:cs typeface="Arial"/>
              </a:rPr>
              <a:t> года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15"/>
              </a:spcBef>
            </a:pPr>
            <a:r>
              <a:rPr sz="2800" b="1" spc="-15" dirty="0">
                <a:solidFill>
                  <a:srgbClr val="006FC0"/>
                </a:solidFill>
                <a:latin typeface="Arial"/>
                <a:cs typeface="Arial"/>
              </a:rPr>
              <a:t>Старше</a:t>
            </a:r>
            <a:r>
              <a:rPr sz="2800" b="1" spc="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40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006FC0"/>
                </a:solidFill>
                <a:latin typeface="Arial"/>
                <a:cs typeface="Arial"/>
              </a:rPr>
              <a:t>лет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endParaRPr sz="2800">
              <a:latin typeface="Arial"/>
              <a:cs typeface="Arial"/>
            </a:endParaRPr>
          </a:p>
          <a:p>
            <a:pPr marL="640715" marR="923290">
              <a:lnSpc>
                <a:spcPct val="100000"/>
              </a:lnSpc>
            </a:pPr>
            <a:r>
              <a:rPr sz="2800" spc="-85" dirty="0">
                <a:latin typeface="Microsoft Sans Serif"/>
                <a:cs typeface="Microsoft Sans Serif"/>
              </a:rPr>
              <a:t>к</a:t>
            </a:r>
            <a:r>
              <a:rPr sz="2800" spc="-130" dirty="0">
                <a:latin typeface="Microsoft Sans Serif"/>
                <a:cs typeface="Microsoft Sans Serif"/>
              </a:rPr>
              <a:t>р</a:t>
            </a:r>
            <a:r>
              <a:rPr sz="2800" spc="-50" dirty="0">
                <a:latin typeface="Microsoft Sans Serif"/>
                <a:cs typeface="Microsoft Sans Serif"/>
              </a:rPr>
              <a:t>упно</a:t>
            </a:r>
            <a:r>
              <a:rPr sz="2800" spc="15" dirty="0">
                <a:latin typeface="Microsoft Sans Serif"/>
                <a:cs typeface="Microsoft Sans Serif"/>
              </a:rPr>
              <a:t>к</a:t>
            </a:r>
            <a:r>
              <a:rPr sz="2800" spc="-10" dirty="0">
                <a:latin typeface="Microsoft Sans Serif"/>
                <a:cs typeface="Microsoft Sans Serif"/>
              </a:rPr>
              <a:t>ад</a:t>
            </a:r>
            <a:r>
              <a:rPr sz="2800" dirty="0">
                <a:latin typeface="Microsoft Sans Serif"/>
                <a:cs typeface="Microsoft Sans Serif"/>
              </a:rPr>
              <a:t>р</a:t>
            </a:r>
            <a:r>
              <a:rPr sz="2800" spc="-10" dirty="0">
                <a:latin typeface="Microsoft Sans Serif"/>
                <a:cs typeface="Microsoft Sans Serif"/>
              </a:rPr>
              <a:t>о</a:t>
            </a:r>
            <a:r>
              <a:rPr sz="2800" spc="-40" dirty="0">
                <a:latin typeface="Microsoft Sans Serif"/>
                <a:cs typeface="Microsoft Sans Serif"/>
              </a:rPr>
              <a:t>в</a:t>
            </a:r>
            <a:r>
              <a:rPr sz="2800" spc="-10" dirty="0">
                <a:latin typeface="Microsoft Sans Serif"/>
                <a:cs typeface="Microsoft Sans Serif"/>
              </a:rPr>
              <a:t>ая  флюорография</a:t>
            </a:r>
            <a:endParaRPr sz="2800">
              <a:latin typeface="Microsoft Sans Serif"/>
              <a:cs typeface="Microsoft Sans Serif"/>
            </a:endParaRPr>
          </a:p>
          <a:p>
            <a:pPr marL="112395" algn="ctr">
              <a:lnSpc>
                <a:spcPct val="100000"/>
              </a:lnSpc>
              <a:spcBef>
                <a:spcPts val="1195"/>
              </a:spcBef>
            </a:pPr>
            <a:r>
              <a:rPr sz="3000" b="1" spc="-20" dirty="0">
                <a:solidFill>
                  <a:srgbClr val="FFFFFF"/>
                </a:solidFill>
                <a:latin typeface="Arial"/>
                <a:cs typeface="Arial"/>
              </a:rPr>
              <a:t>ежегодно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4611" y="1773935"/>
            <a:ext cx="854963" cy="75437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4611" y="3991355"/>
            <a:ext cx="854963" cy="75438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30600" y="2101599"/>
            <a:ext cx="3613400" cy="4221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07887" y="5757671"/>
            <a:ext cx="2997835" cy="728980"/>
            <a:chOff x="3707887" y="5757671"/>
            <a:chExt cx="2997835" cy="728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7887" y="5800343"/>
              <a:ext cx="2997717" cy="685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0875" y="5757671"/>
              <a:ext cx="2662428" cy="7025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6245" y="5818492"/>
              <a:ext cx="2920746" cy="609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46245" y="5818492"/>
              <a:ext cx="2921000" cy="609600"/>
            </a:xfrm>
            <a:custGeom>
              <a:avLst/>
              <a:gdLst/>
              <a:ahLst/>
              <a:cxnLst/>
              <a:rect l="l" t="t" r="r" b="b"/>
              <a:pathLst>
                <a:path w="2921000" h="609600">
                  <a:moveTo>
                    <a:pt x="0" y="101600"/>
                  </a:moveTo>
                  <a:lnTo>
                    <a:pt x="7999" y="62054"/>
                  </a:lnTo>
                  <a:lnTo>
                    <a:pt x="29797" y="29759"/>
                  </a:lnTo>
                  <a:lnTo>
                    <a:pt x="62097" y="7984"/>
                  </a:lnTo>
                  <a:lnTo>
                    <a:pt x="101600" y="0"/>
                  </a:lnTo>
                  <a:lnTo>
                    <a:pt x="2819146" y="0"/>
                  </a:lnTo>
                  <a:lnTo>
                    <a:pt x="2858648" y="7984"/>
                  </a:lnTo>
                  <a:lnTo>
                    <a:pt x="2890948" y="29759"/>
                  </a:lnTo>
                  <a:lnTo>
                    <a:pt x="2912746" y="62054"/>
                  </a:lnTo>
                  <a:lnTo>
                    <a:pt x="2920746" y="101600"/>
                  </a:lnTo>
                  <a:lnTo>
                    <a:pt x="2920746" y="508000"/>
                  </a:lnTo>
                  <a:lnTo>
                    <a:pt x="2912746" y="547545"/>
                  </a:lnTo>
                  <a:lnTo>
                    <a:pt x="2890948" y="579840"/>
                  </a:lnTo>
                  <a:lnTo>
                    <a:pt x="2858648" y="601615"/>
                  </a:lnTo>
                  <a:lnTo>
                    <a:pt x="2819146" y="609600"/>
                  </a:lnTo>
                  <a:lnTo>
                    <a:pt x="101600" y="609600"/>
                  </a:lnTo>
                  <a:lnTo>
                    <a:pt x="62097" y="601615"/>
                  </a:lnTo>
                  <a:lnTo>
                    <a:pt x="29797" y="579840"/>
                  </a:lnTo>
                  <a:lnTo>
                    <a:pt x="7999" y="547545"/>
                  </a:lnTo>
                  <a:lnTo>
                    <a:pt x="0" y="508000"/>
                  </a:lnTo>
                  <a:lnTo>
                    <a:pt x="0" y="101600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128261" y="5831230"/>
            <a:ext cx="22606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Вакцинация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против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ВПЧ,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гепатита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015" y="5747003"/>
            <a:ext cx="3803904" cy="77266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79272" y="5826963"/>
            <a:ext cx="33121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Активная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профилактическая</a:t>
            </a:r>
            <a:endParaRPr sz="18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мера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лицам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из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групп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риска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0851" y="1473708"/>
            <a:ext cx="7818120" cy="449580"/>
            <a:chOff x="720851" y="1473708"/>
            <a:chExt cx="7818120" cy="4495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851" y="1520952"/>
              <a:ext cx="7818119" cy="4023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4459" y="1473708"/>
              <a:ext cx="6470903" cy="4282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748" y="1538478"/>
              <a:ext cx="7750568" cy="32651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4748" y="1538478"/>
              <a:ext cx="7750809" cy="327025"/>
            </a:xfrm>
            <a:custGeom>
              <a:avLst/>
              <a:gdLst/>
              <a:ahLst/>
              <a:cxnLst/>
              <a:rect l="l" t="t" r="r" b="b"/>
              <a:pathLst>
                <a:path w="7750809" h="327025">
                  <a:moveTo>
                    <a:pt x="0" y="326517"/>
                  </a:moveTo>
                  <a:lnTo>
                    <a:pt x="146380" y="0"/>
                  </a:lnTo>
                  <a:lnTo>
                    <a:pt x="7750568" y="0"/>
                  </a:lnTo>
                  <a:lnTo>
                    <a:pt x="7604264" y="326517"/>
                  </a:lnTo>
                  <a:lnTo>
                    <a:pt x="0" y="326517"/>
                  </a:lnTo>
                  <a:close/>
                </a:path>
              </a:pathLst>
            </a:custGeom>
            <a:ln w="952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62480" y="1546097"/>
            <a:ext cx="6136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Инфекционные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агенты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5" dirty="0">
                <a:latin typeface="Arial"/>
                <a:cs typeface="Arial"/>
              </a:rPr>
              <a:t> причина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заболеваний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раком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20749" y="2004821"/>
            <a:ext cx="3053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всех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случаев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заболеваний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развивающихся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странах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18961" y="2007234"/>
            <a:ext cx="3053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всех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случаев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заболеваний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развитых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странах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37257" y="2782823"/>
            <a:ext cx="7341234" cy="471170"/>
            <a:chOff x="937257" y="2782823"/>
            <a:chExt cx="7341234" cy="47117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57" y="2807178"/>
              <a:ext cx="7341113" cy="4465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0155" y="2782823"/>
              <a:ext cx="5195316" cy="4282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1600" y="2825749"/>
              <a:ext cx="7272858" cy="36982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71600" y="2825749"/>
              <a:ext cx="7273290" cy="370205"/>
            </a:xfrm>
            <a:custGeom>
              <a:avLst/>
              <a:gdLst/>
              <a:ahLst/>
              <a:cxnLst/>
              <a:rect l="l" t="t" r="r" b="b"/>
              <a:pathLst>
                <a:path w="7273290" h="370205">
                  <a:moveTo>
                    <a:pt x="0" y="369824"/>
                  </a:moveTo>
                  <a:lnTo>
                    <a:pt x="165849" y="0"/>
                  </a:lnTo>
                  <a:lnTo>
                    <a:pt x="7272858" y="0"/>
                  </a:lnTo>
                  <a:lnTo>
                    <a:pt x="7106996" y="369824"/>
                  </a:lnTo>
                  <a:lnTo>
                    <a:pt x="0" y="369824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177288" y="2855163"/>
            <a:ext cx="48621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Инфекционные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агенты,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вызывающие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рак: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5468" y="3254120"/>
            <a:ext cx="2743835" cy="61214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915669">
              <a:lnSpc>
                <a:spcPts val="2210"/>
              </a:lnSpc>
              <a:spcBef>
                <a:spcPts val="335"/>
              </a:spcBef>
            </a:pPr>
            <a:r>
              <a:rPr sz="2000" b="1" spc="-10" dirty="0">
                <a:latin typeface="Arial"/>
                <a:cs typeface="Arial"/>
              </a:rPr>
              <a:t>штамм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вируса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папилломы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человека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363" y="4092702"/>
            <a:ext cx="38100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Arial"/>
                <a:cs typeface="Arial"/>
              </a:rPr>
              <a:t>вирус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гепатита</a:t>
            </a:r>
            <a:r>
              <a:rPr sz="2000" b="1" spc="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и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гепатита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3840" y="4652009"/>
            <a:ext cx="28168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Arial"/>
                <a:cs typeface="Arial"/>
              </a:rPr>
              <a:t>вирус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Эпштейна-Барр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10613" y="5211572"/>
            <a:ext cx="23202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Helicobacter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Pylori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811267" y="3304032"/>
            <a:ext cx="4124325" cy="727075"/>
            <a:chOff x="4811267" y="3304032"/>
            <a:chExt cx="4124325" cy="72707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1559" y="3348247"/>
              <a:ext cx="4073651" cy="6827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11267" y="3304032"/>
              <a:ext cx="4027932" cy="70256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99659" y="3366325"/>
              <a:ext cx="3997578" cy="60699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4899659" y="3366325"/>
            <a:ext cx="3997960" cy="60706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2075" marR="294005">
              <a:lnSpc>
                <a:spcPct val="100000"/>
              </a:lnSpc>
              <a:spcBef>
                <a:spcPts val="185"/>
              </a:spcBef>
            </a:pPr>
            <a:r>
              <a:rPr sz="1800" spc="-45" dirty="0">
                <a:latin typeface="Microsoft Sans Serif"/>
                <a:cs typeface="Microsoft Sans Serif"/>
              </a:rPr>
              <a:t>рак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шейки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матки,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полового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члена,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влагалища, </a:t>
            </a:r>
            <a:r>
              <a:rPr sz="1800" spc="-15" dirty="0">
                <a:latin typeface="Microsoft Sans Serif"/>
                <a:cs typeface="Microsoft Sans Serif"/>
              </a:rPr>
              <a:t>ануса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ротоглотки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00500" y="3360420"/>
            <a:ext cx="781812" cy="411479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4811267" y="4099559"/>
            <a:ext cx="3225165" cy="440690"/>
            <a:chOff x="4811267" y="4099559"/>
            <a:chExt cx="3225165" cy="440690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61564" y="4154458"/>
              <a:ext cx="3174483" cy="38550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11267" y="4099559"/>
              <a:ext cx="1517903" cy="42824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99659" y="4173372"/>
              <a:ext cx="3097911" cy="308584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4899659" y="4173372"/>
            <a:ext cx="3098165" cy="30861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95"/>
              </a:spcBef>
            </a:pPr>
            <a:r>
              <a:rPr sz="1800" spc="-45" dirty="0">
                <a:latin typeface="Microsoft Sans Serif"/>
                <a:cs typeface="Microsoft Sans Serif"/>
              </a:rPr>
              <a:t>рак</a:t>
            </a:r>
            <a:r>
              <a:rPr sz="1800" spc="-25" dirty="0">
                <a:latin typeface="Microsoft Sans Serif"/>
                <a:cs typeface="Microsoft Sans Serif"/>
              </a:rPr>
              <a:t> печени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4811267" y="4596384"/>
            <a:ext cx="2665730" cy="436245"/>
            <a:chOff x="4811267" y="4596384"/>
            <a:chExt cx="2665730" cy="436245"/>
          </a:xfrm>
        </p:grpSpPr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61559" y="4658832"/>
              <a:ext cx="2615184" cy="3734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1267" y="4596384"/>
              <a:ext cx="2401824" cy="42824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99659" y="4677473"/>
              <a:ext cx="2538349" cy="295846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4899659" y="4677473"/>
            <a:ext cx="2538730" cy="29591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5"/>
              </a:spcBef>
            </a:pPr>
            <a:r>
              <a:rPr sz="1800" spc="-15" dirty="0">
                <a:latin typeface="Microsoft Sans Serif"/>
                <a:cs typeface="Microsoft Sans Serif"/>
              </a:rPr>
              <a:t>лимфома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Беркитта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000500" y="4091940"/>
            <a:ext cx="781812" cy="416051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4000500" y="4668011"/>
            <a:ext cx="2629535" cy="882650"/>
            <a:chOff x="4000500" y="4668011"/>
            <a:chExt cx="2629535" cy="882650"/>
          </a:xfrm>
        </p:grpSpPr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00500" y="4668011"/>
              <a:ext cx="781812" cy="41605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61552" y="5163277"/>
              <a:ext cx="1767855" cy="38716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11268" y="5108447"/>
              <a:ext cx="1650491" cy="42824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99660" y="5181574"/>
              <a:ext cx="1692274" cy="310413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4899659" y="5181574"/>
            <a:ext cx="1692275" cy="31051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Microsoft Sans Serif"/>
                <a:cs typeface="Microsoft Sans Serif"/>
              </a:rPr>
              <a:t>рак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желудка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4000500" y="5175503"/>
            <a:ext cx="5143500" cy="1682750"/>
            <a:chOff x="4000500" y="5175503"/>
            <a:chExt cx="5143500" cy="1682750"/>
          </a:xfrm>
        </p:grpSpPr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00500" y="5175503"/>
              <a:ext cx="781812" cy="41147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65976" y="5180075"/>
              <a:ext cx="2478024" cy="1677924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343400" y="105155"/>
            <a:ext cx="4640579" cy="525780"/>
          </a:xfrm>
          <a:prstGeom prst="rect">
            <a:avLst/>
          </a:prstGeom>
        </p:spPr>
      </p:pic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4548378" y="160147"/>
            <a:ext cx="4237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/>
              <a:t>ПЕРВИЧНАЯ</a:t>
            </a:r>
            <a:r>
              <a:rPr sz="2200" spc="-20" dirty="0"/>
              <a:t> </a:t>
            </a:r>
            <a:r>
              <a:rPr sz="2200" spc="-5" dirty="0"/>
              <a:t>ПРОФИЛАКТИКА</a:t>
            </a:r>
            <a:endParaRPr sz="2200"/>
          </a:p>
        </p:txBody>
      </p:sp>
      <p:grpSp>
        <p:nvGrpSpPr>
          <p:cNvPr id="56" name="object 56"/>
          <p:cNvGrpSpPr/>
          <p:nvPr/>
        </p:nvGrpSpPr>
        <p:grpSpPr>
          <a:xfrm>
            <a:off x="0" y="0"/>
            <a:ext cx="9144000" cy="1367027"/>
            <a:chOff x="0" y="0"/>
            <a:chExt cx="9144000" cy="1367027"/>
          </a:xfrm>
        </p:grpSpPr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0" y="0"/>
              <a:ext cx="9144000" cy="136702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0" y="869734"/>
              <a:ext cx="9143999" cy="43341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621023" y="59435"/>
              <a:ext cx="2615183" cy="640080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0" y="1856232"/>
            <a:ext cx="1527048" cy="822960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272897" y="1997786"/>
            <a:ext cx="9417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26%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63" name="object 6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681728" y="1856232"/>
            <a:ext cx="1312164" cy="822960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4996688" y="1997786"/>
            <a:ext cx="6870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7998"/>
            <a:chOff x="0" y="0"/>
            <a:chExt cx="9144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66775"/>
              <a:ext cx="9144000" cy="37147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9179" y="2289046"/>
              <a:ext cx="4274820" cy="4568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91276"/>
              <a:ext cx="9144000" cy="4696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2349" y="215265"/>
              <a:ext cx="3727450" cy="4254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2409" y="226949"/>
              <a:ext cx="3360419" cy="444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1100" y="0"/>
              <a:ext cx="4472940" cy="6629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80432" y="0"/>
              <a:ext cx="4014216" cy="6629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731" y="1677923"/>
              <a:ext cx="7936992" cy="112013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64947" y="1834388"/>
            <a:ext cx="62928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</a:rPr>
              <a:t>1</a:t>
            </a:r>
            <a:r>
              <a:rPr sz="2000" spc="-20" dirty="0">
                <a:solidFill>
                  <a:srgbClr val="000000"/>
                </a:solidFill>
              </a:rPr>
              <a:t> </a:t>
            </a:r>
            <a:r>
              <a:rPr sz="2000" spc="-60" dirty="0">
                <a:solidFill>
                  <a:srgbClr val="000000"/>
                </a:solidFill>
              </a:rPr>
              <a:t>РАЗ</a:t>
            </a:r>
            <a:r>
              <a:rPr sz="2000" spc="-15" dirty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В 6</a:t>
            </a:r>
            <a:r>
              <a:rPr sz="2000" spc="-25" dirty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МЕСЯЦЕВ</a:t>
            </a:r>
            <a:r>
              <a:rPr sz="2000" spc="-15" dirty="0">
                <a:solidFill>
                  <a:srgbClr val="000000"/>
                </a:solidFill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посещать</a:t>
            </a:r>
            <a:r>
              <a:rPr sz="2400" b="0" spc="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врача</a:t>
            </a:r>
            <a:r>
              <a:rPr sz="2400" b="0" spc="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акушера- </a:t>
            </a:r>
            <a:r>
              <a:rPr sz="2400" b="0" spc="-6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гинеколога.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5740" y="3349752"/>
            <a:ext cx="7526020" cy="1763395"/>
            <a:chOff x="205740" y="3349752"/>
            <a:chExt cx="7526020" cy="176339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5740" y="3349752"/>
              <a:ext cx="7525511" cy="14005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0124" y="3464052"/>
              <a:ext cx="7037832" cy="16489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7058" y="3380994"/>
              <a:ext cx="7408849" cy="128485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37058" y="3380994"/>
              <a:ext cx="7409180" cy="1285240"/>
            </a:xfrm>
            <a:custGeom>
              <a:avLst/>
              <a:gdLst/>
              <a:ahLst/>
              <a:cxnLst/>
              <a:rect l="l" t="t" r="r" b="b"/>
              <a:pathLst>
                <a:path w="7409180" h="1285239">
                  <a:moveTo>
                    <a:pt x="0" y="272160"/>
                  </a:moveTo>
                  <a:lnTo>
                    <a:pt x="4384" y="223224"/>
                  </a:lnTo>
                  <a:lnTo>
                    <a:pt x="17026" y="177171"/>
                  </a:lnTo>
                  <a:lnTo>
                    <a:pt x="37155" y="134770"/>
                  </a:lnTo>
                  <a:lnTo>
                    <a:pt x="64004" y="96787"/>
                  </a:lnTo>
                  <a:lnTo>
                    <a:pt x="96803" y="63989"/>
                  </a:lnTo>
                  <a:lnTo>
                    <a:pt x="134785" y="37145"/>
                  </a:lnTo>
                  <a:lnTo>
                    <a:pt x="177180" y="17020"/>
                  </a:lnTo>
                  <a:lnTo>
                    <a:pt x="223220" y="4382"/>
                  </a:lnTo>
                  <a:lnTo>
                    <a:pt x="272135" y="0"/>
                  </a:lnTo>
                  <a:lnTo>
                    <a:pt x="7136688" y="0"/>
                  </a:lnTo>
                  <a:lnTo>
                    <a:pt x="7185625" y="4382"/>
                  </a:lnTo>
                  <a:lnTo>
                    <a:pt x="7231677" y="17020"/>
                  </a:lnTo>
                  <a:lnTo>
                    <a:pt x="7274079" y="37145"/>
                  </a:lnTo>
                  <a:lnTo>
                    <a:pt x="7312062" y="63989"/>
                  </a:lnTo>
                  <a:lnTo>
                    <a:pt x="7344859" y="96787"/>
                  </a:lnTo>
                  <a:lnTo>
                    <a:pt x="7371704" y="134770"/>
                  </a:lnTo>
                  <a:lnTo>
                    <a:pt x="7391829" y="177171"/>
                  </a:lnTo>
                  <a:lnTo>
                    <a:pt x="7404466" y="223224"/>
                  </a:lnTo>
                  <a:lnTo>
                    <a:pt x="7408849" y="272160"/>
                  </a:lnTo>
                  <a:lnTo>
                    <a:pt x="7408849" y="1012697"/>
                  </a:lnTo>
                  <a:lnTo>
                    <a:pt x="7404466" y="1061601"/>
                  </a:lnTo>
                  <a:lnTo>
                    <a:pt x="7391829" y="1107635"/>
                  </a:lnTo>
                  <a:lnTo>
                    <a:pt x="7371704" y="1150032"/>
                  </a:lnTo>
                  <a:lnTo>
                    <a:pt x="7344859" y="1188019"/>
                  </a:lnTo>
                  <a:lnTo>
                    <a:pt x="7312062" y="1220827"/>
                  </a:lnTo>
                  <a:lnTo>
                    <a:pt x="7274079" y="1247685"/>
                  </a:lnTo>
                  <a:lnTo>
                    <a:pt x="7231677" y="1267823"/>
                  </a:lnTo>
                  <a:lnTo>
                    <a:pt x="7185625" y="1280471"/>
                  </a:lnTo>
                  <a:lnTo>
                    <a:pt x="7136688" y="1284858"/>
                  </a:lnTo>
                  <a:lnTo>
                    <a:pt x="272135" y="1284858"/>
                  </a:lnTo>
                  <a:lnTo>
                    <a:pt x="223220" y="1280471"/>
                  </a:lnTo>
                  <a:lnTo>
                    <a:pt x="177180" y="1267823"/>
                  </a:lnTo>
                  <a:lnTo>
                    <a:pt x="134785" y="1247685"/>
                  </a:lnTo>
                  <a:lnTo>
                    <a:pt x="96803" y="1220827"/>
                  </a:lnTo>
                  <a:lnTo>
                    <a:pt x="64004" y="1188019"/>
                  </a:lnTo>
                  <a:lnTo>
                    <a:pt x="37155" y="1150032"/>
                  </a:lnTo>
                  <a:lnTo>
                    <a:pt x="17026" y="1107635"/>
                  </a:lnTo>
                  <a:lnTo>
                    <a:pt x="4384" y="1061601"/>
                  </a:lnTo>
                  <a:lnTo>
                    <a:pt x="0" y="1012697"/>
                  </a:lnTo>
                  <a:lnTo>
                    <a:pt x="0" y="272160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95731" y="3546728"/>
            <a:ext cx="665289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МАЗКИ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 ШЕЙКИ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МАТКИ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НА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ОНКОЦИТОЛОГИЮ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dirty="0">
                <a:latin typeface="Microsoft Sans Serif"/>
                <a:cs typeface="Microsoft Sans Serif"/>
              </a:rPr>
              <a:t>-	</a:t>
            </a:r>
            <a:r>
              <a:rPr sz="2000" spc="-30" dirty="0">
                <a:latin typeface="Microsoft Sans Serif"/>
                <a:cs typeface="Microsoft Sans Serif"/>
              </a:rPr>
              <a:t>через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3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года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после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начала половой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жизни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ежегодно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2608" y="4197096"/>
            <a:ext cx="320039" cy="315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79157"/>
            <a:ext cx="9144000" cy="2879090"/>
            <a:chOff x="0" y="3979157"/>
            <a:chExt cx="9144000" cy="2879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79157"/>
              <a:ext cx="9144000" cy="28788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991990"/>
              <a:ext cx="9144000" cy="28660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002658"/>
              <a:ext cx="3230498" cy="285533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40791" y="1568513"/>
            <a:ext cx="2466340" cy="1681480"/>
            <a:chOff x="240791" y="1568513"/>
            <a:chExt cx="2466340" cy="168148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366" y="1597024"/>
              <a:ext cx="2408682" cy="16240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5079" y="1582800"/>
              <a:ext cx="2437765" cy="1652905"/>
            </a:xfrm>
            <a:custGeom>
              <a:avLst/>
              <a:gdLst/>
              <a:ahLst/>
              <a:cxnLst/>
              <a:rect l="l" t="t" r="r" b="b"/>
              <a:pathLst>
                <a:path w="2437765" h="1652905">
                  <a:moveTo>
                    <a:pt x="0" y="1652651"/>
                  </a:moveTo>
                  <a:lnTo>
                    <a:pt x="2437257" y="1652651"/>
                  </a:lnTo>
                  <a:lnTo>
                    <a:pt x="2437257" y="0"/>
                  </a:lnTo>
                  <a:lnTo>
                    <a:pt x="0" y="0"/>
                  </a:lnTo>
                  <a:lnTo>
                    <a:pt x="0" y="1652651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80944" y="1901951"/>
            <a:ext cx="2295144" cy="55321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612887" y="1578875"/>
            <a:ext cx="3244850" cy="1226820"/>
            <a:chOff x="5612887" y="1578875"/>
            <a:chExt cx="3244850" cy="122682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2887" y="1578875"/>
              <a:ext cx="3244604" cy="12267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50610" y="1597113"/>
              <a:ext cx="3168395" cy="115053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650610" y="1597113"/>
            <a:ext cx="3168650" cy="115062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388620" marR="381000" indent="-1270" algn="ctr">
              <a:lnSpc>
                <a:spcPct val="100000"/>
              </a:lnSpc>
              <a:spcBef>
                <a:spcPts val="875"/>
              </a:spcBef>
            </a:pPr>
            <a:r>
              <a:rPr sz="2000" b="1" spc="-5" dirty="0">
                <a:latin typeface="Arial"/>
                <a:cs typeface="Arial"/>
              </a:rPr>
              <a:t>основная </a:t>
            </a:r>
            <a:r>
              <a:rPr sz="2000" b="1" dirty="0">
                <a:latin typeface="Arial"/>
                <a:cs typeface="Arial"/>
              </a:rPr>
              <a:t>причина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рака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(не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меланомы)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latin typeface="Arial"/>
                <a:cs typeface="Arial"/>
              </a:rPr>
              <a:t>кожи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56738" y="2329637"/>
            <a:ext cx="2379980" cy="78359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065" marR="5080" indent="-1270" algn="ctr">
              <a:lnSpc>
                <a:spcPct val="88100"/>
              </a:lnSpc>
              <a:spcBef>
                <a:spcPts val="359"/>
              </a:spcBef>
            </a:pPr>
            <a:r>
              <a:rPr sz="1800" b="1" i="1" spc="-10" dirty="0">
                <a:latin typeface="Arial"/>
                <a:cs typeface="Arial"/>
              </a:rPr>
              <a:t>Солнечное </a:t>
            </a:r>
            <a:r>
              <a:rPr sz="1800" b="1" i="1" spc="-5" dirty="0">
                <a:latin typeface="Arial"/>
                <a:cs typeface="Arial"/>
              </a:rPr>
              <a:t> у</a:t>
            </a:r>
            <a:r>
              <a:rPr sz="1800" b="1" i="1" spc="-10" dirty="0">
                <a:latin typeface="Arial"/>
                <a:cs typeface="Arial"/>
              </a:rPr>
              <a:t>л</a:t>
            </a:r>
            <a:r>
              <a:rPr sz="1800" b="1" i="1" spc="-50" dirty="0">
                <a:latin typeface="Arial"/>
                <a:cs typeface="Arial"/>
              </a:rPr>
              <a:t>ь</a:t>
            </a:r>
            <a:r>
              <a:rPr sz="1800" b="1" i="1" spc="-5" dirty="0">
                <a:latin typeface="Arial"/>
                <a:cs typeface="Arial"/>
              </a:rPr>
              <a:t>трафи</a:t>
            </a:r>
            <a:r>
              <a:rPr sz="1800" b="1" i="1" spc="5" dirty="0">
                <a:latin typeface="Arial"/>
                <a:cs typeface="Arial"/>
              </a:rPr>
              <a:t>о</a:t>
            </a:r>
            <a:r>
              <a:rPr sz="1800" b="1" i="1" spc="-30" dirty="0">
                <a:latin typeface="Arial"/>
                <a:cs typeface="Arial"/>
              </a:rPr>
              <a:t>л</a:t>
            </a:r>
            <a:r>
              <a:rPr sz="1800" b="1" i="1" spc="-5" dirty="0">
                <a:latin typeface="Arial"/>
                <a:cs typeface="Arial"/>
              </a:rPr>
              <a:t>е</a:t>
            </a:r>
            <a:r>
              <a:rPr sz="1800" b="1" i="1" spc="-35" dirty="0">
                <a:latin typeface="Arial"/>
                <a:cs typeface="Arial"/>
              </a:rPr>
              <a:t>т</a:t>
            </a:r>
            <a:r>
              <a:rPr sz="1800" b="1" i="1" dirty="0">
                <a:latin typeface="Arial"/>
                <a:cs typeface="Arial"/>
              </a:rPr>
              <a:t>о</a:t>
            </a:r>
            <a:r>
              <a:rPr sz="1800" b="1" i="1" spc="-40" dirty="0">
                <a:latin typeface="Arial"/>
                <a:cs typeface="Arial"/>
              </a:rPr>
              <a:t>в</a:t>
            </a:r>
            <a:r>
              <a:rPr sz="1800" b="1" i="1" dirty="0">
                <a:latin typeface="Arial"/>
                <a:cs typeface="Arial"/>
              </a:rPr>
              <a:t>ое  </a:t>
            </a:r>
            <a:r>
              <a:rPr sz="1800" b="1" i="1" spc="-10" dirty="0">
                <a:latin typeface="Arial"/>
                <a:cs typeface="Arial"/>
              </a:rPr>
              <a:t>излучение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43400" y="105155"/>
            <a:ext cx="4640579" cy="5257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548378" y="160147"/>
            <a:ext cx="4237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ПЕРВИЧНАЯ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ПРОФИЛАКТИКА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0"/>
            <a:ext cx="9144000" cy="1354891"/>
            <a:chOff x="0" y="0"/>
            <a:chExt cx="9144000" cy="1354891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91403"/>
              <a:ext cx="9144000" cy="4634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9144000" cy="12928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826"/>
                  </a:lnTo>
                  <a:lnTo>
                    <a:pt x="1831515" y="902560"/>
                  </a:lnTo>
                  <a:lnTo>
                    <a:pt x="1790346" y="901212"/>
                  </a:lnTo>
                  <a:lnTo>
                    <a:pt x="1749832" y="898601"/>
                  </a:lnTo>
                  <a:lnTo>
                    <a:pt x="1709934" y="895550"/>
                  </a:lnTo>
                  <a:lnTo>
                    <a:pt x="1670617" y="892877"/>
                  </a:lnTo>
                  <a:lnTo>
                    <a:pt x="1631842" y="891403"/>
                  </a:lnTo>
                  <a:lnTo>
                    <a:pt x="1593573" y="891949"/>
                  </a:lnTo>
                  <a:lnTo>
                    <a:pt x="1555772" y="895334"/>
                  </a:lnTo>
                  <a:lnTo>
                    <a:pt x="1481424" y="913903"/>
                  </a:lnTo>
                  <a:lnTo>
                    <a:pt x="1444803" y="930727"/>
                  </a:lnTo>
                  <a:lnTo>
                    <a:pt x="1408501" y="953672"/>
                  </a:lnTo>
                  <a:lnTo>
                    <a:pt x="1372480" y="983558"/>
                  </a:lnTo>
                  <a:lnTo>
                    <a:pt x="1336703" y="1021204"/>
                  </a:lnTo>
                  <a:lnTo>
                    <a:pt x="1301133" y="1067432"/>
                  </a:lnTo>
                  <a:lnTo>
                    <a:pt x="1265732" y="1123061"/>
                  </a:lnTo>
                  <a:lnTo>
                    <a:pt x="1216907" y="1171590"/>
                  </a:lnTo>
                  <a:lnTo>
                    <a:pt x="1170517" y="1208567"/>
                  </a:lnTo>
                  <a:lnTo>
                    <a:pt x="1126339" y="1235565"/>
                  </a:lnTo>
                  <a:lnTo>
                    <a:pt x="1084147" y="1254155"/>
                  </a:lnTo>
                  <a:lnTo>
                    <a:pt x="1043716" y="1265909"/>
                  </a:lnTo>
                  <a:lnTo>
                    <a:pt x="1004822" y="1272399"/>
                  </a:lnTo>
                  <a:lnTo>
                    <a:pt x="930740" y="1275878"/>
                  </a:lnTo>
                  <a:lnTo>
                    <a:pt x="895103" y="1276010"/>
                  </a:lnTo>
                  <a:lnTo>
                    <a:pt x="860102" y="1277168"/>
                  </a:lnTo>
                  <a:lnTo>
                    <a:pt x="825512" y="1280922"/>
                  </a:lnTo>
                  <a:lnTo>
                    <a:pt x="0" y="129286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69734"/>
              <a:ext cx="9143999" cy="4334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08276" y="41148"/>
              <a:ext cx="5980176" cy="93726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267828" y="4222750"/>
            <a:ext cx="2420620" cy="2369185"/>
            <a:chOff x="1267828" y="4222750"/>
            <a:chExt cx="2420620" cy="2369185"/>
          </a:xfrm>
        </p:grpSpPr>
        <p:sp>
          <p:nvSpPr>
            <p:cNvPr id="25" name="object 25"/>
            <p:cNvSpPr/>
            <p:nvPr/>
          </p:nvSpPr>
          <p:spPr>
            <a:xfrm>
              <a:off x="1286256" y="4230750"/>
              <a:ext cx="2402205" cy="2361565"/>
            </a:xfrm>
            <a:custGeom>
              <a:avLst/>
              <a:gdLst/>
              <a:ahLst/>
              <a:cxnLst/>
              <a:rect l="l" t="t" r="r" b="b"/>
              <a:pathLst>
                <a:path w="2402204" h="2361565">
                  <a:moveTo>
                    <a:pt x="1201039" y="0"/>
                  </a:moveTo>
                  <a:lnTo>
                    <a:pt x="1152733" y="937"/>
                  </a:lnTo>
                  <a:lnTo>
                    <a:pt x="1104912" y="3726"/>
                  </a:lnTo>
                  <a:lnTo>
                    <a:pt x="1057610" y="8331"/>
                  </a:lnTo>
                  <a:lnTo>
                    <a:pt x="1010865" y="14716"/>
                  </a:lnTo>
                  <a:lnTo>
                    <a:pt x="964711" y="22848"/>
                  </a:lnTo>
                  <a:lnTo>
                    <a:pt x="919186" y="32689"/>
                  </a:lnTo>
                  <a:lnTo>
                    <a:pt x="874323" y="44206"/>
                  </a:lnTo>
                  <a:lnTo>
                    <a:pt x="830161" y="57362"/>
                  </a:lnTo>
                  <a:lnTo>
                    <a:pt x="786733" y="72123"/>
                  </a:lnTo>
                  <a:lnTo>
                    <a:pt x="744077" y="88453"/>
                  </a:lnTo>
                  <a:lnTo>
                    <a:pt x="702228" y="106317"/>
                  </a:lnTo>
                  <a:lnTo>
                    <a:pt x="661222" y="125680"/>
                  </a:lnTo>
                  <a:lnTo>
                    <a:pt x="621094" y="146506"/>
                  </a:lnTo>
                  <a:lnTo>
                    <a:pt x="581882" y="168761"/>
                  </a:lnTo>
                  <a:lnTo>
                    <a:pt x="543620" y="192408"/>
                  </a:lnTo>
                  <a:lnTo>
                    <a:pt x="506344" y="217413"/>
                  </a:lnTo>
                  <a:lnTo>
                    <a:pt x="470091" y="243740"/>
                  </a:lnTo>
                  <a:lnTo>
                    <a:pt x="434896" y="271354"/>
                  </a:lnTo>
                  <a:lnTo>
                    <a:pt x="400795" y="300220"/>
                  </a:lnTo>
                  <a:lnTo>
                    <a:pt x="367824" y="330302"/>
                  </a:lnTo>
                  <a:lnTo>
                    <a:pt x="336019" y="361566"/>
                  </a:lnTo>
                  <a:lnTo>
                    <a:pt x="305416" y="393976"/>
                  </a:lnTo>
                  <a:lnTo>
                    <a:pt x="276050" y="427496"/>
                  </a:lnTo>
                  <a:lnTo>
                    <a:pt x="247958" y="462092"/>
                  </a:lnTo>
                  <a:lnTo>
                    <a:pt x="221175" y="497728"/>
                  </a:lnTo>
                  <a:lnTo>
                    <a:pt x="195737" y="534369"/>
                  </a:lnTo>
                  <a:lnTo>
                    <a:pt x="171681" y="571980"/>
                  </a:lnTo>
                  <a:lnTo>
                    <a:pt x="149042" y="610525"/>
                  </a:lnTo>
                  <a:lnTo>
                    <a:pt x="127855" y="649969"/>
                  </a:lnTo>
                  <a:lnTo>
                    <a:pt x="108157" y="690277"/>
                  </a:lnTo>
                  <a:lnTo>
                    <a:pt x="89984" y="731414"/>
                  </a:lnTo>
                  <a:lnTo>
                    <a:pt x="73371" y="773344"/>
                  </a:lnTo>
                  <a:lnTo>
                    <a:pt x="58355" y="816032"/>
                  </a:lnTo>
                  <a:lnTo>
                    <a:pt x="44971" y="859442"/>
                  </a:lnTo>
                  <a:lnTo>
                    <a:pt x="33255" y="903540"/>
                  </a:lnTo>
                  <a:lnTo>
                    <a:pt x="23243" y="948291"/>
                  </a:lnTo>
                  <a:lnTo>
                    <a:pt x="14971" y="993658"/>
                  </a:lnTo>
                  <a:lnTo>
                    <a:pt x="8475" y="1039607"/>
                  </a:lnTo>
                  <a:lnTo>
                    <a:pt x="3790" y="1086102"/>
                  </a:lnTo>
                  <a:lnTo>
                    <a:pt x="953" y="1133109"/>
                  </a:lnTo>
                  <a:lnTo>
                    <a:pt x="0" y="1180592"/>
                  </a:lnTo>
                  <a:lnTo>
                    <a:pt x="953" y="1228072"/>
                  </a:lnTo>
                  <a:lnTo>
                    <a:pt x="3790" y="1275077"/>
                  </a:lnTo>
                  <a:lnTo>
                    <a:pt x="8475" y="1321570"/>
                  </a:lnTo>
                  <a:lnTo>
                    <a:pt x="14971" y="1367517"/>
                  </a:lnTo>
                  <a:lnTo>
                    <a:pt x="23243" y="1412883"/>
                  </a:lnTo>
                  <a:lnTo>
                    <a:pt x="33255" y="1457631"/>
                  </a:lnTo>
                  <a:lnTo>
                    <a:pt x="44971" y="1501727"/>
                  </a:lnTo>
                  <a:lnTo>
                    <a:pt x="58355" y="1545136"/>
                  </a:lnTo>
                  <a:lnTo>
                    <a:pt x="73371" y="1587821"/>
                  </a:lnTo>
                  <a:lnTo>
                    <a:pt x="89984" y="1629749"/>
                  </a:lnTo>
                  <a:lnTo>
                    <a:pt x="108157" y="1670884"/>
                  </a:lnTo>
                  <a:lnTo>
                    <a:pt x="127855" y="1711189"/>
                  </a:lnTo>
                  <a:lnTo>
                    <a:pt x="149042" y="1750632"/>
                  </a:lnTo>
                  <a:lnTo>
                    <a:pt x="171681" y="1789175"/>
                  </a:lnTo>
                  <a:lnTo>
                    <a:pt x="195737" y="1826783"/>
                  </a:lnTo>
                  <a:lnTo>
                    <a:pt x="221175" y="1863422"/>
                  </a:lnTo>
                  <a:lnTo>
                    <a:pt x="247958" y="1899056"/>
                  </a:lnTo>
                  <a:lnTo>
                    <a:pt x="276050" y="1933650"/>
                  </a:lnTo>
                  <a:lnTo>
                    <a:pt x="305416" y="1967169"/>
                  </a:lnTo>
                  <a:lnTo>
                    <a:pt x="336019" y="1999577"/>
                  </a:lnTo>
                  <a:lnTo>
                    <a:pt x="367824" y="2030838"/>
                  </a:lnTo>
                  <a:lnTo>
                    <a:pt x="400795" y="2060919"/>
                  </a:lnTo>
                  <a:lnTo>
                    <a:pt x="434896" y="2089783"/>
                  </a:lnTo>
                  <a:lnTo>
                    <a:pt x="470091" y="2117396"/>
                  </a:lnTo>
                  <a:lnTo>
                    <a:pt x="506344" y="2143721"/>
                  </a:lnTo>
                  <a:lnTo>
                    <a:pt x="543620" y="2168725"/>
                  </a:lnTo>
                  <a:lnTo>
                    <a:pt x="581882" y="2192370"/>
                  </a:lnTo>
                  <a:lnTo>
                    <a:pt x="621094" y="2214623"/>
                  </a:lnTo>
                  <a:lnTo>
                    <a:pt x="661222" y="2235448"/>
                  </a:lnTo>
                  <a:lnTo>
                    <a:pt x="702228" y="2254809"/>
                  </a:lnTo>
                  <a:lnTo>
                    <a:pt x="744077" y="2272672"/>
                  </a:lnTo>
                  <a:lnTo>
                    <a:pt x="786733" y="2289001"/>
                  </a:lnTo>
                  <a:lnTo>
                    <a:pt x="830161" y="2303761"/>
                  </a:lnTo>
                  <a:lnTo>
                    <a:pt x="874323" y="2316917"/>
                  </a:lnTo>
                  <a:lnTo>
                    <a:pt x="919186" y="2328432"/>
                  </a:lnTo>
                  <a:lnTo>
                    <a:pt x="964711" y="2338273"/>
                  </a:lnTo>
                  <a:lnTo>
                    <a:pt x="1010865" y="2346404"/>
                  </a:lnTo>
                  <a:lnTo>
                    <a:pt x="1057610" y="2352789"/>
                  </a:lnTo>
                  <a:lnTo>
                    <a:pt x="1104912" y="2357394"/>
                  </a:lnTo>
                  <a:lnTo>
                    <a:pt x="1152733" y="2360183"/>
                  </a:lnTo>
                  <a:lnTo>
                    <a:pt x="1201039" y="2361120"/>
                  </a:lnTo>
                  <a:lnTo>
                    <a:pt x="1249335" y="2360183"/>
                  </a:lnTo>
                  <a:lnTo>
                    <a:pt x="1297148" y="2357394"/>
                  </a:lnTo>
                  <a:lnTo>
                    <a:pt x="1344441" y="2352789"/>
                  </a:lnTo>
                  <a:lnTo>
                    <a:pt x="1391178" y="2346404"/>
                  </a:lnTo>
                  <a:lnTo>
                    <a:pt x="1437325" y="2338273"/>
                  </a:lnTo>
                  <a:lnTo>
                    <a:pt x="1482843" y="2328432"/>
                  </a:lnTo>
                  <a:lnTo>
                    <a:pt x="1527699" y="2316917"/>
                  </a:lnTo>
                  <a:lnTo>
                    <a:pt x="1571856" y="2303761"/>
                  </a:lnTo>
                  <a:lnTo>
                    <a:pt x="1615277" y="2289001"/>
                  </a:lnTo>
                  <a:lnTo>
                    <a:pt x="1657928" y="2272672"/>
                  </a:lnTo>
                  <a:lnTo>
                    <a:pt x="1699772" y="2254809"/>
                  </a:lnTo>
                  <a:lnTo>
                    <a:pt x="1740773" y="2235448"/>
                  </a:lnTo>
                  <a:lnTo>
                    <a:pt x="1780896" y="2214623"/>
                  </a:lnTo>
                  <a:lnTo>
                    <a:pt x="1820105" y="2192370"/>
                  </a:lnTo>
                  <a:lnTo>
                    <a:pt x="1858363" y="2168725"/>
                  </a:lnTo>
                  <a:lnTo>
                    <a:pt x="1895635" y="2143721"/>
                  </a:lnTo>
                  <a:lnTo>
                    <a:pt x="1931885" y="2117396"/>
                  </a:lnTo>
                  <a:lnTo>
                    <a:pt x="1967077" y="2089783"/>
                  </a:lnTo>
                  <a:lnTo>
                    <a:pt x="2001175" y="2060919"/>
                  </a:lnTo>
                  <a:lnTo>
                    <a:pt x="2034143" y="2030838"/>
                  </a:lnTo>
                  <a:lnTo>
                    <a:pt x="2065946" y="1999577"/>
                  </a:lnTo>
                  <a:lnTo>
                    <a:pt x="2096547" y="1967169"/>
                  </a:lnTo>
                  <a:lnTo>
                    <a:pt x="2125911" y="1933650"/>
                  </a:lnTo>
                  <a:lnTo>
                    <a:pt x="2154001" y="1899056"/>
                  </a:lnTo>
                  <a:lnTo>
                    <a:pt x="2180782" y="1863422"/>
                  </a:lnTo>
                  <a:lnTo>
                    <a:pt x="2206219" y="1826783"/>
                  </a:lnTo>
                  <a:lnTo>
                    <a:pt x="2230274" y="1789175"/>
                  </a:lnTo>
                  <a:lnTo>
                    <a:pt x="2252912" y="1750632"/>
                  </a:lnTo>
                  <a:lnTo>
                    <a:pt x="2274098" y="1711189"/>
                  </a:lnTo>
                  <a:lnTo>
                    <a:pt x="2293795" y="1670884"/>
                  </a:lnTo>
                  <a:lnTo>
                    <a:pt x="2311968" y="1629749"/>
                  </a:lnTo>
                  <a:lnTo>
                    <a:pt x="2328580" y="1587821"/>
                  </a:lnTo>
                  <a:lnTo>
                    <a:pt x="2343596" y="1545136"/>
                  </a:lnTo>
                  <a:lnTo>
                    <a:pt x="2356980" y="1501727"/>
                  </a:lnTo>
                  <a:lnTo>
                    <a:pt x="2368695" y="1457631"/>
                  </a:lnTo>
                  <a:lnTo>
                    <a:pt x="2378707" y="1412883"/>
                  </a:lnTo>
                  <a:lnTo>
                    <a:pt x="2386979" y="1367517"/>
                  </a:lnTo>
                  <a:lnTo>
                    <a:pt x="2393475" y="1321570"/>
                  </a:lnTo>
                  <a:lnTo>
                    <a:pt x="2398160" y="1275077"/>
                  </a:lnTo>
                  <a:lnTo>
                    <a:pt x="2400997" y="1228072"/>
                  </a:lnTo>
                  <a:lnTo>
                    <a:pt x="2401951" y="1180592"/>
                  </a:lnTo>
                  <a:lnTo>
                    <a:pt x="2400997" y="1133109"/>
                  </a:lnTo>
                  <a:lnTo>
                    <a:pt x="2398160" y="1086102"/>
                  </a:lnTo>
                  <a:lnTo>
                    <a:pt x="2393475" y="1039607"/>
                  </a:lnTo>
                  <a:lnTo>
                    <a:pt x="2386979" y="993658"/>
                  </a:lnTo>
                  <a:lnTo>
                    <a:pt x="2378707" y="948291"/>
                  </a:lnTo>
                  <a:lnTo>
                    <a:pt x="2368695" y="903540"/>
                  </a:lnTo>
                  <a:lnTo>
                    <a:pt x="2356980" y="859442"/>
                  </a:lnTo>
                  <a:lnTo>
                    <a:pt x="2343596" y="816032"/>
                  </a:lnTo>
                  <a:lnTo>
                    <a:pt x="2328580" y="773344"/>
                  </a:lnTo>
                  <a:lnTo>
                    <a:pt x="2311968" y="731414"/>
                  </a:lnTo>
                  <a:lnTo>
                    <a:pt x="2293795" y="690277"/>
                  </a:lnTo>
                  <a:lnTo>
                    <a:pt x="2274098" y="649969"/>
                  </a:lnTo>
                  <a:lnTo>
                    <a:pt x="2252912" y="610525"/>
                  </a:lnTo>
                  <a:lnTo>
                    <a:pt x="2230274" y="571980"/>
                  </a:lnTo>
                  <a:lnTo>
                    <a:pt x="2206219" y="534369"/>
                  </a:lnTo>
                  <a:lnTo>
                    <a:pt x="2180782" y="497728"/>
                  </a:lnTo>
                  <a:lnTo>
                    <a:pt x="2154001" y="462092"/>
                  </a:lnTo>
                  <a:lnTo>
                    <a:pt x="2125911" y="427496"/>
                  </a:lnTo>
                  <a:lnTo>
                    <a:pt x="2096547" y="393976"/>
                  </a:lnTo>
                  <a:lnTo>
                    <a:pt x="2065946" y="361566"/>
                  </a:lnTo>
                  <a:lnTo>
                    <a:pt x="2034143" y="330302"/>
                  </a:lnTo>
                  <a:lnTo>
                    <a:pt x="2001175" y="300220"/>
                  </a:lnTo>
                  <a:lnTo>
                    <a:pt x="1967077" y="271354"/>
                  </a:lnTo>
                  <a:lnTo>
                    <a:pt x="1931885" y="243740"/>
                  </a:lnTo>
                  <a:lnTo>
                    <a:pt x="1895635" y="217413"/>
                  </a:lnTo>
                  <a:lnTo>
                    <a:pt x="1858363" y="192408"/>
                  </a:lnTo>
                  <a:lnTo>
                    <a:pt x="1820105" y="168761"/>
                  </a:lnTo>
                  <a:lnTo>
                    <a:pt x="1780896" y="146506"/>
                  </a:lnTo>
                  <a:lnTo>
                    <a:pt x="1740773" y="125680"/>
                  </a:lnTo>
                  <a:lnTo>
                    <a:pt x="1699772" y="106317"/>
                  </a:lnTo>
                  <a:lnTo>
                    <a:pt x="1657928" y="88453"/>
                  </a:lnTo>
                  <a:lnTo>
                    <a:pt x="1615277" y="72123"/>
                  </a:lnTo>
                  <a:lnTo>
                    <a:pt x="1571856" y="57362"/>
                  </a:lnTo>
                  <a:lnTo>
                    <a:pt x="1527699" y="44206"/>
                  </a:lnTo>
                  <a:lnTo>
                    <a:pt x="1482843" y="32689"/>
                  </a:lnTo>
                  <a:lnTo>
                    <a:pt x="1437325" y="22848"/>
                  </a:lnTo>
                  <a:lnTo>
                    <a:pt x="1391178" y="14716"/>
                  </a:lnTo>
                  <a:lnTo>
                    <a:pt x="1344441" y="8331"/>
                  </a:lnTo>
                  <a:lnTo>
                    <a:pt x="1297148" y="3726"/>
                  </a:lnTo>
                  <a:lnTo>
                    <a:pt x="1249335" y="937"/>
                  </a:lnTo>
                  <a:lnTo>
                    <a:pt x="1201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69898" y="4258329"/>
              <a:ext cx="2195195" cy="1742439"/>
            </a:xfrm>
            <a:custGeom>
              <a:avLst/>
              <a:gdLst/>
              <a:ahLst/>
              <a:cxnLst/>
              <a:rect l="l" t="t" r="r" b="b"/>
              <a:pathLst>
                <a:path w="2195195" h="1742439">
                  <a:moveTo>
                    <a:pt x="978748" y="0"/>
                  </a:moveTo>
                  <a:lnTo>
                    <a:pt x="931707" y="1777"/>
                  </a:lnTo>
                  <a:lnTo>
                    <a:pt x="885600" y="5564"/>
                  </a:lnTo>
                  <a:lnTo>
                    <a:pt x="840440" y="11263"/>
                  </a:lnTo>
                  <a:lnTo>
                    <a:pt x="796239" y="18776"/>
                  </a:lnTo>
                  <a:lnTo>
                    <a:pt x="753011" y="28006"/>
                  </a:lnTo>
                  <a:lnTo>
                    <a:pt x="710767" y="38854"/>
                  </a:lnTo>
                  <a:lnTo>
                    <a:pt x="669521" y="51223"/>
                  </a:lnTo>
                  <a:lnTo>
                    <a:pt x="629285" y="65015"/>
                  </a:lnTo>
                  <a:lnTo>
                    <a:pt x="590073" y="80133"/>
                  </a:lnTo>
                  <a:lnTo>
                    <a:pt x="551897" y="96477"/>
                  </a:lnTo>
                  <a:lnTo>
                    <a:pt x="514770" y="113952"/>
                  </a:lnTo>
                  <a:lnTo>
                    <a:pt x="478704" y="132458"/>
                  </a:lnTo>
                  <a:lnTo>
                    <a:pt x="443713" y="151898"/>
                  </a:lnTo>
                  <a:lnTo>
                    <a:pt x="409808" y="172175"/>
                  </a:lnTo>
                  <a:lnTo>
                    <a:pt x="377004" y="193190"/>
                  </a:lnTo>
                  <a:lnTo>
                    <a:pt x="345312" y="214846"/>
                  </a:lnTo>
                  <a:lnTo>
                    <a:pt x="285318" y="259689"/>
                  </a:lnTo>
                  <a:lnTo>
                    <a:pt x="229928" y="305921"/>
                  </a:lnTo>
                  <a:lnTo>
                    <a:pt x="179245" y="352761"/>
                  </a:lnTo>
                  <a:lnTo>
                    <a:pt x="133370" y="399425"/>
                  </a:lnTo>
                  <a:lnTo>
                    <a:pt x="92406" y="445132"/>
                  </a:lnTo>
                  <a:lnTo>
                    <a:pt x="56454" y="489099"/>
                  </a:lnTo>
                  <a:lnTo>
                    <a:pt x="25618" y="530545"/>
                  </a:lnTo>
                  <a:lnTo>
                    <a:pt x="0" y="568686"/>
                  </a:lnTo>
                  <a:lnTo>
                    <a:pt x="1009396" y="1163935"/>
                  </a:lnTo>
                  <a:lnTo>
                    <a:pt x="2031491" y="1741924"/>
                  </a:lnTo>
                  <a:lnTo>
                    <a:pt x="2060181" y="1697020"/>
                  </a:lnTo>
                  <a:lnTo>
                    <a:pt x="2085859" y="1651317"/>
                  </a:lnTo>
                  <a:lnTo>
                    <a:pt x="2108609" y="1604903"/>
                  </a:lnTo>
                  <a:lnTo>
                    <a:pt x="2128512" y="1557869"/>
                  </a:lnTo>
                  <a:lnTo>
                    <a:pt x="2145652" y="1510303"/>
                  </a:lnTo>
                  <a:lnTo>
                    <a:pt x="2160110" y="1462294"/>
                  </a:lnTo>
                  <a:lnTo>
                    <a:pt x="2171969" y="1413932"/>
                  </a:lnTo>
                  <a:lnTo>
                    <a:pt x="2181312" y="1365306"/>
                  </a:lnTo>
                  <a:lnTo>
                    <a:pt x="2188220" y="1316504"/>
                  </a:lnTo>
                  <a:lnTo>
                    <a:pt x="2192777" y="1267617"/>
                  </a:lnTo>
                  <a:lnTo>
                    <a:pt x="2195065" y="1218733"/>
                  </a:lnTo>
                  <a:lnTo>
                    <a:pt x="2195167" y="1169941"/>
                  </a:lnTo>
                  <a:lnTo>
                    <a:pt x="2193164" y="1121330"/>
                  </a:lnTo>
                  <a:lnTo>
                    <a:pt x="2189139" y="1072990"/>
                  </a:lnTo>
                  <a:lnTo>
                    <a:pt x="2183175" y="1025010"/>
                  </a:lnTo>
                  <a:lnTo>
                    <a:pt x="2175355" y="977479"/>
                  </a:lnTo>
                  <a:lnTo>
                    <a:pt x="2165760" y="930486"/>
                  </a:lnTo>
                  <a:lnTo>
                    <a:pt x="2154473" y="884120"/>
                  </a:lnTo>
                  <a:lnTo>
                    <a:pt x="2141576" y="838470"/>
                  </a:lnTo>
                  <a:lnTo>
                    <a:pt x="2127153" y="793626"/>
                  </a:lnTo>
                  <a:lnTo>
                    <a:pt x="2111284" y="749677"/>
                  </a:lnTo>
                  <a:lnTo>
                    <a:pt x="2094054" y="706711"/>
                  </a:lnTo>
                  <a:lnTo>
                    <a:pt x="2075544" y="664818"/>
                  </a:lnTo>
                  <a:lnTo>
                    <a:pt x="2055837" y="624088"/>
                  </a:lnTo>
                  <a:lnTo>
                    <a:pt x="2035015" y="584608"/>
                  </a:lnTo>
                  <a:lnTo>
                    <a:pt x="2013161" y="546469"/>
                  </a:lnTo>
                  <a:lnTo>
                    <a:pt x="1990357" y="509759"/>
                  </a:lnTo>
                  <a:lnTo>
                    <a:pt x="1966686" y="474568"/>
                  </a:lnTo>
                  <a:lnTo>
                    <a:pt x="1942230" y="440985"/>
                  </a:lnTo>
                  <a:lnTo>
                    <a:pt x="1917071" y="409099"/>
                  </a:lnTo>
                  <a:lnTo>
                    <a:pt x="1891292" y="378999"/>
                  </a:lnTo>
                  <a:lnTo>
                    <a:pt x="1864975" y="350774"/>
                  </a:lnTo>
                  <a:lnTo>
                    <a:pt x="1811060" y="300307"/>
                  </a:lnTo>
                  <a:lnTo>
                    <a:pt x="1755983" y="258410"/>
                  </a:lnTo>
                  <a:lnTo>
                    <a:pt x="1669443" y="204272"/>
                  </a:lnTo>
                  <a:lnTo>
                    <a:pt x="1611425" y="171025"/>
                  </a:lnTo>
                  <a:lnTo>
                    <a:pt x="1554175" y="141058"/>
                  </a:lnTo>
                  <a:lnTo>
                    <a:pt x="1497705" y="114274"/>
                  </a:lnTo>
                  <a:lnTo>
                    <a:pt x="1442029" y="90576"/>
                  </a:lnTo>
                  <a:lnTo>
                    <a:pt x="1387158" y="69865"/>
                  </a:lnTo>
                  <a:lnTo>
                    <a:pt x="1333107" y="52044"/>
                  </a:lnTo>
                  <a:lnTo>
                    <a:pt x="1279887" y="37016"/>
                  </a:lnTo>
                  <a:lnTo>
                    <a:pt x="1227512" y="24681"/>
                  </a:lnTo>
                  <a:lnTo>
                    <a:pt x="1175993" y="14943"/>
                  </a:lnTo>
                  <a:lnTo>
                    <a:pt x="1125345" y="7704"/>
                  </a:lnTo>
                  <a:lnTo>
                    <a:pt x="1075580" y="2865"/>
                  </a:lnTo>
                  <a:lnTo>
                    <a:pt x="1026710" y="330"/>
                  </a:lnTo>
                  <a:lnTo>
                    <a:pt x="9787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7828" y="4222750"/>
              <a:ext cx="2393061" cy="2367026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42976" y="4011015"/>
            <a:ext cx="78676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0" dirty="0">
                <a:solidFill>
                  <a:srgbClr val="C00000"/>
                </a:solidFill>
                <a:latin typeface="Arial Black"/>
                <a:cs typeface="Arial Black"/>
              </a:rPr>
              <a:t>!</a:t>
            </a:r>
            <a:endParaRPr sz="18000">
              <a:latin typeface="Arial Black"/>
              <a:cs typeface="Arial Black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077967" y="4155946"/>
            <a:ext cx="3771900" cy="2668905"/>
            <a:chOff x="5077967" y="4155946"/>
            <a:chExt cx="3771900" cy="266890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77967" y="4155946"/>
              <a:ext cx="3771899" cy="26685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49925" y="4327651"/>
              <a:ext cx="3302127" cy="219927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235574" y="4313300"/>
              <a:ext cx="3331210" cy="2228215"/>
            </a:xfrm>
            <a:custGeom>
              <a:avLst/>
              <a:gdLst/>
              <a:ahLst/>
              <a:cxnLst/>
              <a:rect l="l" t="t" r="r" b="b"/>
              <a:pathLst>
                <a:path w="3331209" h="2228215">
                  <a:moveTo>
                    <a:pt x="648588" y="0"/>
                  </a:moveTo>
                  <a:lnTo>
                    <a:pt x="2682494" y="0"/>
                  </a:lnTo>
                  <a:lnTo>
                    <a:pt x="2748279" y="3301"/>
                  </a:lnTo>
                  <a:lnTo>
                    <a:pt x="2812796" y="12954"/>
                  </a:lnTo>
                  <a:lnTo>
                    <a:pt x="2874899" y="29210"/>
                  </a:lnTo>
                  <a:lnTo>
                    <a:pt x="2934589" y="51181"/>
                  </a:lnTo>
                  <a:lnTo>
                    <a:pt x="2991357" y="78359"/>
                  </a:lnTo>
                  <a:lnTo>
                    <a:pt x="3044952" y="110743"/>
                  </a:lnTo>
                  <a:lnTo>
                    <a:pt x="3094863" y="148081"/>
                  </a:lnTo>
                  <a:lnTo>
                    <a:pt x="3141091" y="189992"/>
                  </a:lnTo>
                  <a:lnTo>
                    <a:pt x="3182874" y="236219"/>
                  </a:lnTo>
                  <a:lnTo>
                    <a:pt x="3220211" y="286131"/>
                  </a:lnTo>
                  <a:lnTo>
                    <a:pt x="3252724" y="339725"/>
                  </a:lnTo>
                  <a:lnTo>
                    <a:pt x="3279902" y="396494"/>
                  </a:lnTo>
                  <a:lnTo>
                    <a:pt x="3301873" y="456184"/>
                  </a:lnTo>
                  <a:lnTo>
                    <a:pt x="3318002" y="518287"/>
                  </a:lnTo>
                  <a:lnTo>
                    <a:pt x="3327780" y="582803"/>
                  </a:lnTo>
                  <a:lnTo>
                    <a:pt x="3331082" y="648588"/>
                  </a:lnTo>
                  <a:lnTo>
                    <a:pt x="3331082" y="1579537"/>
                  </a:lnTo>
                  <a:lnTo>
                    <a:pt x="3327780" y="1645297"/>
                  </a:lnTo>
                  <a:lnTo>
                    <a:pt x="3318002" y="1709864"/>
                  </a:lnTo>
                  <a:lnTo>
                    <a:pt x="3301873" y="1771992"/>
                  </a:lnTo>
                  <a:lnTo>
                    <a:pt x="3279902" y="1831606"/>
                  </a:lnTo>
                  <a:lnTo>
                    <a:pt x="3252724" y="1888413"/>
                  </a:lnTo>
                  <a:lnTo>
                    <a:pt x="3220211" y="1941995"/>
                  </a:lnTo>
                  <a:lnTo>
                    <a:pt x="3182874" y="1991906"/>
                  </a:lnTo>
                  <a:lnTo>
                    <a:pt x="3141091" y="2038172"/>
                  </a:lnTo>
                  <a:lnTo>
                    <a:pt x="3094863" y="2079980"/>
                  </a:lnTo>
                  <a:lnTo>
                    <a:pt x="3044952" y="2117305"/>
                  </a:lnTo>
                  <a:lnTo>
                    <a:pt x="2991357" y="2149779"/>
                  </a:lnTo>
                  <a:lnTo>
                    <a:pt x="2934589" y="2176970"/>
                  </a:lnTo>
                  <a:lnTo>
                    <a:pt x="2874899" y="2198865"/>
                  </a:lnTo>
                  <a:lnTo>
                    <a:pt x="2812796" y="2215108"/>
                  </a:lnTo>
                  <a:lnTo>
                    <a:pt x="2748279" y="2224849"/>
                  </a:lnTo>
                  <a:lnTo>
                    <a:pt x="2682494" y="2228088"/>
                  </a:lnTo>
                  <a:lnTo>
                    <a:pt x="648588" y="2228088"/>
                  </a:lnTo>
                  <a:lnTo>
                    <a:pt x="582802" y="2224849"/>
                  </a:lnTo>
                  <a:lnTo>
                    <a:pt x="518287" y="2215108"/>
                  </a:lnTo>
                  <a:lnTo>
                    <a:pt x="456184" y="2198865"/>
                  </a:lnTo>
                  <a:lnTo>
                    <a:pt x="396494" y="2176970"/>
                  </a:lnTo>
                  <a:lnTo>
                    <a:pt x="339725" y="2149779"/>
                  </a:lnTo>
                  <a:lnTo>
                    <a:pt x="286130" y="2117305"/>
                  </a:lnTo>
                  <a:lnTo>
                    <a:pt x="236220" y="2079980"/>
                  </a:lnTo>
                  <a:lnTo>
                    <a:pt x="189991" y="2038172"/>
                  </a:lnTo>
                  <a:lnTo>
                    <a:pt x="148209" y="1991906"/>
                  </a:lnTo>
                  <a:lnTo>
                    <a:pt x="110871" y="1941995"/>
                  </a:lnTo>
                  <a:lnTo>
                    <a:pt x="78359" y="1888413"/>
                  </a:lnTo>
                  <a:lnTo>
                    <a:pt x="51180" y="1831606"/>
                  </a:lnTo>
                  <a:lnTo>
                    <a:pt x="29210" y="1771992"/>
                  </a:lnTo>
                  <a:lnTo>
                    <a:pt x="13080" y="1709864"/>
                  </a:lnTo>
                  <a:lnTo>
                    <a:pt x="3301" y="1645297"/>
                  </a:lnTo>
                  <a:lnTo>
                    <a:pt x="0" y="1579537"/>
                  </a:lnTo>
                  <a:lnTo>
                    <a:pt x="0" y="648588"/>
                  </a:lnTo>
                  <a:lnTo>
                    <a:pt x="3301" y="582803"/>
                  </a:lnTo>
                  <a:lnTo>
                    <a:pt x="13080" y="518287"/>
                  </a:lnTo>
                  <a:lnTo>
                    <a:pt x="29210" y="456184"/>
                  </a:lnTo>
                  <a:lnTo>
                    <a:pt x="51180" y="396494"/>
                  </a:lnTo>
                  <a:lnTo>
                    <a:pt x="78359" y="339725"/>
                  </a:lnTo>
                  <a:lnTo>
                    <a:pt x="110871" y="286131"/>
                  </a:lnTo>
                  <a:lnTo>
                    <a:pt x="148209" y="236219"/>
                  </a:lnTo>
                  <a:lnTo>
                    <a:pt x="189991" y="189992"/>
                  </a:lnTo>
                  <a:lnTo>
                    <a:pt x="236220" y="148081"/>
                  </a:lnTo>
                  <a:lnTo>
                    <a:pt x="286130" y="110743"/>
                  </a:lnTo>
                  <a:lnTo>
                    <a:pt x="339725" y="78359"/>
                  </a:lnTo>
                  <a:lnTo>
                    <a:pt x="396494" y="51181"/>
                  </a:lnTo>
                  <a:lnTo>
                    <a:pt x="456184" y="29210"/>
                  </a:lnTo>
                  <a:lnTo>
                    <a:pt x="518287" y="12954"/>
                  </a:lnTo>
                  <a:lnTo>
                    <a:pt x="582802" y="3301"/>
                  </a:lnTo>
                  <a:lnTo>
                    <a:pt x="648588" y="0"/>
                  </a:lnTo>
                  <a:close/>
                </a:path>
              </a:pathLst>
            </a:custGeom>
            <a:ln w="28575">
              <a:solidFill>
                <a:srgbClr val="EA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372483" y="3995089"/>
            <a:ext cx="787400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0" dirty="0">
                <a:solidFill>
                  <a:srgbClr val="C00000"/>
                </a:solidFill>
                <a:latin typeface="Arial Black"/>
                <a:cs typeface="Arial Black"/>
              </a:rPr>
              <a:t>!</a:t>
            </a:r>
            <a:endParaRPr sz="18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7136"/>
            <a:ext cx="4669790" cy="5535295"/>
            <a:chOff x="0" y="707136"/>
            <a:chExt cx="4669790" cy="553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48" y="4544621"/>
              <a:ext cx="4591750" cy="16976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7136"/>
              <a:ext cx="4188586" cy="460590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3400" y="105155"/>
            <a:ext cx="4640579" cy="5257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48378" y="160147"/>
            <a:ext cx="4237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ПЕРВИЧНАЯ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ПРОФИЛАКТИКА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9144000" cy="1363979"/>
            <a:chOff x="0" y="0"/>
            <a:chExt cx="9144000" cy="1363979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91403"/>
              <a:ext cx="9144000" cy="472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12928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826"/>
                  </a:lnTo>
                  <a:lnTo>
                    <a:pt x="1831515" y="902560"/>
                  </a:lnTo>
                  <a:lnTo>
                    <a:pt x="1790346" y="901212"/>
                  </a:lnTo>
                  <a:lnTo>
                    <a:pt x="1749832" y="898601"/>
                  </a:lnTo>
                  <a:lnTo>
                    <a:pt x="1709934" y="895550"/>
                  </a:lnTo>
                  <a:lnTo>
                    <a:pt x="1670617" y="892877"/>
                  </a:lnTo>
                  <a:lnTo>
                    <a:pt x="1631842" y="891403"/>
                  </a:lnTo>
                  <a:lnTo>
                    <a:pt x="1593573" y="891949"/>
                  </a:lnTo>
                  <a:lnTo>
                    <a:pt x="1555772" y="895334"/>
                  </a:lnTo>
                  <a:lnTo>
                    <a:pt x="1481424" y="913903"/>
                  </a:lnTo>
                  <a:lnTo>
                    <a:pt x="1444803" y="930727"/>
                  </a:lnTo>
                  <a:lnTo>
                    <a:pt x="1408501" y="953672"/>
                  </a:lnTo>
                  <a:lnTo>
                    <a:pt x="1372480" y="983558"/>
                  </a:lnTo>
                  <a:lnTo>
                    <a:pt x="1336703" y="1021204"/>
                  </a:lnTo>
                  <a:lnTo>
                    <a:pt x="1301133" y="1067432"/>
                  </a:lnTo>
                  <a:lnTo>
                    <a:pt x="1265732" y="1123061"/>
                  </a:lnTo>
                  <a:lnTo>
                    <a:pt x="1216907" y="1171590"/>
                  </a:lnTo>
                  <a:lnTo>
                    <a:pt x="1170517" y="1208567"/>
                  </a:lnTo>
                  <a:lnTo>
                    <a:pt x="1126339" y="1235565"/>
                  </a:lnTo>
                  <a:lnTo>
                    <a:pt x="1084147" y="1254155"/>
                  </a:lnTo>
                  <a:lnTo>
                    <a:pt x="1043716" y="1265909"/>
                  </a:lnTo>
                  <a:lnTo>
                    <a:pt x="1004822" y="1272399"/>
                  </a:lnTo>
                  <a:lnTo>
                    <a:pt x="930740" y="1275878"/>
                  </a:lnTo>
                  <a:lnTo>
                    <a:pt x="895103" y="1276010"/>
                  </a:lnTo>
                  <a:lnTo>
                    <a:pt x="860102" y="1277168"/>
                  </a:lnTo>
                  <a:lnTo>
                    <a:pt x="825512" y="1280922"/>
                  </a:lnTo>
                  <a:lnTo>
                    <a:pt x="0" y="129286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69734"/>
              <a:ext cx="9143999" cy="4334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2907" y="173736"/>
              <a:ext cx="5010912" cy="54406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0" y="1439697"/>
            <a:ext cx="5478780" cy="5418455"/>
            <a:chOff x="0" y="1439697"/>
            <a:chExt cx="5478780" cy="541845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439697"/>
              <a:ext cx="5478398" cy="54183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4595" y="4539818"/>
              <a:ext cx="1080325" cy="19110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67282" y="4661522"/>
              <a:ext cx="912685" cy="1959991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569210" y="1049223"/>
            <a:ext cx="52222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00AF50"/>
                </a:solidFill>
              </a:rPr>
              <a:t>ЭФФЕКТИВНЫЕ </a:t>
            </a:r>
            <a:r>
              <a:rPr spc="-5" dirty="0">
                <a:solidFill>
                  <a:srgbClr val="00AF50"/>
                </a:solidFill>
              </a:rPr>
              <a:t>МЕРЫ</a:t>
            </a:r>
          </a:p>
          <a:p>
            <a:pPr algn="ctr">
              <a:lnSpc>
                <a:spcPct val="100000"/>
              </a:lnSpc>
            </a:pPr>
            <a:r>
              <a:rPr spc="-5" dirty="0">
                <a:solidFill>
                  <a:srgbClr val="00AF50"/>
                </a:solidFill>
              </a:rPr>
              <a:t>ПРОФИЛАКТИКИ</a:t>
            </a:r>
            <a:r>
              <a:rPr spc="10" dirty="0">
                <a:solidFill>
                  <a:srgbClr val="00AF50"/>
                </a:solidFill>
              </a:rPr>
              <a:t> </a:t>
            </a:r>
            <a:r>
              <a:rPr spc="-70" dirty="0">
                <a:solidFill>
                  <a:srgbClr val="00AF50"/>
                </a:solidFill>
              </a:rPr>
              <a:t>РАКА</a:t>
            </a:r>
            <a:r>
              <a:rPr spc="-30" dirty="0">
                <a:solidFill>
                  <a:srgbClr val="00AF50"/>
                </a:solidFill>
              </a:rPr>
              <a:t> </a:t>
            </a:r>
            <a:r>
              <a:rPr spc="-15" dirty="0">
                <a:solidFill>
                  <a:srgbClr val="00AF50"/>
                </a:solidFill>
              </a:rPr>
              <a:t>КОЖИ</a:t>
            </a: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27547" y="2249423"/>
            <a:ext cx="484631" cy="36575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27547" y="3570732"/>
            <a:ext cx="484631" cy="36575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255773" y="2505024"/>
            <a:ext cx="3779520" cy="4058285"/>
            <a:chOff x="2255773" y="2505024"/>
            <a:chExt cx="3779520" cy="4058285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09259" y="5184648"/>
              <a:ext cx="525779" cy="8229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55773" y="4008843"/>
              <a:ext cx="3277870" cy="25538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80983" y="2505024"/>
              <a:ext cx="2756293" cy="240936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070853" y="2233041"/>
            <a:ext cx="2753360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0574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Microsoft Sans Serif"/>
                <a:cs typeface="Microsoft Sans Serif"/>
              </a:rPr>
              <a:t>Исключение 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попадания </a:t>
            </a:r>
            <a:r>
              <a:rPr sz="2000" spc="-5" dirty="0">
                <a:latin typeface="Microsoft Sans Serif"/>
                <a:cs typeface="Microsoft Sans Serif"/>
              </a:rPr>
              <a:t>на </a:t>
            </a:r>
            <a:r>
              <a:rPr sz="2000" spc="-25" dirty="0">
                <a:latin typeface="Microsoft Sans Serif"/>
                <a:cs typeface="Microsoft Sans Serif"/>
              </a:rPr>
              <a:t>голые 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участки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тела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прямого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солнечного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света</a:t>
            </a:r>
            <a:endParaRPr sz="2000">
              <a:latin typeface="Microsoft Sans Serif"/>
              <a:cs typeface="Microsoft Sans Serif"/>
            </a:endParaRPr>
          </a:p>
          <a:p>
            <a:pPr marL="12700" marR="354965">
              <a:lnSpc>
                <a:spcPct val="100000"/>
              </a:lnSpc>
              <a:spcBef>
                <a:spcPts val="805"/>
              </a:spcBef>
            </a:pPr>
            <a:r>
              <a:rPr sz="2000" spc="-5" dirty="0">
                <a:latin typeface="Microsoft Sans Serif"/>
                <a:cs typeface="Microsoft Sans Serif"/>
              </a:rPr>
              <a:t>Ношение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соответствующей 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летней </a:t>
            </a:r>
            <a:r>
              <a:rPr sz="2000" spc="-25" dirty="0">
                <a:latin typeface="Microsoft Sans Serif"/>
                <a:cs typeface="Microsoft Sans Serif"/>
              </a:rPr>
              <a:t>одежды, </a:t>
            </a:r>
            <a:r>
              <a:rPr sz="2000" spc="-20" dirty="0">
                <a:latin typeface="Microsoft Sans Serif"/>
                <a:cs typeface="Microsoft Sans Serif"/>
              </a:rPr>
              <a:t> широкополых </a:t>
            </a:r>
            <a:r>
              <a:rPr sz="2000" spc="-5" dirty="0">
                <a:latin typeface="Microsoft Sans Serif"/>
                <a:cs typeface="Microsoft Sans Serif"/>
              </a:rPr>
              <a:t>шляп, </a:t>
            </a:r>
            <a:r>
              <a:rPr sz="2000" spc="-52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зонтиков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000" spc="-5" dirty="0">
                <a:latin typeface="Microsoft Sans Serif"/>
                <a:cs typeface="Microsoft Sans Serif"/>
              </a:rPr>
              <a:t>Пребывание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тени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000" spc="-20" dirty="0">
                <a:latin typeface="Microsoft Sans Serif"/>
                <a:cs typeface="Microsoft Sans Serif"/>
              </a:rPr>
              <a:t>Использование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кремов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latin typeface="Microsoft Sans Serif"/>
                <a:cs typeface="Microsoft Sans Serif"/>
              </a:rPr>
              <a:t>от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загара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89320" y="3401567"/>
            <a:ext cx="3040380" cy="3241675"/>
            <a:chOff x="5989320" y="3401567"/>
            <a:chExt cx="304038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5744" y="4722875"/>
              <a:ext cx="1933955" cy="1920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9320" y="3401567"/>
              <a:ext cx="2034539" cy="175107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62762" y="1792985"/>
            <a:ext cx="5327015" cy="4949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85470" indent="-287020" algn="just">
              <a:lnSpc>
                <a:spcPct val="100000"/>
              </a:lnSpc>
              <a:spcBef>
                <a:spcPts val="1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5" dirty="0">
                <a:latin typeface="Arial"/>
                <a:cs typeface="Arial"/>
              </a:rPr>
              <a:t>Быстрый </a:t>
            </a:r>
            <a:r>
              <a:rPr sz="1800" b="1" spc="-10" dirty="0">
                <a:latin typeface="Arial"/>
                <a:cs typeface="Arial"/>
              </a:rPr>
              <a:t>рост </a:t>
            </a:r>
            <a:r>
              <a:rPr sz="1800" b="1" spc="-20" dirty="0">
                <a:latin typeface="Arial"/>
                <a:cs typeface="Arial"/>
              </a:rPr>
              <a:t>невуса, </a:t>
            </a:r>
            <a:r>
              <a:rPr sz="1800" spc="-30" dirty="0">
                <a:latin typeface="Microsoft Sans Serif"/>
                <a:cs typeface="Microsoft Sans Serif"/>
              </a:rPr>
              <a:t>размер </a:t>
            </a:r>
            <a:r>
              <a:rPr sz="1800" spc="-35" dirty="0">
                <a:latin typeface="Microsoft Sans Serif"/>
                <a:cs typeface="Microsoft Sans Serif"/>
              </a:rPr>
              <a:t>которого 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оставался </a:t>
            </a:r>
            <a:r>
              <a:rPr sz="1800" spc="-15" dirty="0">
                <a:latin typeface="Microsoft Sans Serif"/>
                <a:cs typeface="Microsoft Sans Serif"/>
              </a:rPr>
              <a:t>постоянным </a:t>
            </a:r>
            <a:r>
              <a:rPr sz="1800" spc="5" dirty="0">
                <a:latin typeface="Microsoft Sans Serif"/>
                <a:cs typeface="Microsoft Sans Serif"/>
              </a:rPr>
              <a:t>или </a:t>
            </a:r>
            <a:r>
              <a:rPr sz="1800" spc="-15" dirty="0">
                <a:latin typeface="Microsoft Sans Serif"/>
                <a:cs typeface="Microsoft Sans Serif"/>
              </a:rPr>
              <a:t>увеличивался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медленно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20" dirty="0">
                <a:latin typeface="Arial"/>
                <a:cs typeface="Arial"/>
              </a:rPr>
              <a:t>Уплотнение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невуса</a:t>
            </a:r>
            <a:endParaRPr sz="1800">
              <a:latin typeface="Arial"/>
              <a:cs typeface="Arial"/>
            </a:endParaRPr>
          </a:p>
          <a:p>
            <a:pPr marL="299085" marR="975360" indent="-287020">
              <a:lnSpc>
                <a:spcPct val="100000"/>
              </a:lnSpc>
              <a:spcBef>
                <a:spcPts val="6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10" dirty="0">
                <a:latin typeface="Arial"/>
                <a:cs typeface="Arial"/>
              </a:rPr>
              <a:t>Ассиметричное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увеличение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одного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из</a:t>
            </a:r>
            <a:r>
              <a:rPr sz="1800" b="1" spc="-10" dirty="0">
                <a:latin typeface="Arial"/>
                <a:cs typeface="Arial"/>
              </a:rPr>
              <a:t> участков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невуса</a:t>
            </a:r>
            <a:endParaRPr sz="1800">
              <a:latin typeface="Arial"/>
              <a:cs typeface="Arial"/>
            </a:endParaRPr>
          </a:p>
          <a:p>
            <a:pPr marL="299085" marR="655320" indent="-287020" algn="just">
              <a:lnSpc>
                <a:spcPct val="100000"/>
              </a:lnSpc>
              <a:spcBef>
                <a:spcPts val="6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5" dirty="0">
                <a:latin typeface="Arial"/>
                <a:cs typeface="Arial"/>
              </a:rPr>
              <a:t>Изменение пигментации </a:t>
            </a:r>
            <a:r>
              <a:rPr sz="1800" spc="-10" dirty="0">
                <a:latin typeface="Microsoft Sans Serif"/>
                <a:cs typeface="Microsoft Sans Serif"/>
              </a:rPr>
              <a:t>(усиление </a:t>
            </a:r>
            <a:r>
              <a:rPr sz="1800" spc="5" dirty="0">
                <a:latin typeface="Microsoft Sans Serif"/>
                <a:cs typeface="Microsoft Sans Serif"/>
              </a:rPr>
              <a:t>или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уменьшение)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15" dirty="0">
                <a:latin typeface="Arial"/>
                <a:cs typeface="Arial"/>
              </a:rPr>
              <a:t>Появление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красноты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виде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венчика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вокруг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800" b="1" spc="-20" dirty="0">
                <a:latin typeface="Arial"/>
                <a:cs typeface="Arial"/>
              </a:rPr>
              <a:t>невуса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5" dirty="0">
                <a:latin typeface="Arial"/>
                <a:cs typeface="Arial"/>
              </a:rPr>
              <a:t>Выпадение</a:t>
            </a:r>
            <a:r>
              <a:rPr sz="1800" b="1" spc="-25" dirty="0">
                <a:latin typeface="Arial"/>
                <a:cs typeface="Arial"/>
              </a:rPr>
              <a:t> волос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его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поверхности</a:t>
            </a:r>
            <a:endParaRPr sz="1800">
              <a:latin typeface="Microsoft Sans Serif"/>
              <a:cs typeface="Microsoft Sans Serif"/>
            </a:endParaRPr>
          </a:p>
          <a:p>
            <a:pPr marL="299085" marR="135890" indent="-287020">
              <a:lnSpc>
                <a:spcPct val="100000"/>
              </a:lnSpc>
              <a:spcBef>
                <a:spcPts val="6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15" dirty="0">
                <a:latin typeface="Arial"/>
                <a:cs typeface="Arial"/>
              </a:rPr>
              <a:t>Появление</a:t>
            </a:r>
            <a:r>
              <a:rPr sz="1800" b="1" spc="-10" dirty="0">
                <a:latin typeface="Arial"/>
                <a:cs typeface="Arial"/>
              </a:rPr>
              <a:t> ощущение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наличия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невуса 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(возникновение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чувства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жжения,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напряжения,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покалывания)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lr>
                <a:srgbClr val="6F2F9F"/>
              </a:buClr>
              <a:buFont typeface="Wingdings"/>
              <a:buChar char=""/>
              <a:tabLst>
                <a:tab pos="299720" algn="l"/>
              </a:tabLst>
            </a:pPr>
            <a:r>
              <a:rPr sz="1800" b="1" spc="-10" dirty="0">
                <a:latin typeface="Arial"/>
                <a:cs typeface="Arial"/>
              </a:rPr>
              <a:t>Появление </a:t>
            </a:r>
            <a:r>
              <a:rPr sz="1800" b="1" spc="-15" dirty="0">
                <a:latin typeface="Arial"/>
                <a:cs typeface="Arial"/>
              </a:rPr>
              <a:t>папилломатозных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выростов,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трещин,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изъязвлений,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кровоточивости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8476" y="1087882"/>
            <a:ext cx="2450592" cy="20712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93102" y="3072764"/>
            <a:ext cx="55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20" dirty="0">
                <a:latin typeface="Arial"/>
                <a:cs typeface="Arial"/>
              </a:rPr>
              <a:t>невус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62013" y="6563664"/>
            <a:ext cx="9740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м</a:t>
            </a:r>
            <a:r>
              <a:rPr sz="1600" i="1" spc="-55" dirty="0">
                <a:latin typeface="Arial"/>
                <a:cs typeface="Arial"/>
              </a:rPr>
              <a:t>е</a:t>
            </a:r>
            <a:r>
              <a:rPr sz="1600" i="1" spc="-5" dirty="0">
                <a:latin typeface="Arial"/>
                <a:cs typeface="Arial"/>
              </a:rPr>
              <a:t>ланома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9144000" cy="1363979"/>
            <a:chOff x="0" y="0"/>
            <a:chExt cx="9144000" cy="1363979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91403"/>
              <a:ext cx="9144000" cy="4725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12928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826"/>
                  </a:lnTo>
                  <a:lnTo>
                    <a:pt x="1831515" y="902560"/>
                  </a:lnTo>
                  <a:lnTo>
                    <a:pt x="1790346" y="901212"/>
                  </a:lnTo>
                  <a:lnTo>
                    <a:pt x="1749832" y="898601"/>
                  </a:lnTo>
                  <a:lnTo>
                    <a:pt x="1709934" y="895550"/>
                  </a:lnTo>
                  <a:lnTo>
                    <a:pt x="1670617" y="892877"/>
                  </a:lnTo>
                  <a:lnTo>
                    <a:pt x="1631842" y="891403"/>
                  </a:lnTo>
                  <a:lnTo>
                    <a:pt x="1593573" y="891949"/>
                  </a:lnTo>
                  <a:lnTo>
                    <a:pt x="1555772" y="895334"/>
                  </a:lnTo>
                  <a:lnTo>
                    <a:pt x="1481424" y="913903"/>
                  </a:lnTo>
                  <a:lnTo>
                    <a:pt x="1444803" y="930727"/>
                  </a:lnTo>
                  <a:lnTo>
                    <a:pt x="1408501" y="953672"/>
                  </a:lnTo>
                  <a:lnTo>
                    <a:pt x="1372480" y="983558"/>
                  </a:lnTo>
                  <a:lnTo>
                    <a:pt x="1336703" y="1021204"/>
                  </a:lnTo>
                  <a:lnTo>
                    <a:pt x="1301133" y="1067432"/>
                  </a:lnTo>
                  <a:lnTo>
                    <a:pt x="1265732" y="1123061"/>
                  </a:lnTo>
                  <a:lnTo>
                    <a:pt x="1216907" y="1171590"/>
                  </a:lnTo>
                  <a:lnTo>
                    <a:pt x="1170517" y="1208567"/>
                  </a:lnTo>
                  <a:lnTo>
                    <a:pt x="1126339" y="1235565"/>
                  </a:lnTo>
                  <a:lnTo>
                    <a:pt x="1084147" y="1254155"/>
                  </a:lnTo>
                  <a:lnTo>
                    <a:pt x="1043716" y="1265909"/>
                  </a:lnTo>
                  <a:lnTo>
                    <a:pt x="1004822" y="1272399"/>
                  </a:lnTo>
                  <a:lnTo>
                    <a:pt x="930740" y="1275878"/>
                  </a:lnTo>
                  <a:lnTo>
                    <a:pt x="895103" y="1276010"/>
                  </a:lnTo>
                  <a:lnTo>
                    <a:pt x="860102" y="1277168"/>
                  </a:lnTo>
                  <a:lnTo>
                    <a:pt x="825512" y="1280922"/>
                  </a:lnTo>
                  <a:lnTo>
                    <a:pt x="0" y="129286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69734"/>
              <a:ext cx="9143999" cy="4334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47188" y="164592"/>
              <a:ext cx="5102352" cy="598931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1809" y="1375918"/>
            <a:ext cx="48647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C00000"/>
                </a:solidFill>
              </a:rPr>
              <a:t>ПРИЗНАКИ</a:t>
            </a:r>
            <a:r>
              <a:rPr sz="2000" spc="-50" dirty="0">
                <a:solidFill>
                  <a:srgbClr val="C00000"/>
                </a:solidFill>
              </a:rPr>
              <a:t> </a:t>
            </a:r>
            <a:r>
              <a:rPr sz="2000" spc="-5" dirty="0">
                <a:solidFill>
                  <a:srgbClr val="C00000"/>
                </a:solidFill>
              </a:rPr>
              <a:t>ПЕРЕРОЖДЕНИЯ</a:t>
            </a:r>
            <a:r>
              <a:rPr sz="2000" spc="-25" dirty="0">
                <a:solidFill>
                  <a:srgbClr val="C00000"/>
                </a:solidFill>
              </a:rPr>
              <a:t> </a:t>
            </a:r>
            <a:r>
              <a:rPr sz="2000" spc="-20" dirty="0">
                <a:solidFill>
                  <a:srgbClr val="C00000"/>
                </a:solidFill>
              </a:rPr>
              <a:t>НЕВУСА</a:t>
            </a:r>
            <a:r>
              <a:rPr sz="2000" b="0" spc="-20" dirty="0">
                <a:solidFill>
                  <a:srgbClr val="C00000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2237" y="1218247"/>
            <a:ext cx="2356485" cy="3925570"/>
            <a:chOff x="332237" y="1218247"/>
            <a:chExt cx="2356485" cy="392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237" y="2834640"/>
              <a:ext cx="2356092" cy="23088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395" y="2852927"/>
              <a:ext cx="2280158" cy="22322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0395" y="2852927"/>
              <a:ext cx="2280285" cy="2232660"/>
            </a:xfrm>
            <a:custGeom>
              <a:avLst/>
              <a:gdLst/>
              <a:ahLst/>
              <a:cxnLst/>
              <a:rect l="l" t="t" r="r" b="b"/>
              <a:pathLst>
                <a:path w="2280285" h="2232660">
                  <a:moveTo>
                    <a:pt x="0" y="2232279"/>
                  </a:moveTo>
                  <a:lnTo>
                    <a:pt x="2280158" y="2232279"/>
                  </a:lnTo>
                  <a:lnTo>
                    <a:pt x="2280158" y="0"/>
                  </a:lnTo>
                  <a:lnTo>
                    <a:pt x="0" y="0"/>
                  </a:lnTo>
                  <a:lnTo>
                    <a:pt x="0" y="2232279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915" y="1246886"/>
              <a:ext cx="2250694" cy="17461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5627" y="1232535"/>
              <a:ext cx="2279650" cy="1774825"/>
            </a:xfrm>
            <a:custGeom>
              <a:avLst/>
              <a:gdLst/>
              <a:ahLst/>
              <a:cxnLst/>
              <a:rect l="l" t="t" r="r" b="b"/>
              <a:pathLst>
                <a:path w="2279650" h="1774825">
                  <a:moveTo>
                    <a:pt x="0" y="1774698"/>
                  </a:moveTo>
                  <a:lnTo>
                    <a:pt x="2279269" y="1774698"/>
                  </a:lnTo>
                  <a:lnTo>
                    <a:pt x="2279269" y="0"/>
                  </a:lnTo>
                  <a:lnTo>
                    <a:pt x="0" y="0"/>
                  </a:lnTo>
                  <a:lnTo>
                    <a:pt x="0" y="1774698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913888" y="1251203"/>
            <a:ext cx="5916295" cy="3907790"/>
            <a:chOff x="2913888" y="1251203"/>
            <a:chExt cx="5916295" cy="39077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3888" y="3067818"/>
              <a:ext cx="5916168" cy="20909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2496" y="3086099"/>
              <a:ext cx="5838952" cy="20147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52496" y="3086099"/>
              <a:ext cx="5839460" cy="2014855"/>
            </a:xfrm>
            <a:custGeom>
              <a:avLst/>
              <a:gdLst/>
              <a:ahLst/>
              <a:cxnLst/>
              <a:rect l="l" t="t" r="r" b="b"/>
              <a:pathLst>
                <a:path w="5839459" h="2014854">
                  <a:moveTo>
                    <a:pt x="0" y="187325"/>
                  </a:moveTo>
                  <a:lnTo>
                    <a:pt x="6696" y="137509"/>
                  </a:lnTo>
                  <a:lnTo>
                    <a:pt x="25592" y="92757"/>
                  </a:lnTo>
                  <a:lnTo>
                    <a:pt x="54895" y="54848"/>
                  </a:lnTo>
                  <a:lnTo>
                    <a:pt x="92813" y="25564"/>
                  </a:lnTo>
                  <a:lnTo>
                    <a:pt x="137553" y="6688"/>
                  </a:lnTo>
                  <a:lnTo>
                    <a:pt x="187325" y="0"/>
                  </a:lnTo>
                  <a:lnTo>
                    <a:pt x="5651627" y="0"/>
                  </a:lnTo>
                  <a:lnTo>
                    <a:pt x="5701442" y="6688"/>
                  </a:lnTo>
                  <a:lnTo>
                    <a:pt x="5746194" y="25564"/>
                  </a:lnTo>
                  <a:lnTo>
                    <a:pt x="5784103" y="54848"/>
                  </a:lnTo>
                  <a:lnTo>
                    <a:pt x="5813387" y="92757"/>
                  </a:lnTo>
                  <a:lnTo>
                    <a:pt x="5832263" y="137509"/>
                  </a:lnTo>
                  <a:lnTo>
                    <a:pt x="5838952" y="187325"/>
                  </a:lnTo>
                  <a:lnTo>
                    <a:pt x="5838952" y="1827402"/>
                  </a:lnTo>
                  <a:lnTo>
                    <a:pt x="5832263" y="1877174"/>
                  </a:lnTo>
                  <a:lnTo>
                    <a:pt x="5813387" y="1921914"/>
                  </a:lnTo>
                  <a:lnTo>
                    <a:pt x="5784103" y="1959832"/>
                  </a:lnTo>
                  <a:lnTo>
                    <a:pt x="5746194" y="1989135"/>
                  </a:lnTo>
                  <a:lnTo>
                    <a:pt x="5701442" y="2008031"/>
                  </a:lnTo>
                  <a:lnTo>
                    <a:pt x="5651627" y="2014727"/>
                  </a:lnTo>
                  <a:lnTo>
                    <a:pt x="187325" y="2014727"/>
                  </a:lnTo>
                  <a:lnTo>
                    <a:pt x="137553" y="2008031"/>
                  </a:lnTo>
                  <a:lnTo>
                    <a:pt x="92813" y="1989135"/>
                  </a:lnTo>
                  <a:lnTo>
                    <a:pt x="54895" y="1959832"/>
                  </a:lnTo>
                  <a:lnTo>
                    <a:pt x="25592" y="1921914"/>
                  </a:lnTo>
                  <a:lnTo>
                    <a:pt x="6696" y="1877174"/>
                  </a:lnTo>
                  <a:lnTo>
                    <a:pt x="0" y="1827402"/>
                  </a:lnTo>
                  <a:lnTo>
                    <a:pt x="0" y="187325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4416" y="1251203"/>
              <a:ext cx="3177539" cy="14447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52135" y="1268729"/>
              <a:ext cx="3101340" cy="136817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30200" y="140588"/>
            <a:ext cx="31991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rgbClr val="C00000"/>
                </a:solidFill>
              </a:rPr>
              <a:t>ИОНИЗИРУЮЩЕЕ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30200" y="567309"/>
            <a:ext cx="6558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2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65" dirty="0">
                <a:solidFill>
                  <a:srgbClr val="C00000"/>
                </a:solidFill>
                <a:latin typeface="Arial"/>
                <a:cs typeface="Arial"/>
              </a:rPr>
              <a:t>УЛЬТРАФИОЛЕТОВОЕ</a:t>
            </a:r>
            <a:r>
              <a:rPr sz="2800" b="1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C00000"/>
                </a:solidFill>
                <a:latin typeface="Arial"/>
                <a:cs typeface="Arial"/>
              </a:rPr>
              <a:t>ИЗЛУЧЕНИЕ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52134" y="1268730"/>
            <a:ext cx="3101340" cy="13684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29539" rIns="0" bIns="0" rtlCol="0">
            <a:spAutoFit/>
          </a:bodyPr>
          <a:lstStyle/>
          <a:p>
            <a:pPr marL="501015" marR="492759" algn="ctr">
              <a:lnSpc>
                <a:spcPct val="100000"/>
              </a:lnSpc>
              <a:spcBef>
                <a:spcPts val="1019"/>
              </a:spcBef>
            </a:pPr>
            <a:r>
              <a:rPr sz="1800" b="1" spc="-10" dirty="0">
                <a:latin typeface="Arial"/>
                <a:cs typeface="Arial"/>
              </a:rPr>
              <a:t>основная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причина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радиационно-</a:t>
            </a:r>
            <a:endParaRPr sz="18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индуцированного</a:t>
            </a:r>
            <a:endParaRPr sz="1800">
              <a:latin typeface="Arial"/>
              <a:cs typeface="Arial"/>
            </a:endParaRPr>
          </a:p>
          <a:p>
            <a:pPr marL="4445" algn="ctr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Arial"/>
                <a:cs typeface="Arial"/>
              </a:rPr>
              <a:t>рака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7920" y="1706371"/>
            <a:ext cx="1882139" cy="98551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indent="1270" algn="ctr">
              <a:lnSpc>
                <a:spcPts val="1800"/>
              </a:lnSpc>
              <a:spcBef>
                <a:spcPts val="459"/>
              </a:spcBef>
            </a:pPr>
            <a:r>
              <a:rPr sz="1800" i="1" spc="-10" dirty="0">
                <a:latin typeface="Arial"/>
                <a:cs typeface="Arial"/>
              </a:rPr>
              <a:t>ионизирующее 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облучение,</a:t>
            </a:r>
            <a:r>
              <a:rPr sz="1800" i="1" spc="-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в</a:t>
            </a:r>
            <a:r>
              <a:rPr sz="1800" i="1" spc="-3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т.ч. </a:t>
            </a:r>
            <a:r>
              <a:rPr sz="1800" i="1" spc="-484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связанное </a:t>
            </a:r>
            <a:r>
              <a:rPr sz="1800" i="1" dirty="0">
                <a:latin typeface="Arial"/>
                <a:cs typeface="Arial"/>
              </a:rPr>
              <a:t>с </a:t>
            </a:r>
            <a:r>
              <a:rPr sz="1800" i="1" spc="-10" dirty="0">
                <a:latin typeface="Arial"/>
                <a:cs typeface="Arial"/>
              </a:rPr>
              <a:t>мед. </a:t>
            </a:r>
            <a:r>
              <a:rPr sz="1800" i="1" spc="-49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исследованиями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0390" y="3026155"/>
            <a:ext cx="227012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7660" indent="-182245">
              <a:lnSpc>
                <a:spcPct val="100000"/>
              </a:lnSpc>
              <a:spcBef>
                <a:spcPts val="95"/>
              </a:spcBef>
              <a:buChar char="•"/>
              <a:tabLst>
                <a:tab pos="328295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флюорография</a:t>
            </a:r>
            <a:endParaRPr sz="1600">
              <a:latin typeface="Microsoft Sans Serif"/>
              <a:cs typeface="Microsoft Sans Serif"/>
            </a:endParaRPr>
          </a:p>
          <a:p>
            <a:pPr marL="327660" indent="-182245">
              <a:lnSpc>
                <a:spcPct val="100000"/>
              </a:lnSpc>
              <a:buChar char="•"/>
              <a:tabLst>
                <a:tab pos="328295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рентгенография</a:t>
            </a:r>
            <a:endParaRPr sz="1600">
              <a:latin typeface="Microsoft Sans Serif"/>
              <a:cs typeface="Microsoft Sans Serif"/>
            </a:endParaRPr>
          </a:p>
          <a:p>
            <a:pPr marL="327660" indent="-182245">
              <a:lnSpc>
                <a:spcPct val="100000"/>
              </a:lnSpc>
              <a:buChar char="•"/>
              <a:tabLst>
                <a:tab pos="328295" algn="l"/>
              </a:tabLst>
            </a:pPr>
            <a:r>
              <a:rPr sz="1600" spc="-25" dirty="0">
                <a:latin typeface="Microsoft Sans Serif"/>
                <a:cs typeface="Microsoft Sans Serif"/>
              </a:rPr>
              <a:t>рентгеноскопия</a:t>
            </a:r>
            <a:endParaRPr sz="1600">
              <a:latin typeface="Microsoft Sans Serif"/>
              <a:cs typeface="Microsoft Sans Serif"/>
            </a:endParaRPr>
          </a:p>
          <a:p>
            <a:pPr marL="327660" marR="579120" indent="-181610">
              <a:lnSpc>
                <a:spcPct val="100000"/>
              </a:lnSpc>
              <a:buChar char="•"/>
              <a:tabLst>
                <a:tab pos="328295" algn="l"/>
              </a:tabLst>
            </a:pPr>
            <a:r>
              <a:rPr sz="1600" spc="-100" dirty="0">
                <a:latin typeface="Microsoft Sans Serif"/>
                <a:cs typeface="Microsoft Sans Serif"/>
              </a:rPr>
              <a:t>к</a:t>
            </a:r>
            <a:r>
              <a:rPr sz="1600" spc="-30" dirty="0">
                <a:latin typeface="Microsoft Sans Serif"/>
                <a:cs typeface="Microsoft Sans Serif"/>
              </a:rPr>
              <a:t>ом</a:t>
            </a:r>
            <a:r>
              <a:rPr sz="1600" spc="-10" dirty="0">
                <a:latin typeface="Microsoft Sans Serif"/>
                <a:cs typeface="Microsoft Sans Serif"/>
              </a:rPr>
              <a:t>пь</a:t>
            </a:r>
            <a:r>
              <a:rPr sz="1600" spc="-50" dirty="0">
                <a:latin typeface="Microsoft Sans Serif"/>
                <a:cs typeface="Microsoft Sans Serif"/>
              </a:rPr>
              <a:t>ю</a:t>
            </a:r>
            <a:r>
              <a:rPr sz="1600" spc="-20" dirty="0">
                <a:latin typeface="Microsoft Sans Serif"/>
                <a:cs typeface="Microsoft Sans Serif"/>
              </a:rPr>
              <a:t>т</a:t>
            </a:r>
            <a:r>
              <a:rPr sz="1600" spc="-10" dirty="0">
                <a:latin typeface="Microsoft Sans Serif"/>
                <a:cs typeface="Microsoft Sans Serif"/>
              </a:rPr>
              <a:t>ерная  </a:t>
            </a:r>
            <a:r>
              <a:rPr sz="1600" spc="-20" dirty="0">
                <a:latin typeface="Microsoft Sans Serif"/>
                <a:cs typeface="Microsoft Sans Serif"/>
              </a:rPr>
              <a:t>томография</a:t>
            </a:r>
            <a:endParaRPr sz="1600">
              <a:latin typeface="Microsoft Sans Serif"/>
              <a:cs typeface="Microsoft Sans Serif"/>
            </a:endParaRPr>
          </a:p>
          <a:p>
            <a:pPr marL="327660" indent="-182245">
              <a:lnSpc>
                <a:spcPct val="100000"/>
              </a:lnSpc>
              <a:buChar char="•"/>
              <a:tabLst>
                <a:tab pos="328295" algn="l"/>
              </a:tabLst>
            </a:pPr>
            <a:r>
              <a:rPr sz="1600" spc="-20" dirty="0">
                <a:latin typeface="Microsoft Sans Serif"/>
                <a:cs typeface="Microsoft Sans Serif"/>
              </a:rPr>
              <a:t>радиоизотопная</a:t>
            </a:r>
            <a:endParaRPr sz="1600">
              <a:latin typeface="Microsoft Sans Serif"/>
              <a:cs typeface="Microsoft Sans Serif"/>
            </a:endParaRPr>
          </a:p>
          <a:p>
            <a:pPr marL="32766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диагностика</a:t>
            </a:r>
            <a:endParaRPr sz="1600">
              <a:latin typeface="Microsoft Sans Serif"/>
              <a:cs typeface="Microsoft Sans Serif"/>
            </a:endParaRPr>
          </a:p>
          <a:p>
            <a:pPr marL="146050">
              <a:lnSpc>
                <a:spcPct val="100000"/>
              </a:lnSpc>
            </a:pP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методы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лечения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008376" y="3794759"/>
            <a:ext cx="5709285" cy="1274445"/>
            <a:chOff x="3008376" y="3794759"/>
            <a:chExt cx="5709285" cy="127444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57728" y="4149851"/>
              <a:ext cx="5559552" cy="9189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57728" y="4102607"/>
              <a:ext cx="5477256" cy="91135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205861" y="4177029"/>
              <a:ext cx="5464810" cy="824865"/>
            </a:xfrm>
            <a:custGeom>
              <a:avLst/>
              <a:gdLst/>
              <a:ahLst/>
              <a:cxnLst/>
              <a:rect l="l" t="t" r="r" b="b"/>
              <a:pathLst>
                <a:path w="5464809" h="824864">
                  <a:moveTo>
                    <a:pt x="5327015" y="0"/>
                  </a:moveTo>
                  <a:lnTo>
                    <a:pt x="137540" y="0"/>
                  </a:lnTo>
                  <a:lnTo>
                    <a:pt x="94073" y="7000"/>
                  </a:lnTo>
                  <a:lnTo>
                    <a:pt x="56317" y="26497"/>
                  </a:lnTo>
                  <a:lnTo>
                    <a:pt x="26541" y="56235"/>
                  </a:lnTo>
                  <a:lnTo>
                    <a:pt x="7013" y="93959"/>
                  </a:lnTo>
                  <a:lnTo>
                    <a:pt x="0" y="137414"/>
                  </a:lnTo>
                  <a:lnTo>
                    <a:pt x="0" y="687197"/>
                  </a:lnTo>
                  <a:lnTo>
                    <a:pt x="7013" y="730651"/>
                  </a:lnTo>
                  <a:lnTo>
                    <a:pt x="26541" y="768375"/>
                  </a:lnTo>
                  <a:lnTo>
                    <a:pt x="56317" y="798113"/>
                  </a:lnTo>
                  <a:lnTo>
                    <a:pt x="94073" y="817610"/>
                  </a:lnTo>
                  <a:lnTo>
                    <a:pt x="137540" y="824611"/>
                  </a:lnTo>
                  <a:lnTo>
                    <a:pt x="5327015" y="824611"/>
                  </a:lnTo>
                  <a:lnTo>
                    <a:pt x="5370420" y="817610"/>
                  </a:lnTo>
                  <a:lnTo>
                    <a:pt x="5408138" y="798113"/>
                  </a:lnTo>
                  <a:lnTo>
                    <a:pt x="5437895" y="768375"/>
                  </a:lnTo>
                  <a:lnTo>
                    <a:pt x="5457416" y="730651"/>
                  </a:lnTo>
                  <a:lnTo>
                    <a:pt x="5464429" y="687197"/>
                  </a:lnTo>
                  <a:lnTo>
                    <a:pt x="5464429" y="137414"/>
                  </a:lnTo>
                  <a:lnTo>
                    <a:pt x="5457416" y="93959"/>
                  </a:lnTo>
                  <a:lnTo>
                    <a:pt x="5437895" y="56235"/>
                  </a:lnTo>
                  <a:lnTo>
                    <a:pt x="5408138" y="26497"/>
                  </a:lnTo>
                  <a:lnTo>
                    <a:pt x="5370420" y="7000"/>
                  </a:lnTo>
                  <a:lnTo>
                    <a:pt x="5327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05861" y="4177029"/>
              <a:ext cx="5464810" cy="824865"/>
            </a:xfrm>
            <a:custGeom>
              <a:avLst/>
              <a:gdLst/>
              <a:ahLst/>
              <a:cxnLst/>
              <a:rect l="l" t="t" r="r" b="b"/>
              <a:pathLst>
                <a:path w="5464809" h="824864">
                  <a:moveTo>
                    <a:pt x="0" y="137414"/>
                  </a:moveTo>
                  <a:lnTo>
                    <a:pt x="7013" y="93959"/>
                  </a:lnTo>
                  <a:lnTo>
                    <a:pt x="26541" y="56235"/>
                  </a:lnTo>
                  <a:lnTo>
                    <a:pt x="56317" y="26497"/>
                  </a:lnTo>
                  <a:lnTo>
                    <a:pt x="94073" y="7000"/>
                  </a:lnTo>
                  <a:lnTo>
                    <a:pt x="137540" y="0"/>
                  </a:lnTo>
                  <a:lnTo>
                    <a:pt x="5327015" y="0"/>
                  </a:lnTo>
                  <a:lnTo>
                    <a:pt x="5370420" y="7000"/>
                  </a:lnTo>
                  <a:lnTo>
                    <a:pt x="5408138" y="26497"/>
                  </a:lnTo>
                  <a:lnTo>
                    <a:pt x="5437895" y="56235"/>
                  </a:lnTo>
                  <a:lnTo>
                    <a:pt x="5457416" y="93959"/>
                  </a:lnTo>
                  <a:lnTo>
                    <a:pt x="5464429" y="137414"/>
                  </a:lnTo>
                  <a:lnTo>
                    <a:pt x="5464429" y="687197"/>
                  </a:lnTo>
                  <a:lnTo>
                    <a:pt x="5457416" y="730651"/>
                  </a:lnTo>
                  <a:lnTo>
                    <a:pt x="5437895" y="768375"/>
                  </a:lnTo>
                  <a:lnTo>
                    <a:pt x="5408138" y="798113"/>
                  </a:lnTo>
                  <a:lnTo>
                    <a:pt x="5370420" y="817610"/>
                  </a:lnTo>
                  <a:lnTo>
                    <a:pt x="5327015" y="824611"/>
                  </a:lnTo>
                  <a:lnTo>
                    <a:pt x="137540" y="824611"/>
                  </a:lnTo>
                  <a:lnTo>
                    <a:pt x="94073" y="817610"/>
                  </a:lnTo>
                  <a:lnTo>
                    <a:pt x="56317" y="798113"/>
                  </a:lnTo>
                  <a:lnTo>
                    <a:pt x="26541" y="768375"/>
                  </a:lnTo>
                  <a:lnTo>
                    <a:pt x="7013" y="730651"/>
                  </a:lnTo>
                  <a:lnTo>
                    <a:pt x="0" y="687197"/>
                  </a:lnTo>
                  <a:lnTo>
                    <a:pt x="0" y="137414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08376" y="3794759"/>
              <a:ext cx="4704587" cy="48463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325495" y="3201161"/>
            <a:ext cx="5081905" cy="1758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УМЕНЬШЕНИЕ ДОЗЫ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любого</a:t>
            </a:r>
            <a:endParaRPr sz="1800">
              <a:latin typeface="Arial"/>
              <a:cs typeface="Arial"/>
            </a:endParaRPr>
          </a:p>
          <a:p>
            <a:pPr marL="45593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ионизирующего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облучения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человека</a:t>
            </a:r>
            <a:endParaRPr sz="1800">
              <a:latin typeface="Arial"/>
              <a:cs typeface="Arial"/>
            </a:endParaRPr>
          </a:p>
          <a:p>
            <a:pPr marL="12700" marR="1120775" indent="116205">
              <a:lnSpc>
                <a:spcPct val="109100"/>
              </a:lnSpc>
              <a:spcBef>
                <a:spcPts val="8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Важная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стратегия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профилактики: </a:t>
            </a:r>
            <a:r>
              <a:rPr sz="1800" b="1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Ограничение</a:t>
            </a:r>
            <a:r>
              <a:rPr sz="1800" b="1" dirty="0">
                <a:latin typeface="Arial"/>
                <a:cs typeface="Arial"/>
              </a:rPr>
              <a:t> ненужных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лечебно-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780"/>
              </a:lnSpc>
            </a:pPr>
            <a:r>
              <a:rPr sz="1800" b="1" spc="-10" dirty="0">
                <a:latin typeface="Arial"/>
                <a:cs typeface="Arial"/>
              </a:rPr>
              <a:t>диагностических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исследований</a:t>
            </a:r>
            <a:r>
              <a:rPr sz="1800" spc="-10" dirty="0">
                <a:latin typeface="Microsoft Sans Serif"/>
                <a:cs typeface="Microsoft Sans Serif"/>
              </a:rPr>
              <a:t>,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связанных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2030"/>
              </a:lnSpc>
            </a:pPr>
            <a:r>
              <a:rPr sz="1800" spc="-20" dirty="0">
                <a:latin typeface="Microsoft Sans Serif"/>
                <a:cs typeface="Microsoft Sans Serif"/>
              </a:rPr>
              <a:t>использованием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ионизирующих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излучений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454396" y="2692907"/>
            <a:ext cx="461772" cy="58978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32304" y="1252727"/>
            <a:ext cx="3122675" cy="60807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25111" y="64007"/>
            <a:ext cx="4677155" cy="58064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4548378" y="160147"/>
            <a:ext cx="4237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ПЕРВИЧНАЯ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ПРОФИЛАКТИКА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6966" y="808164"/>
            <a:ext cx="8420735" cy="1833245"/>
            <a:chOff x="366966" y="808164"/>
            <a:chExt cx="8420735" cy="1833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41" y="836675"/>
              <a:ext cx="2232279" cy="17282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1254" y="822451"/>
              <a:ext cx="2261235" cy="1757045"/>
            </a:xfrm>
            <a:custGeom>
              <a:avLst/>
              <a:gdLst/>
              <a:ahLst/>
              <a:cxnLst/>
              <a:rect l="l" t="t" r="r" b="b"/>
              <a:pathLst>
                <a:path w="2261235" h="1757045">
                  <a:moveTo>
                    <a:pt x="0" y="1756790"/>
                  </a:moveTo>
                  <a:lnTo>
                    <a:pt x="2260854" y="1756790"/>
                  </a:lnTo>
                  <a:lnTo>
                    <a:pt x="2260854" y="0"/>
                  </a:lnTo>
                  <a:lnTo>
                    <a:pt x="0" y="0"/>
                  </a:lnTo>
                  <a:lnTo>
                    <a:pt x="0" y="1756790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9794" y="818380"/>
              <a:ext cx="5117586" cy="18227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7892" y="836675"/>
              <a:ext cx="5040502" cy="17458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07892" y="836675"/>
              <a:ext cx="5040630" cy="1746250"/>
            </a:xfrm>
            <a:custGeom>
              <a:avLst/>
              <a:gdLst/>
              <a:ahLst/>
              <a:cxnLst/>
              <a:rect l="l" t="t" r="r" b="b"/>
              <a:pathLst>
                <a:path w="5040630" h="1746250">
                  <a:moveTo>
                    <a:pt x="0" y="1745869"/>
                  </a:moveTo>
                  <a:lnTo>
                    <a:pt x="5040502" y="1745869"/>
                  </a:lnTo>
                  <a:lnTo>
                    <a:pt x="5040502" y="0"/>
                  </a:lnTo>
                  <a:lnTo>
                    <a:pt x="0" y="0"/>
                  </a:lnTo>
                  <a:lnTo>
                    <a:pt x="0" y="174586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2304" y="877823"/>
              <a:ext cx="1463040" cy="60350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00" y="140588"/>
            <a:ext cx="19964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5" dirty="0">
                <a:solidFill>
                  <a:srgbClr val="C00000"/>
                </a:solidFill>
              </a:rPr>
              <a:t>А</a:t>
            </a:r>
            <a:r>
              <a:rPr spc="-5" dirty="0">
                <a:solidFill>
                  <a:srgbClr val="C00000"/>
                </a:solidFill>
              </a:rPr>
              <a:t>ЛКО</a:t>
            </a:r>
            <a:r>
              <a:rPr spc="-50" dirty="0">
                <a:solidFill>
                  <a:srgbClr val="C00000"/>
                </a:solidFill>
              </a:rPr>
              <a:t>Г</a:t>
            </a:r>
            <a:r>
              <a:rPr spc="-80" dirty="0">
                <a:solidFill>
                  <a:srgbClr val="C00000"/>
                </a:solidFill>
              </a:rPr>
              <a:t>О</a:t>
            </a:r>
            <a:r>
              <a:rPr spc="-5" dirty="0">
                <a:solidFill>
                  <a:srgbClr val="C00000"/>
                </a:solidFill>
              </a:rPr>
              <a:t>ЛЬ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55498" y="913891"/>
            <a:ext cx="8172450" cy="2873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86479" marR="5080" algn="ctr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причина</a:t>
            </a:r>
            <a:r>
              <a:rPr sz="17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рака</a:t>
            </a:r>
            <a:r>
              <a:rPr sz="17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C00000"/>
                </a:solidFill>
                <a:latin typeface="Arial"/>
                <a:cs typeface="Arial"/>
              </a:rPr>
              <a:t>полости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рта,</a:t>
            </a:r>
            <a:r>
              <a:rPr sz="17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пищевода, </a:t>
            </a:r>
            <a:r>
              <a:rPr sz="17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C00000"/>
                </a:solidFill>
                <a:latin typeface="Arial"/>
                <a:cs typeface="Arial"/>
              </a:rPr>
              <a:t>молочной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железы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и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колоректального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рака </a:t>
            </a:r>
            <a:r>
              <a:rPr sz="1700" b="1" spc="-45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7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мужчин.</a:t>
            </a:r>
            <a:endParaRPr sz="1700">
              <a:latin typeface="Arial"/>
              <a:cs typeface="Arial"/>
            </a:endParaRPr>
          </a:p>
          <a:p>
            <a:pPr marL="3697604" marR="114935" indent="-1270" algn="ctr">
              <a:lnSpc>
                <a:spcPct val="100000"/>
              </a:lnSpc>
            </a:pPr>
            <a:r>
              <a:rPr sz="1700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меньшей</a:t>
            </a:r>
            <a:r>
              <a:rPr sz="1700" spc="1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степени</a:t>
            </a:r>
            <a:r>
              <a:rPr sz="1700" spc="2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достоверности</a:t>
            </a:r>
            <a:r>
              <a:rPr sz="1700" spc="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– </a:t>
            </a:r>
            <a:r>
              <a:rPr sz="17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причина рака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печени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и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колоректального </a:t>
            </a:r>
            <a:r>
              <a:rPr sz="1700" b="1" spc="-45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рака</a:t>
            </a:r>
            <a:r>
              <a:rPr sz="17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7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Arial"/>
                <a:cs typeface="Arial"/>
              </a:rPr>
              <a:t>женщин.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Arial"/>
              <a:cs typeface="Arial"/>
            </a:endParaRPr>
          </a:p>
          <a:p>
            <a:pPr marL="12700" marR="161925">
              <a:lnSpc>
                <a:spcPct val="100000"/>
              </a:lnSpc>
              <a:spcBef>
                <a:spcPts val="5"/>
              </a:spcBef>
            </a:pPr>
            <a:r>
              <a:rPr sz="2200" spc="-25" dirty="0">
                <a:latin typeface="Microsoft Sans Serif"/>
                <a:cs typeface="Microsoft Sans Serif"/>
              </a:rPr>
              <a:t>Предполагаемый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канцерогенный</a:t>
            </a:r>
            <a:r>
              <a:rPr sz="2200" spc="45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эффект</a:t>
            </a:r>
            <a:r>
              <a:rPr sz="2200" spc="6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от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свинца,</a:t>
            </a:r>
            <a:r>
              <a:rPr sz="2200" spc="45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кадмия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, </a:t>
            </a:r>
            <a:r>
              <a:rPr sz="2200" spc="-57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ртути,</a:t>
            </a:r>
            <a:r>
              <a:rPr sz="2200" spc="45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мышьяка,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содержащихся</a:t>
            </a:r>
            <a:r>
              <a:rPr sz="2200" spc="7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в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пиве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в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15" dirty="0">
                <a:latin typeface="Microsoft Sans Serif"/>
                <a:cs typeface="Microsoft Sans Serif"/>
              </a:rPr>
              <a:t>допустимых </a:t>
            </a:r>
            <a:r>
              <a:rPr sz="2200" spc="-1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количествах</a:t>
            </a:r>
            <a:r>
              <a:rPr sz="22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(Пилькова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Т.Ю.,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2003)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706116" y="3880103"/>
            <a:ext cx="5729605" cy="2807335"/>
            <a:chOff x="2706116" y="3880103"/>
            <a:chExt cx="5729605" cy="2807335"/>
          </a:xfrm>
        </p:grpSpPr>
        <p:sp>
          <p:nvSpPr>
            <p:cNvPr id="12" name="object 12"/>
            <p:cNvSpPr/>
            <p:nvPr/>
          </p:nvSpPr>
          <p:spPr>
            <a:xfrm>
              <a:off x="2706116" y="3893184"/>
              <a:ext cx="5721350" cy="518159"/>
            </a:xfrm>
            <a:custGeom>
              <a:avLst/>
              <a:gdLst/>
              <a:ahLst/>
              <a:cxnLst/>
              <a:rect l="l" t="t" r="r" b="b"/>
              <a:pathLst>
                <a:path w="5721350" h="518160">
                  <a:moveTo>
                    <a:pt x="2471293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2471293" y="518160"/>
                  </a:lnTo>
                  <a:lnTo>
                    <a:pt x="2471293" y="0"/>
                  </a:lnTo>
                  <a:close/>
                </a:path>
                <a:path w="5721350" h="518160">
                  <a:moveTo>
                    <a:pt x="5721210" y="0"/>
                  </a:moveTo>
                  <a:lnTo>
                    <a:pt x="2471420" y="0"/>
                  </a:lnTo>
                  <a:lnTo>
                    <a:pt x="2471420" y="518160"/>
                  </a:lnTo>
                  <a:lnTo>
                    <a:pt x="5721210" y="518160"/>
                  </a:lnTo>
                  <a:lnTo>
                    <a:pt x="5721210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1048" y="3880103"/>
              <a:ext cx="1850136" cy="3002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7104" y="4093463"/>
              <a:ext cx="2430780" cy="3002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4083" y="3880103"/>
              <a:ext cx="3191256" cy="3002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83351" y="4093463"/>
              <a:ext cx="2660904" cy="30022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38727" y="4358639"/>
              <a:ext cx="832103" cy="4998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15456" y="4358639"/>
              <a:ext cx="1001268" cy="4998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38727" y="4815839"/>
              <a:ext cx="832103" cy="4998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15456" y="4815839"/>
              <a:ext cx="1001268" cy="4998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38727" y="5273039"/>
              <a:ext cx="832103" cy="4998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15456" y="5273039"/>
              <a:ext cx="1001268" cy="4998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38727" y="5730239"/>
              <a:ext cx="832103" cy="4998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58127" y="5730239"/>
              <a:ext cx="915924" cy="4998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38727" y="6187439"/>
              <a:ext cx="832103" cy="4998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31636" y="6187439"/>
              <a:ext cx="1170432" cy="499872"/>
            </a:xfrm>
            <a:prstGeom prst="rect">
              <a:avLst/>
            </a:prstGeom>
          </p:spPr>
        </p:pic>
      </p:grp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2691828" y="3878897"/>
          <a:ext cx="5721350" cy="28041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59">
                <a:tc>
                  <a:txBody>
                    <a:bodyPr/>
                    <a:lstStyle/>
                    <a:p>
                      <a:pPr marL="143510" marR="135255" indent="3136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Количество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пива,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потребляемого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день,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л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0" marR="170815" indent="-240029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Число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дополнительных случаев </a:t>
                      </a:r>
                      <a:r>
                        <a:rPr sz="1400" b="1" spc="-3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рака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тыс.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населения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Microsoft Sans Serif"/>
                          <a:cs typeface="Microsoft Sans Serif"/>
                        </a:rPr>
                        <a:t>0,5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30,7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Microsoft Sans Serif"/>
                          <a:cs typeface="Microsoft Sans Serif"/>
                        </a:rPr>
                        <a:t>1,0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61,5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spc="-5" dirty="0">
                          <a:latin typeface="Microsoft Sans Serif"/>
                          <a:cs typeface="Microsoft Sans Serif"/>
                        </a:rPr>
                        <a:t>1,5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92,2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spc="-5" dirty="0">
                          <a:latin typeface="Microsoft Sans Serif"/>
                          <a:cs typeface="Microsoft Sans Serif"/>
                        </a:rPr>
                        <a:t>2,0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123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spc="-5" dirty="0">
                          <a:latin typeface="Microsoft Sans Serif"/>
                          <a:cs typeface="Microsoft Sans Serif"/>
                        </a:rPr>
                        <a:t>2,5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153,7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8" name="object 28"/>
          <p:cNvGrpSpPr/>
          <p:nvPr/>
        </p:nvGrpSpPr>
        <p:grpSpPr>
          <a:xfrm>
            <a:off x="1388389" y="4409922"/>
            <a:ext cx="1075055" cy="2346960"/>
            <a:chOff x="1388389" y="4409922"/>
            <a:chExt cx="1075055" cy="2346960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34641" y="4409922"/>
              <a:ext cx="328777" cy="5580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34641" y="4821504"/>
              <a:ext cx="328777" cy="5569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51101" y="4821504"/>
              <a:ext cx="328777" cy="55694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8389" y="5273319"/>
              <a:ext cx="328777" cy="55806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62912" y="5273319"/>
              <a:ext cx="328777" cy="5580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34641" y="5273319"/>
              <a:ext cx="328777" cy="55806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8389" y="5727369"/>
              <a:ext cx="328777" cy="5580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62912" y="5722899"/>
              <a:ext cx="328777" cy="55806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30831" y="5722899"/>
              <a:ext cx="328777" cy="5580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8389" y="6198198"/>
              <a:ext cx="328777" cy="55806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79803" y="6198198"/>
              <a:ext cx="328777" cy="55806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22957" y="6198198"/>
              <a:ext cx="328777" cy="558063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998372" y="5722899"/>
            <a:ext cx="328930" cy="1036955"/>
            <a:chOff x="998372" y="5722899"/>
            <a:chExt cx="328930" cy="1036955"/>
          </a:xfrm>
        </p:grpSpPr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8372" y="5722899"/>
              <a:ext cx="328777" cy="55806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8372" y="6201554"/>
              <a:ext cx="328777" cy="558063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13460" y="6198198"/>
            <a:ext cx="328777" cy="55806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343400" y="105155"/>
            <a:ext cx="4640579" cy="525780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4548378" y="160147"/>
            <a:ext cx="4237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ПЕРВИЧНАЯ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ПРОФИЛАКТИКА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08932" y="4581136"/>
            <a:ext cx="4343400" cy="2165985"/>
            <a:chOff x="4408932" y="4581136"/>
            <a:chExt cx="4343400" cy="2165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8932" y="4581136"/>
              <a:ext cx="4325112" cy="2165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3128" y="4591811"/>
              <a:ext cx="4299204" cy="20741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7032" y="4599774"/>
              <a:ext cx="4249293" cy="208826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47032" y="4599775"/>
            <a:ext cx="4249420" cy="2088514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186690" marR="177800" algn="ctr">
              <a:lnSpc>
                <a:spcPct val="100000"/>
              </a:lnSpc>
              <a:spcBef>
                <a:spcPts val="620"/>
              </a:spcBef>
            </a:pPr>
            <a:r>
              <a:rPr sz="1800" spc="-25" dirty="0">
                <a:latin typeface="Microsoft Sans Serif"/>
                <a:cs typeface="Microsoft Sans Serif"/>
              </a:rPr>
              <a:t>Развитие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рака</a:t>
            </a:r>
            <a:r>
              <a:rPr sz="18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молочной</a:t>
            </a:r>
            <a:r>
              <a:rPr sz="1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железы</a:t>
            </a:r>
            <a:r>
              <a:rPr sz="1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постменопаузе,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рака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пищевода, 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поджелудочной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железы,</a:t>
            </a:r>
            <a:endParaRPr sz="1800">
              <a:latin typeface="Arial"/>
              <a:cs typeface="Arial"/>
            </a:endParaRPr>
          </a:p>
          <a:p>
            <a:pPr marL="551180" marR="541655" algn="ctr">
              <a:lnSpc>
                <a:spcPct val="100000"/>
              </a:lnSpc>
            </a:pPr>
            <a:r>
              <a:rPr sz="1800" b="1" spc="-15" dirty="0">
                <a:latin typeface="Arial"/>
                <a:cs typeface="Arial"/>
              </a:rPr>
              <a:t>колоректального</a:t>
            </a:r>
            <a:r>
              <a:rPr sz="1800" b="1" spc="-5" dirty="0">
                <a:latin typeface="Arial"/>
                <a:cs typeface="Arial"/>
              </a:rPr>
              <a:t> рака,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рака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эндометрия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почки.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spc="-15" dirty="0">
                <a:latin typeface="Microsoft Sans Serif"/>
                <a:cs typeface="Microsoft Sans Serif"/>
              </a:rPr>
              <a:t>Является </a:t>
            </a:r>
            <a:r>
              <a:rPr sz="1800" spc="-25" dirty="0">
                <a:latin typeface="Microsoft Sans Serif"/>
                <a:cs typeface="Microsoft Sans Serif"/>
              </a:rPr>
              <a:t>фактором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риска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для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развития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рака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желчного </a:t>
            </a:r>
            <a:r>
              <a:rPr sz="1800" b="1" spc="-10" dirty="0">
                <a:latin typeface="Arial"/>
                <a:cs typeface="Arial"/>
              </a:rPr>
              <a:t>пузыря.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0200" y="140588"/>
            <a:ext cx="25342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ФИЗИЧЕСКАЯ  </a:t>
            </a:r>
            <a:r>
              <a:rPr spc="-10" dirty="0">
                <a:solidFill>
                  <a:srgbClr val="C00000"/>
                </a:solidFill>
              </a:rPr>
              <a:t>АКТИВНОСТЬ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90500" y="986027"/>
            <a:ext cx="8601710" cy="2131060"/>
            <a:chOff x="190500" y="986027"/>
            <a:chExt cx="8601710" cy="21310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8728" y="1472194"/>
              <a:ext cx="2738627" cy="1272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70376" y="1484376"/>
              <a:ext cx="2308860" cy="11856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6573" y="1490891"/>
              <a:ext cx="2662174" cy="11951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576573" y="1490891"/>
              <a:ext cx="2662555" cy="1195705"/>
            </a:xfrm>
            <a:custGeom>
              <a:avLst/>
              <a:gdLst/>
              <a:ahLst/>
              <a:cxnLst/>
              <a:rect l="l" t="t" r="r" b="b"/>
              <a:pathLst>
                <a:path w="2662554" h="1195705">
                  <a:moveTo>
                    <a:pt x="0" y="1195158"/>
                  </a:moveTo>
                  <a:lnTo>
                    <a:pt x="2662174" y="1195158"/>
                  </a:lnTo>
                  <a:lnTo>
                    <a:pt x="2662174" y="0"/>
                  </a:lnTo>
                  <a:lnTo>
                    <a:pt x="0" y="0"/>
                  </a:lnTo>
                  <a:lnTo>
                    <a:pt x="0" y="119515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345" y="1282815"/>
              <a:ext cx="3148266" cy="166040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4787" y="1176273"/>
              <a:ext cx="3284220" cy="1781175"/>
            </a:xfrm>
            <a:custGeom>
              <a:avLst/>
              <a:gdLst/>
              <a:ahLst/>
              <a:cxnLst/>
              <a:rect l="l" t="t" r="r" b="b"/>
              <a:pathLst>
                <a:path w="3284220" h="1781175">
                  <a:moveTo>
                    <a:pt x="0" y="1781175"/>
                  </a:moveTo>
                  <a:lnTo>
                    <a:pt x="3283966" y="1781175"/>
                  </a:lnTo>
                  <a:lnTo>
                    <a:pt x="3283966" y="0"/>
                  </a:lnTo>
                  <a:lnTo>
                    <a:pt x="0" y="0"/>
                  </a:lnTo>
                  <a:lnTo>
                    <a:pt x="0" y="1781175"/>
                  </a:lnTo>
                  <a:close/>
                </a:path>
              </a:pathLst>
            </a:custGeom>
            <a:ln w="28575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3260" y="2258567"/>
              <a:ext cx="621791" cy="8580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77107" y="2282570"/>
              <a:ext cx="514350" cy="7620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277107" y="2282570"/>
              <a:ext cx="514350" cy="762000"/>
            </a:xfrm>
            <a:custGeom>
              <a:avLst/>
              <a:gdLst/>
              <a:ahLst/>
              <a:cxnLst/>
              <a:rect l="l" t="t" r="r" b="b"/>
              <a:pathLst>
                <a:path w="514350" h="762000">
                  <a:moveTo>
                    <a:pt x="0" y="504825"/>
                  </a:moveTo>
                  <a:lnTo>
                    <a:pt x="128524" y="504825"/>
                  </a:lnTo>
                  <a:lnTo>
                    <a:pt x="128524" y="0"/>
                  </a:lnTo>
                  <a:lnTo>
                    <a:pt x="385699" y="0"/>
                  </a:lnTo>
                  <a:lnTo>
                    <a:pt x="385699" y="504825"/>
                  </a:lnTo>
                  <a:lnTo>
                    <a:pt x="514350" y="504825"/>
                  </a:lnTo>
                  <a:lnTo>
                    <a:pt x="257175" y="762000"/>
                  </a:lnTo>
                  <a:lnTo>
                    <a:pt x="0" y="504825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62319" y="1145158"/>
              <a:ext cx="2400680" cy="17790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348095" y="1128648"/>
              <a:ext cx="2429510" cy="1809750"/>
            </a:xfrm>
            <a:custGeom>
              <a:avLst/>
              <a:gdLst/>
              <a:ahLst/>
              <a:cxnLst/>
              <a:rect l="l" t="t" r="r" b="b"/>
              <a:pathLst>
                <a:path w="2429509" h="1809750">
                  <a:moveTo>
                    <a:pt x="0" y="1809750"/>
                  </a:moveTo>
                  <a:lnTo>
                    <a:pt x="2429255" y="1809750"/>
                  </a:lnTo>
                  <a:lnTo>
                    <a:pt x="2429255" y="0"/>
                  </a:lnTo>
                  <a:lnTo>
                    <a:pt x="0" y="0"/>
                  </a:lnTo>
                  <a:lnTo>
                    <a:pt x="0" y="1809750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1991" y="986027"/>
              <a:ext cx="589788" cy="93421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074409" y="1006093"/>
              <a:ext cx="504825" cy="847725"/>
            </a:xfrm>
            <a:custGeom>
              <a:avLst/>
              <a:gdLst/>
              <a:ahLst/>
              <a:cxnLst/>
              <a:rect l="l" t="t" r="r" b="b"/>
              <a:pathLst>
                <a:path w="504825" h="847725">
                  <a:moveTo>
                    <a:pt x="252475" y="0"/>
                  </a:moveTo>
                  <a:lnTo>
                    <a:pt x="0" y="252475"/>
                  </a:lnTo>
                  <a:lnTo>
                    <a:pt x="126237" y="252475"/>
                  </a:lnTo>
                  <a:lnTo>
                    <a:pt x="126237" y="847725"/>
                  </a:lnTo>
                  <a:lnTo>
                    <a:pt x="378587" y="847725"/>
                  </a:lnTo>
                  <a:lnTo>
                    <a:pt x="378587" y="252475"/>
                  </a:lnTo>
                  <a:lnTo>
                    <a:pt x="504824" y="252475"/>
                  </a:lnTo>
                  <a:lnTo>
                    <a:pt x="2524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44246" y="1551813"/>
            <a:ext cx="5640705" cy="2964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84929" marR="189865" algn="ctr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Arial"/>
                <a:cs typeface="Arial"/>
              </a:rPr>
              <a:t>Риск</a:t>
            </a:r>
            <a:r>
              <a:rPr sz="1700" b="1" spc="-9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развития </a:t>
            </a:r>
            <a:r>
              <a:rPr sz="1700" b="1" spc="-455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некоторых</a:t>
            </a:r>
            <a:endParaRPr sz="1700">
              <a:latin typeface="Arial"/>
              <a:cs typeface="Arial"/>
            </a:endParaRPr>
          </a:p>
          <a:p>
            <a:pPr marL="3698875" marR="5080" indent="635" algn="ctr">
              <a:lnSpc>
                <a:spcPct val="100000"/>
              </a:lnSpc>
            </a:pPr>
            <a:r>
              <a:rPr sz="1700" b="1" spc="-15" dirty="0">
                <a:latin typeface="Arial"/>
                <a:cs typeface="Arial"/>
              </a:rPr>
              <a:t>злокачественных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но</a:t>
            </a:r>
            <a:r>
              <a:rPr sz="1700" b="1" spc="-30" dirty="0">
                <a:latin typeface="Arial"/>
                <a:cs typeface="Arial"/>
              </a:rPr>
              <a:t>в</a:t>
            </a:r>
            <a:r>
              <a:rPr sz="1700" b="1" dirty="0">
                <a:latin typeface="Arial"/>
                <a:cs typeface="Arial"/>
              </a:rPr>
              <a:t>ообр</a:t>
            </a:r>
            <a:r>
              <a:rPr sz="1700" b="1" spc="20" dirty="0">
                <a:latin typeface="Arial"/>
                <a:cs typeface="Arial"/>
              </a:rPr>
              <a:t>а</a:t>
            </a:r>
            <a:r>
              <a:rPr sz="1700" b="1" spc="-45" dirty="0">
                <a:latin typeface="Arial"/>
                <a:cs typeface="Arial"/>
              </a:rPr>
              <a:t>з</a:t>
            </a:r>
            <a:r>
              <a:rPr sz="1700" b="1" dirty="0">
                <a:latin typeface="Arial"/>
                <a:cs typeface="Arial"/>
              </a:rPr>
              <a:t>о</a:t>
            </a:r>
            <a:r>
              <a:rPr sz="1700" b="1" spc="-30" dirty="0">
                <a:latin typeface="Arial"/>
                <a:cs typeface="Arial"/>
              </a:rPr>
              <a:t>в</a:t>
            </a:r>
            <a:r>
              <a:rPr sz="1700" b="1" spc="-5" dirty="0">
                <a:latin typeface="Arial"/>
                <a:cs typeface="Arial"/>
              </a:rPr>
              <a:t>аний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Arial"/>
              <a:cs typeface="Arial"/>
            </a:endParaRPr>
          </a:p>
          <a:p>
            <a:pPr marL="12700" marR="1131570" algn="just">
              <a:lnSpc>
                <a:spcPct val="98900"/>
              </a:lnSpc>
            </a:pPr>
            <a:r>
              <a:rPr sz="1800" b="1" spc="-15" dirty="0">
                <a:solidFill>
                  <a:srgbClr val="00AF50"/>
                </a:solidFill>
                <a:latin typeface="Arial"/>
                <a:cs typeface="Arial"/>
              </a:rPr>
              <a:t>Наибольший </a:t>
            </a: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и </a:t>
            </a:r>
            <a:r>
              <a:rPr sz="1800" b="1" spc="-15" dirty="0">
                <a:solidFill>
                  <a:srgbClr val="00AF50"/>
                </a:solidFill>
                <a:latin typeface="Arial"/>
                <a:cs typeface="Arial"/>
              </a:rPr>
              <a:t>достоверный </a:t>
            </a:r>
            <a:r>
              <a:rPr sz="1800" b="1" spc="-10" dirty="0">
                <a:solidFill>
                  <a:srgbClr val="00AF50"/>
                </a:solidFill>
                <a:latin typeface="Arial"/>
                <a:cs typeface="Arial"/>
              </a:rPr>
              <a:t>защитный </a:t>
            </a:r>
            <a:r>
              <a:rPr sz="1800" b="1" spc="-49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AF50"/>
                </a:solidFill>
                <a:latin typeface="Arial"/>
                <a:cs typeface="Arial"/>
              </a:rPr>
              <a:t>эффект </a:t>
            </a: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– в </a:t>
            </a:r>
            <a:r>
              <a:rPr sz="1800" b="1" spc="-15" dirty="0">
                <a:solidFill>
                  <a:srgbClr val="00AF50"/>
                </a:solidFill>
                <a:latin typeface="Arial"/>
                <a:cs typeface="Arial"/>
              </a:rPr>
              <a:t>отношении </a:t>
            </a: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риска </a:t>
            </a:r>
            <a:r>
              <a:rPr sz="1800" b="1" spc="-5" dirty="0">
                <a:solidFill>
                  <a:srgbClr val="00AF50"/>
                </a:solidFill>
                <a:latin typeface="Arial"/>
                <a:cs typeface="Arial"/>
              </a:rPr>
              <a:t>развития </a:t>
            </a: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AF50"/>
                </a:solidFill>
                <a:latin typeface="Arial"/>
                <a:cs typeface="Arial"/>
              </a:rPr>
              <a:t>колоректального</a:t>
            </a:r>
            <a:r>
              <a:rPr sz="1800" b="1" spc="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рака</a:t>
            </a:r>
            <a:endParaRPr sz="18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1300"/>
              </a:spcBef>
            </a:pPr>
            <a:r>
              <a:rPr sz="2800" b="1" spc="-15" dirty="0">
                <a:solidFill>
                  <a:srgbClr val="C00000"/>
                </a:solidFill>
                <a:latin typeface="Arial"/>
                <a:cs typeface="Arial"/>
              </a:rPr>
              <a:t>ОЖИРЕНИЕ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02030" y="4571200"/>
            <a:ext cx="3746500" cy="2145665"/>
            <a:chOff x="602030" y="4571200"/>
            <a:chExt cx="3746500" cy="2145665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0605" y="4599775"/>
              <a:ext cx="1944243" cy="208826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16318" y="4585487"/>
              <a:ext cx="1972945" cy="2117090"/>
            </a:xfrm>
            <a:custGeom>
              <a:avLst/>
              <a:gdLst/>
              <a:ahLst/>
              <a:cxnLst/>
              <a:rect l="l" t="t" r="r" b="b"/>
              <a:pathLst>
                <a:path w="1972945" h="2117090">
                  <a:moveTo>
                    <a:pt x="0" y="2116835"/>
                  </a:moveTo>
                  <a:lnTo>
                    <a:pt x="1972818" y="2116835"/>
                  </a:lnTo>
                  <a:lnTo>
                    <a:pt x="1972818" y="0"/>
                  </a:lnTo>
                  <a:lnTo>
                    <a:pt x="0" y="0"/>
                  </a:lnTo>
                  <a:lnTo>
                    <a:pt x="0" y="2116835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08859" y="4786884"/>
              <a:ext cx="2039112" cy="598931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43400" y="105155"/>
            <a:ext cx="4640579" cy="52578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548378" y="160147"/>
            <a:ext cx="4237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ПЕРВИЧНАЯ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ПРОФИЛАКТИКА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255" y="1351788"/>
            <a:ext cx="8147684" cy="3061970"/>
            <a:chOff x="143255" y="1351788"/>
            <a:chExt cx="8147684" cy="3061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6" y="1449324"/>
              <a:ext cx="3870967" cy="8092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631" y="1351788"/>
              <a:ext cx="3204972" cy="5425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893" y="1460627"/>
              <a:ext cx="3794112" cy="7363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0893" y="1460627"/>
              <a:ext cx="3794125" cy="736600"/>
            </a:xfrm>
            <a:custGeom>
              <a:avLst/>
              <a:gdLst/>
              <a:ahLst/>
              <a:cxnLst/>
              <a:rect l="l" t="t" r="r" b="b"/>
              <a:pathLst>
                <a:path w="3794125" h="736600">
                  <a:moveTo>
                    <a:pt x="0" y="237744"/>
                  </a:moveTo>
                  <a:lnTo>
                    <a:pt x="4830" y="189862"/>
                  </a:lnTo>
                  <a:lnTo>
                    <a:pt x="18684" y="145250"/>
                  </a:lnTo>
                  <a:lnTo>
                    <a:pt x="40606" y="104868"/>
                  </a:lnTo>
                  <a:lnTo>
                    <a:pt x="69638" y="69675"/>
                  </a:lnTo>
                  <a:lnTo>
                    <a:pt x="104826" y="40632"/>
                  </a:lnTo>
                  <a:lnTo>
                    <a:pt x="145212" y="18698"/>
                  </a:lnTo>
                  <a:lnTo>
                    <a:pt x="189841" y="4834"/>
                  </a:lnTo>
                  <a:lnTo>
                    <a:pt x="237756" y="0"/>
                  </a:lnTo>
                  <a:lnTo>
                    <a:pt x="3556368" y="0"/>
                  </a:lnTo>
                  <a:lnTo>
                    <a:pt x="3604286" y="4834"/>
                  </a:lnTo>
                  <a:lnTo>
                    <a:pt x="3648915" y="18698"/>
                  </a:lnTo>
                  <a:lnTo>
                    <a:pt x="3689300" y="40632"/>
                  </a:lnTo>
                  <a:lnTo>
                    <a:pt x="3724484" y="69675"/>
                  </a:lnTo>
                  <a:lnTo>
                    <a:pt x="3753513" y="104868"/>
                  </a:lnTo>
                  <a:lnTo>
                    <a:pt x="3775431" y="145250"/>
                  </a:lnTo>
                  <a:lnTo>
                    <a:pt x="3789282" y="189862"/>
                  </a:lnTo>
                  <a:lnTo>
                    <a:pt x="3794112" y="237744"/>
                  </a:lnTo>
                  <a:lnTo>
                    <a:pt x="3794112" y="498601"/>
                  </a:lnTo>
                  <a:lnTo>
                    <a:pt x="3789282" y="546520"/>
                  </a:lnTo>
                  <a:lnTo>
                    <a:pt x="3775431" y="591149"/>
                  </a:lnTo>
                  <a:lnTo>
                    <a:pt x="3753513" y="631533"/>
                  </a:lnTo>
                  <a:lnTo>
                    <a:pt x="3724484" y="666718"/>
                  </a:lnTo>
                  <a:lnTo>
                    <a:pt x="3689300" y="695747"/>
                  </a:lnTo>
                  <a:lnTo>
                    <a:pt x="3648915" y="717665"/>
                  </a:lnTo>
                  <a:lnTo>
                    <a:pt x="3604286" y="731516"/>
                  </a:lnTo>
                  <a:lnTo>
                    <a:pt x="3556368" y="736346"/>
                  </a:lnTo>
                  <a:lnTo>
                    <a:pt x="237756" y="736346"/>
                  </a:lnTo>
                  <a:lnTo>
                    <a:pt x="189841" y="731516"/>
                  </a:lnTo>
                  <a:lnTo>
                    <a:pt x="145212" y="717665"/>
                  </a:lnTo>
                  <a:lnTo>
                    <a:pt x="104826" y="695747"/>
                  </a:lnTo>
                  <a:lnTo>
                    <a:pt x="69638" y="666718"/>
                  </a:lnTo>
                  <a:lnTo>
                    <a:pt x="40606" y="631533"/>
                  </a:lnTo>
                  <a:lnTo>
                    <a:pt x="18684" y="591149"/>
                  </a:lnTo>
                  <a:lnTo>
                    <a:pt x="4830" y="546520"/>
                  </a:lnTo>
                  <a:lnTo>
                    <a:pt x="0" y="498601"/>
                  </a:lnTo>
                  <a:lnTo>
                    <a:pt x="0" y="237744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5" y="1802892"/>
              <a:ext cx="8133588" cy="10546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303" y="1754124"/>
              <a:ext cx="7216140" cy="10759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893" y="1830070"/>
              <a:ext cx="8038579" cy="96062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0893" y="1830070"/>
              <a:ext cx="8039100" cy="960755"/>
            </a:xfrm>
            <a:custGeom>
              <a:avLst/>
              <a:gdLst/>
              <a:ahLst/>
              <a:cxnLst/>
              <a:rect l="l" t="t" r="r" b="b"/>
              <a:pathLst>
                <a:path w="8039100" h="960755">
                  <a:moveTo>
                    <a:pt x="0" y="203453"/>
                  </a:moveTo>
                  <a:lnTo>
                    <a:pt x="5373" y="156794"/>
                  </a:lnTo>
                  <a:lnTo>
                    <a:pt x="20681" y="113966"/>
                  </a:lnTo>
                  <a:lnTo>
                    <a:pt x="44700" y="76191"/>
                  </a:lnTo>
                  <a:lnTo>
                    <a:pt x="76211" y="44686"/>
                  </a:lnTo>
                  <a:lnTo>
                    <a:pt x="113992" y="20673"/>
                  </a:lnTo>
                  <a:lnTo>
                    <a:pt x="156822" y="5371"/>
                  </a:lnTo>
                  <a:lnTo>
                    <a:pt x="203479" y="0"/>
                  </a:lnTo>
                  <a:lnTo>
                    <a:pt x="7834998" y="0"/>
                  </a:lnTo>
                  <a:lnTo>
                    <a:pt x="7881665" y="5371"/>
                  </a:lnTo>
                  <a:lnTo>
                    <a:pt x="7924510" y="20673"/>
                  </a:lnTo>
                  <a:lnTo>
                    <a:pt x="7962311" y="44686"/>
                  </a:lnTo>
                  <a:lnTo>
                    <a:pt x="7993842" y="76191"/>
                  </a:lnTo>
                  <a:lnTo>
                    <a:pt x="8017880" y="113966"/>
                  </a:lnTo>
                  <a:lnTo>
                    <a:pt x="8033200" y="156794"/>
                  </a:lnTo>
                  <a:lnTo>
                    <a:pt x="8038579" y="203453"/>
                  </a:lnTo>
                  <a:lnTo>
                    <a:pt x="8038579" y="757174"/>
                  </a:lnTo>
                  <a:lnTo>
                    <a:pt x="8033200" y="803833"/>
                  </a:lnTo>
                  <a:lnTo>
                    <a:pt x="8017880" y="846661"/>
                  </a:lnTo>
                  <a:lnTo>
                    <a:pt x="7993842" y="884436"/>
                  </a:lnTo>
                  <a:lnTo>
                    <a:pt x="7962311" y="915941"/>
                  </a:lnTo>
                  <a:lnTo>
                    <a:pt x="7924510" y="939954"/>
                  </a:lnTo>
                  <a:lnTo>
                    <a:pt x="7881665" y="955256"/>
                  </a:lnTo>
                  <a:lnTo>
                    <a:pt x="7834998" y="960627"/>
                  </a:lnTo>
                  <a:lnTo>
                    <a:pt x="203479" y="960627"/>
                  </a:lnTo>
                  <a:lnTo>
                    <a:pt x="156822" y="955256"/>
                  </a:lnTo>
                  <a:lnTo>
                    <a:pt x="113992" y="939954"/>
                  </a:lnTo>
                  <a:lnTo>
                    <a:pt x="76211" y="915941"/>
                  </a:lnTo>
                  <a:lnTo>
                    <a:pt x="44700" y="884436"/>
                  </a:lnTo>
                  <a:lnTo>
                    <a:pt x="20681" y="846661"/>
                  </a:lnTo>
                  <a:lnTo>
                    <a:pt x="5373" y="803833"/>
                  </a:lnTo>
                  <a:lnTo>
                    <a:pt x="0" y="757174"/>
                  </a:lnTo>
                  <a:lnTo>
                    <a:pt x="0" y="203453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6118" y="3012966"/>
              <a:ext cx="5071866" cy="7238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943" y="2874263"/>
              <a:ext cx="4773167" cy="5425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4546" y="3028188"/>
              <a:ext cx="4995087" cy="6473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4546" y="3028188"/>
              <a:ext cx="4995545" cy="647700"/>
            </a:xfrm>
            <a:custGeom>
              <a:avLst/>
              <a:gdLst/>
              <a:ahLst/>
              <a:cxnLst/>
              <a:rect l="l" t="t" r="r" b="b"/>
              <a:pathLst>
                <a:path w="4995545" h="647700">
                  <a:moveTo>
                    <a:pt x="0" y="209041"/>
                  </a:moveTo>
                  <a:lnTo>
                    <a:pt x="5520" y="161113"/>
                  </a:lnTo>
                  <a:lnTo>
                    <a:pt x="21246" y="117113"/>
                  </a:lnTo>
                  <a:lnTo>
                    <a:pt x="45922" y="78300"/>
                  </a:lnTo>
                  <a:lnTo>
                    <a:pt x="78294" y="45926"/>
                  </a:lnTo>
                  <a:lnTo>
                    <a:pt x="117108" y="21248"/>
                  </a:lnTo>
                  <a:lnTo>
                    <a:pt x="161109" y="5521"/>
                  </a:lnTo>
                  <a:lnTo>
                    <a:pt x="209042" y="0"/>
                  </a:lnTo>
                  <a:lnTo>
                    <a:pt x="4786045" y="0"/>
                  </a:lnTo>
                  <a:lnTo>
                    <a:pt x="4833974" y="5521"/>
                  </a:lnTo>
                  <a:lnTo>
                    <a:pt x="4877973" y="21248"/>
                  </a:lnTo>
                  <a:lnTo>
                    <a:pt x="4916787" y="45926"/>
                  </a:lnTo>
                  <a:lnTo>
                    <a:pt x="4949161" y="78300"/>
                  </a:lnTo>
                  <a:lnTo>
                    <a:pt x="4973839" y="117113"/>
                  </a:lnTo>
                  <a:lnTo>
                    <a:pt x="4989566" y="161113"/>
                  </a:lnTo>
                  <a:lnTo>
                    <a:pt x="4995087" y="209041"/>
                  </a:lnTo>
                  <a:lnTo>
                    <a:pt x="4995087" y="438276"/>
                  </a:lnTo>
                  <a:lnTo>
                    <a:pt x="4989566" y="486205"/>
                  </a:lnTo>
                  <a:lnTo>
                    <a:pt x="4973839" y="530205"/>
                  </a:lnTo>
                  <a:lnTo>
                    <a:pt x="4949161" y="569018"/>
                  </a:lnTo>
                  <a:lnTo>
                    <a:pt x="4916787" y="601392"/>
                  </a:lnTo>
                  <a:lnTo>
                    <a:pt x="4877973" y="626070"/>
                  </a:lnTo>
                  <a:lnTo>
                    <a:pt x="4833974" y="641797"/>
                  </a:lnTo>
                  <a:lnTo>
                    <a:pt x="4786045" y="647319"/>
                  </a:lnTo>
                  <a:lnTo>
                    <a:pt x="209042" y="647319"/>
                  </a:lnTo>
                  <a:lnTo>
                    <a:pt x="161109" y="641797"/>
                  </a:lnTo>
                  <a:lnTo>
                    <a:pt x="117108" y="626070"/>
                  </a:lnTo>
                  <a:lnTo>
                    <a:pt x="78294" y="601392"/>
                  </a:lnTo>
                  <a:lnTo>
                    <a:pt x="45922" y="569018"/>
                  </a:lnTo>
                  <a:lnTo>
                    <a:pt x="21246" y="530205"/>
                  </a:lnTo>
                  <a:lnTo>
                    <a:pt x="5520" y="486205"/>
                  </a:lnTo>
                  <a:lnTo>
                    <a:pt x="0" y="438276"/>
                  </a:lnTo>
                  <a:lnTo>
                    <a:pt x="0" y="209041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971" y="3357372"/>
              <a:ext cx="8133588" cy="10561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0019" y="3308604"/>
              <a:ext cx="7970520" cy="10759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4546" y="3384423"/>
              <a:ext cx="8038515" cy="96189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04546" y="3384423"/>
              <a:ext cx="8039100" cy="962025"/>
            </a:xfrm>
            <a:custGeom>
              <a:avLst/>
              <a:gdLst/>
              <a:ahLst/>
              <a:cxnLst/>
              <a:rect l="l" t="t" r="r" b="b"/>
              <a:pathLst>
                <a:path w="8039100" h="962025">
                  <a:moveTo>
                    <a:pt x="0" y="203835"/>
                  </a:moveTo>
                  <a:lnTo>
                    <a:pt x="5380" y="157114"/>
                  </a:lnTo>
                  <a:lnTo>
                    <a:pt x="20707" y="114216"/>
                  </a:lnTo>
                  <a:lnTo>
                    <a:pt x="44757" y="76368"/>
                  </a:lnTo>
                  <a:lnTo>
                    <a:pt x="76309" y="44796"/>
                  </a:lnTo>
                  <a:lnTo>
                    <a:pt x="114139" y="20727"/>
                  </a:lnTo>
                  <a:lnTo>
                    <a:pt x="157026" y="5386"/>
                  </a:lnTo>
                  <a:lnTo>
                    <a:pt x="203746" y="0"/>
                  </a:lnTo>
                  <a:lnTo>
                    <a:pt x="7834807" y="0"/>
                  </a:lnTo>
                  <a:lnTo>
                    <a:pt x="7881521" y="5386"/>
                  </a:lnTo>
                  <a:lnTo>
                    <a:pt x="7924400" y="20727"/>
                  </a:lnTo>
                  <a:lnTo>
                    <a:pt x="7962223" y="44796"/>
                  </a:lnTo>
                  <a:lnTo>
                    <a:pt x="7993768" y="76368"/>
                  </a:lnTo>
                  <a:lnTo>
                    <a:pt x="8017813" y="114216"/>
                  </a:lnTo>
                  <a:lnTo>
                    <a:pt x="8033136" y="157114"/>
                  </a:lnTo>
                  <a:lnTo>
                    <a:pt x="8038515" y="203835"/>
                  </a:lnTo>
                  <a:lnTo>
                    <a:pt x="8038515" y="758189"/>
                  </a:lnTo>
                  <a:lnTo>
                    <a:pt x="8033136" y="804903"/>
                  </a:lnTo>
                  <a:lnTo>
                    <a:pt x="8017813" y="847783"/>
                  </a:lnTo>
                  <a:lnTo>
                    <a:pt x="7993768" y="885606"/>
                  </a:lnTo>
                  <a:lnTo>
                    <a:pt x="7962223" y="917151"/>
                  </a:lnTo>
                  <a:lnTo>
                    <a:pt x="7924400" y="941195"/>
                  </a:lnTo>
                  <a:lnTo>
                    <a:pt x="7881521" y="956518"/>
                  </a:lnTo>
                  <a:lnTo>
                    <a:pt x="7834807" y="961897"/>
                  </a:lnTo>
                  <a:lnTo>
                    <a:pt x="203746" y="961897"/>
                  </a:lnTo>
                  <a:lnTo>
                    <a:pt x="157026" y="956518"/>
                  </a:lnTo>
                  <a:lnTo>
                    <a:pt x="114139" y="941195"/>
                  </a:lnTo>
                  <a:lnTo>
                    <a:pt x="76309" y="917151"/>
                  </a:lnTo>
                  <a:lnTo>
                    <a:pt x="44757" y="885606"/>
                  </a:lnTo>
                  <a:lnTo>
                    <a:pt x="20707" y="847783"/>
                  </a:lnTo>
                  <a:lnTo>
                    <a:pt x="5380" y="804903"/>
                  </a:lnTo>
                  <a:lnTo>
                    <a:pt x="0" y="758189"/>
                  </a:lnTo>
                  <a:lnTo>
                    <a:pt x="0" y="203835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330"/>
              </a:spcBef>
            </a:pPr>
            <a:r>
              <a:rPr spc="-25" dirty="0"/>
              <a:t>Когда</a:t>
            </a:r>
            <a:r>
              <a:rPr spc="-35" dirty="0"/>
              <a:t> </a:t>
            </a:r>
            <a:r>
              <a:rPr spc="-15" dirty="0"/>
              <a:t>проводить?</a:t>
            </a:r>
          </a:p>
          <a:p>
            <a:pPr marL="12700" marR="5080" algn="just">
              <a:lnSpc>
                <a:spcPct val="100000"/>
              </a:lnSpc>
              <a:spcBef>
                <a:spcPts val="195"/>
              </a:spcBef>
            </a:pPr>
            <a:r>
              <a:rPr sz="20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Самообследование </a:t>
            </a:r>
            <a:r>
              <a:rPr sz="2000" b="0" spc="-5" dirty="0">
                <a:solidFill>
                  <a:srgbClr val="000000"/>
                </a:solidFill>
                <a:latin typeface="Microsoft Sans Serif"/>
                <a:cs typeface="Microsoft Sans Serif"/>
              </a:rPr>
              <a:t>надо </a:t>
            </a:r>
            <a:r>
              <a:rPr sz="2000" b="0" spc="-15" dirty="0">
                <a:solidFill>
                  <a:srgbClr val="000000"/>
                </a:solidFill>
                <a:latin typeface="Microsoft Sans Serif"/>
                <a:cs typeface="Microsoft Sans Serif"/>
              </a:rPr>
              <a:t>проводить регулярно, </a:t>
            </a:r>
            <a:r>
              <a:rPr sz="2000" spc="-5" dirty="0">
                <a:solidFill>
                  <a:srgbClr val="000000"/>
                </a:solidFill>
              </a:rPr>
              <a:t>один </a:t>
            </a:r>
            <a:r>
              <a:rPr sz="2000" spc="5" dirty="0">
                <a:solidFill>
                  <a:srgbClr val="000000"/>
                </a:solidFill>
              </a:rPr>
              <a:t>раз </a:t>
            </a:r>
            <a:r>
              <a:rPr sz="2000" spc="-545" dirty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в </a:t>
            </a:r>
            <a:r>
              <a:rPr sz="2000" spc="-5" dirty="0">
                <a:solidFill>
                  <a:srgbClr val="000000"/>
                </a:solidFill>
              </a:rPr>
              <a:t>месяц, </a:t>
            </a:r>
            <a:r>
              <a:rPr sz="20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 </a:t>
            </a:r>
            <a:r>
              <a:rPr sz="2000" b="0" spc="-15" dirty="0">
                <a:solidFill>
                  <a:srgbClr val="000000"/>
                </a:solidFill>
                <a:latin typeface="Microsoft Sans Serif"/>
                <a:cs typeface="Microsoft Sans Serif"/>
              </a:rPr>
              <a:t>период </a:t>
            </a:r>
            <a:r>
              <a:rPr sz="20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с 6 </a:t>
            </a:r>
            <a:r>
              <a:rPr sz="2000" b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по </a:t>
            </a:r>
            <a:r>
              <a:rPr sz="20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12 </a:t>
            </a:r>
            <a:r>
              <a:rPr sz="2000" b="0" spc="-5" dirty="0">
                <a:solidFill>
                  <a:srgbClr val="000000"/>
                </a:solidFill>
                <a:latin typeface="Microsoft Sans Serif"/>
                <a:cs typeface="Microsoft Sans Serif"/>
              </a:rPr>
              <a:t>день </a:t>
            </a:r>
            <a:r>
              <a:rPr sz="2000" b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от </a:t>
            </a:r>
            <a:r>
              <a:rPr sz="2000" b="0" spc="-15" dirty="0">
                <a:solidFill>
                  <a:srgbClr val="000000"/>
                </a:solidFill>
                <a:latin typeface="Microsoft Sans Serif"/>
                <a:cs typeface="Microsoft Sans Serif"/>
              </a:rPr>
              <a:t>начала </a:t>
            </a:r>
            <a:r>
              <a:rPr sz="20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менструации. </a:t>
            </a:r>
            <a:r>
              <a:rPr sz="2000" b="0" spc="-52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000" b="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Для</a:t>
            </a:r>
            <a:r>
              <a:rPr sz="20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000" b="0" spc="-15" dirty="0">
                <a:solidFill>
                  <a:srgbClr val="000000"/>
                </a:solidFill>
                <a:latin typeface="Microsoft Sans Serif"/>
                <a:cs typeface="Microsoft Sans Serif"/>
              </a:rPr>
              <a:t>женщин</a:t>
            </a:r>
            <a:r>
              <a:rPr sz="20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0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</a:t>
            </a:r>
            <a:r>
              <a:rPr sz="2000" b="0" spc="2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000" b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менопаузе</a:t>
            </a:r>
            <a:r>
              <a:rPr sz="20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 -</a:t>
            </a:r>
            <a:r>
              <a:rPr sz="2000" b="0" spc="1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0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</a:t>
            </a:r>
            <a:r>
              <a:rPr sz="2000" b="0" spc="5" dirty="0">
                <a:solidFill>
                  <a:srgbClr val="000000"/>
                </a:solidFill>
                <a:latin typeface="Microsoft Sans Serif"/>
                <a:cs typeface="Microsoft Sans Serif"/>
              </a:rPr>
              <a:t> любой</a:t>
            </a:r>
            <a:r>
              <a:rPr sz="2000" b="0" spc="1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000" b="0" spc="-5" dirty="0">
                <a:solidFill>
                  <a:srgbClr val="000000"/>
                </a:solidFill>
                <a:latin typeface="Microsoft Sans Serif"/>
                <a:cs typeface="Microsoft Sans Serif"/>
              </a:rPr>
              <a:t>день</a:t>
            </a:r>
            <a:r>
              <a:rPr sz="20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месяца.</a:t>
            </a:r>
            <a:endParaRPr sz="2000">
              <a:latin typeface="Microsoft Sans Serif"/>
              <a:cs typeface="Microsoft Sans Serif"/>
            </a:endParaRPr>
          </a:p>
          <a:p>
            <a:pPr marL="210820">
              <a:lnSpc>
                <a:spcPct val="100000"/>
              </a:lnSpc>
              <a:spcBef>
                <a:spcPts val="1720"/>
              </a:spcBef>
            </a:pPr>
            <a:r>
              <a:rPr spc="-5" dirty="0"/>
              <a:t>На</a:t>
            </a:r>
            <a:r>
              <a:rPr spc="-20" dirty="0"/>
              <a:t> </a:t>
            </a:r>
            <a:r>
              <a:rPr spc="-25" dirty="0"/>
              <a:t>что</a:t>
            </a:r>
            <a:r>
              <a:rPr dirty="0"/>
              <a:t> </a:t>
            </a:r>
            <a:r>
              <a:rPr spc="-5" dirty="0"/>
              <a:t>обращать</a:t>
            </a:r>
            <a:r>
              <a:rPr spc="15" dirty="0"/>
              <a:t> </a:t>
            </a:r>
            <a:r>
              <a:rPr spc="-10" dirty="0"/>
              <a:t>внимание?</a:t>
            </a:r>
          </a:p>
          <a:p>
            <a:pPr marL="26034" algn="just">
              <a:lnSpc>
                <a:spcPct val="100000"/>
              </a:lnSpc>
              <a:spcBef>
                <a:spcPts val="445"/>
              </a:spcBef>
            </a:pPr>
            <a:r>
              <a:rPr sz="2000" dirty="0">
                <a:solidFill>
                  <a:srgbClr val="000000"/>
                </a:solidFill>
              </a:rPr>
              <a:t>На</a:t>
            </a:r>
            <a:r>
              <a:rPr sz="2000" spc="-3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любые</a:t>
            </a:r>
            <a:r>
              <a:rPr sz="2000" spc="-2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изменения</a:t>
            </a:r>
            <a:r>
              <a:rPr sz="2000" spc="-55" dirty="0">
                <a:solidFill>
                  <a:srgbClr val="000000"/>
                </a:solidFill>
              </a:rPr>
              <a:t> </a:t>
            </a:r>
            <a:r>
              <a:rPr sz="2000" spc="-20" dirty="0">
                <a:solidFill>
                  <a:srgbClr val="000000"/>
                </a:solidFill>
              </a:rPr>
              <a:t>груди,</a:t>
            </a:r>
            <a:r>
              <a:rPr sz="200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такие </a:t>
            </a:r>
            <a:r>
              <a:rPr sz="2000" dirty="0">
                <a:solidFill>
                  <a:srgbClr val="000000"/>
                </a:solidFill>
              </a:rPr>
              <a:t>как:</a:t>
            </a:r>
            <a:endParaRPr sz="2000"/>
          </a:p>
        </p:txBody>
      </p:sp>
      <p:sp>
        <p:nvSpPr>
          <p:cNvPr id="20" name="object 20"/>
          <p:cNvSpPr txBox="1"/>
          <p:nvPr/>
        </p:nvSpPr>
        <p:spPr>
          <a:xfrm>
            <a:off x="620369" y="3693363"/>
            <a:ext cx="339153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Microsoft Sans Serif"/>
                <a:cs typeface="Microsoft Sans Serif"/>
              </a:rPr>
              <a:t>нагрубание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молочных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55" dirty="0">
                <a:latin typeface="Microsoft Sans Serif"/>
                <a:cs typeface="Microsoft Sans Serif"/>
              </a:rPr>
              <a:t>желез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стянутая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5" dirty="0">
                <a:latin typeface="Microsoft Sans Serif"/>
                <a:cs typeface="Microsoft Sans Serif"/>
              </a:rPr>
              <a:t>или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отекшая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кожа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92902" y="3693363"/>
            <a:ext cx="305562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latin typeface="Microsoft Sans Serif"/>
                <a:cs typeface="Microsoft Sans Serif"/>
              </a:rPr>
              <a:t>покраснения,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воспаления</a:t>
            </a:r>
            <a:endParaRPr sz="20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выделения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из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сосков.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0"/>
            <a:ext cx="9144000" cy="4366259"/>
            <a:chOff x="0" y="0"/>
            <a:chExt cx="9144000" cy="4366259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5468" y="3739896"/>
              <a:ext cx="320040" cy="6263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53711" y="3749040"/>
              <a:ext cx="320039" cy="6172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1276"/>
              <a:ext cx="9144000" cy="4696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23591" y="321818"/>
              <a:ext cx="4775327" cy="26301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77083" y="126492"/>
              <a:ext cx="5245608" cy="536447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724025" y="945591"/>
            <a:ext cx="69576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25" dirty="0">
                <a:solidFill>
                  <a:srgbClr val="C00000"/>
                </a:solidFill>
              </a:rPr>
              <a:t>САМООБСЛЕДОВАНИЕ </a:t>
            </a:r>
            <a:r>
              <a:rPr sz="2500" spc="-10" dirty="0">
                <a:solidFill>
                  <a:srgbClr val="C00000"/>
                </a:solidFill>
              </a:rPr>
              <a:t>МОЛОЧНЫХ</a:t>
            </a:r>
            <a:r>
              <a:rPr sz="2500" spc="25" dirty="0">
                <a:solidFill>
                  <a:srgbClr val="C00000"/>
                </a:solidFill>
              </a:rPr>
              <a:t> </a:t>
            </a:r>
            <a:r>
              <a:rPr sz="2500" spc="-5" dirty="0">
                <a:solidFill>
                  <a:srgbClr val="C00000"/>
                </a:solidFill>
              </a:rPr>
              <a:t>ЖЕЛЕЗ</a:t>
            </a:r>
            <a:endParaRPr sz="2500"/>
          </a:p>
        </p:txBody>
      </p:sp>
      <p:grpSp>
        <p:nvGrpSpPr>
          <p:cNvPr id="33" name="object 33"/>
          <p:cNvGrpSpPr/>
          <p:nvPr/>
        </p:nvGrpSpPr>
        <p:grpSpPr>
          <a:xfrm>
            <a:off x="7217664" y="1893316"/>
            <a:ext cx="1854200" cy="1836420"/>
            <a:chOff x="7217664" y="1893316"/>
            <a:chExt cx="1854200" cy="1836420"/>
          </a:xfrm>
        </p:grpSpPr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30364" y="1906016"/>
              <a:ext cx="1828672" cy="181102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230364" y="1906016"/>
              <a:ext cx="1828800" cy="1811020"/>
            </a:xfrm>
            <a:custGeom>
              <a:avLst/>
              <a:gdLst/>
              <a:ahLst/>
              <a:cxnLst/>
              <a:rect l="l" t="t" r="r" b="b"/>
              <a:pathLst>
                <a:path w="1828800" h="1811020">
                  <a:moveTo>
                    <a:pt x="0" y="181101"/>
                  </a:moveTo>
                  <a:lnTo>
                    <a:pt x="6465" y="132938"/>
                  </a:lnTo>
                  <a:lnTo>
                    <a:pt x="24713" y="89671"/>
                  </a:lnTo>
                  <a:lnTo>
                    <a:pt x="53022" y="53022"/>
                  </a:lnTo>
                  <a:lnTo>
                    <a:pt x="89671" y="24713"/>
                  </a:lnTo>
                  <a:lnTo>
                    <a:pt x="132938" y="6465"/>
                  </a:lnTo>
                  <a:lnTo>
                    <a:pt x="181101" y="0"/>
                  </a:lnTo>
                  <a:lnTo>
                    <a:pt x="1647570" y="0"/>
                  </a:lnTo>
                  <a:lnTo>
                    <a:pt x="1695734" y="6465"/>
                  </a:lnTo>
                  <a:lnTo>
                    <a:pt x="1739001" y="24713"/>
                  </a:lnTo>
                  <a:lnTo>
                    <a:pt x="1775650" y="53022"/>
                  </a:lnTo>
                  <a:lnTo>
                    <a:pt x="1803959" y="89671"/>
                  </a:lnTo>
                  <a:lnTo>
                    <a:pt x="1822207" y="132938"/>
                  </a:lnTo>
                  <a:lnTo>
                    <a:pt x="1828672" y="181101"/>
                  </a:lnTo>
                  <a:lnTo>
                    <a:pt x="1828672" y="1629918"/>
                  </a:lnTo>
                  <a:lnTo>
                    <a:pt x="1822207" y="1678037"/>
                  </a:lnTo>
                  <a:lnTo>
                    <a:pt x="1803959" y="1721292"/>
                  </a:lnTo>
                  <a:lnTo>
                    <a:pt x="1775650" y="1757949"/>
                  </a:lnTo>
                  <a:lnTo>
                    <a:pt x="1739001" y="1786278"/>
                  </a:lnTo>
                  <a:lnTo>
                    <a:pt x="1695734" y="1804545"/>
                  </a:lnTo>
                  <a:lnTo>
                    <a:pt x="1647570" y="1811020"/>
                  </a:lnTo>
                  <a:lnTo>
                    <a:pt x="181101" y="1811020"/>
                  </a:lnTo>
                  <a:lnTo>
                    <a:pt x="132938" y="1804545"/>
                  </a:lnTo>
                  <a:lnTo>
                    <a:pt x="89671" y="1786278"/>
                  </a:lnTo>
                  <a:lnTo>
                    <a:pt x="53022" y="1757949"/>
                  </a:lnTo>
                  <a:lnTo>
                    <a:pt x="24713" y="1721292"/>
                  </a:lnTo>
                  <a:lnTo>
                    <a:pt x="6465" y="1678037"/>
                  </a:lnTo>
                  <a:lnTo>
                    <a:pt x="0" y="1629918"/>
                  </a:lnTo>
                  <a:lnTo>
                    <a:pt x="0" y="18110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90500" y="5401055"/>
            <a:ext cx="7863840" cy="1362710"/>
            <a:chOff x="190500" y="5401055"/>
            <a:chExt cx="7863840" cy="1362710"/>
          </a:xfrm>
        </p:grpSpPr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0500" y="5401055"/>
              <a:ext cx="7863839" cy="13624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8295" y="5419724"/>
              <a:ext cx="7787563" cy="128587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28295" y="5419724"/>
              <a:ext cx="7787640" cy="1285875"/>
            </a:xfrm>
            <a:custGeom>
              <a:avLst/>
              <a:gdLst/>
              <a:ahLst/>
              <a:cxnLst/>
              <a:rect l="l" t="t" r="r" b="b"/>
              <a:pathLst>
                <a:path w="7787640" h="1285875">
                  <a:moveTo>
                    <a:pt x="0" y="272364"/>
                  </a:moveTo>
                  <a:lnTo>
                    <a:pt x="4388" y="223400"/>
                  </a:lnTo>
                  <a:lnTo>
                    <a:pt x="17040" y="177318"/>
                  </a:lnTo>
                  <a:lnTo>
                    <a:pt x="37186" y="134887"/>
                  </a:lnTo>
                  <a:lnTo>
                    <a:pt x="64057" y="96874"/>
                  </a:lnTo>
                  <a:lnTo>
                    <a:pt x="96884" y="64049"/>
                  </a:lnTo>
                  <a:lnTo>
                    <a:pt x="134898" y="37180"/>
                  </a:lnTo>
                  <a:lnTo>
                    <a:pt x="177329" y="17037"/>
                  </a:lnTo>
                  <a:lnTo>
                    <a:pt x="223407" y="4387"/>
                  </a:lnTo>
                  <a:lnTo>
                    <a:pt x="272364" y="0"/>
                  </a:lnTo>
                  <a:lnTo>
                    <a:pt x="7515148" y="0"/>
                  </a:lnTo>
                  <a:lnTo>
                    <a:pt x="7564127" y="4387"/>
                  </a:lnTo>
                  <a:lnTo>
                    <a:pt x="7610221" y="17037"/>
                  </a:lnTo>
                  <a:lnTo>
                    <a:pt x="7652661" y="37180"/>
                  </a:lnTo>
                  <a:lnTo>
                    <a:pt x="7690680" y="64049"/>
                  </a:lnTo>
                  <a:lnTo>
                    <a:pt x="7723509" y="96874"/>
                  </a:lnTo>
                  <a:lnTo>
                    <a:pt x="7750381" y="134887"/>
                  </a:lnTo>
                  <a:lnTo>
                    <a:pt x="7770525" y="177318"/>
                  </a:lnTo>
                  <a:lnTo>
                    <a:pt x="7783176" y="223400"/>
                  </a:lnTo>
                  <a:lnTo>
                    <a:pt x="7787563" y="272364"/>
                  </a:lnTo>
                  <a:lnTo>
                    <a:pt x="7787563" y="1013510"/>
                  </a:lnTo>
                  <a:lnTo>
                    <a:pt x="7783176" y="1062467"/>
                  </a:lnTo>
                  <a:lnTo>
                    <a:pt x="7770525" y="1108545"/>
                  </a:lnTo>
                  <a:lnTo>
                    <a:pt x="7750381" y="1150976"/>
                  </a:lnTo>
                  <a:lnTo>
                    <a:pt x="7723509" y="1188990"/>
                  </a:lnTo>
                  <a:lnTo>
                    <a:pt x="7690680" y="1221817"/>
                  </a:lnTo>
                  <a:lnTo>
                    <a:pt x="7652661" y="1248688"/>
                  </a:lnTo>
                  <a:lnTo>
                    <a:pt x="7610221" y="1268834"/>
                  </a:lnTo>
                  <a:lnTo>
                    <a:pt x="7564127" y="1281486"/>
                  </a:lnTo>
                  <a:lnTo>
                    <a:pt x="7515148" y="1285875"/>
                  </a:lnTo>
                  <a:lnTo>
                    <a:pt x="272364" y="1285875"/>
                  </a:lnTo>
                  <a:lnTo>
                    <a:pt x="223407" y="1281486"/>
                  </a:lnTo>
                  <a:lnTo>
                    <a:pt x="177329" y="1268834"/>
                  </a:lnTo>
                  <a:lnTo>
                    <a:pt x="134898" y="1248688"/>
                  </a:lnTo>
                  <a:lnTo>
                    <a:pt x="96884" y="1221817"/>
                  </a:lnTo>
                  <a:lnTo>
                    <a:pt x="64057" y="1188990"/>
                  </a:lnTo>
                  <a:lnTo>
                    <a:pt x="37186" y="1150976"/>
                  </a:lnTo>
                  <a:lnTo>
                    <a:pt x="17040" y="1108545"/>
                  </a:lnTo>
                  <a:lnTo>
                    <a:pt x="4388" y="1062467"/>
                  </a:lnTo>
                  <a:lnTo>
                    <a:pt x="0" y="1013510"/>
                  </a:lnTo>
                  <a:lnTo>
                    <a:pt x="0" y="272364"/>
                  </a:lnTo>
                  <a:close/>
                </a:path>
              </a:pathLst>
            </a:custGeom>
            <a:ln w="9525">
              <a:solidFill>
                <a:srgbClr val="7C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13461" y="4577537"/>
            <a:ext cx="8714105" cy="1949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solidFill>
                  <a:srgbClr val="C00000"/>
                </a:solidFill>
                <a:latin typeface="Arial"/>
                <a:cs typeface="Arial"/>
              </a:rPr>
              <a:t>КЛИНИЧЕСКОЕ</a:t>
            </a:r>
            <a:r>
              <a:rPr sz="25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25" dirty="0">
                <a:solidFill>
                  <a:srgbClr val="C00000"/>
                </a:solidFill>
                <a:latin typeface="Arial"/>
                <a:cs typeface="Arial"/>
              </a:rPr>
              <a:t>ОБСЛЕДОВАНИЕ</a:t>
            </a:r>
            <a:endParaRPr sz="2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500" b="1" spc="-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2500" b="1" spc="-15" dirty="0">
                <a:solidFill>
                  <a:srgbClr val="C00000"/>
                </a:solidFill>
                <a:latin typeface="Arial"/>
                <a:cs typeface="Arial"/>
              </a:rPr>
              <a:t> СПЕЦИАЛИЗИРОВАННОМ</a:t>
            </a:r>
            <a:r>
              <a:rPr sz="25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5" dirty="0">
                <a:solidFill>
                  <a:srgbClr val="C00000"/>
                </a:solidFill>
                <a:latin typeface="Arial"/>
                <a:cs typeface="Arial"/>
              </a:rPr>
              <a:t>ЛЕЧЕБНОМ</a:t>
            </a:r>
            <a:r>
              <a:rPr sz="2500" b="1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C00000"/>
                </a:solidFill>
                <a:latin typeface="Arial"/>
                <a:cs typeface="Arial"/>
              </a:rPr>
              <a:t>УЧРЕЖДЕНИИ</a:t>
            </a:r>
            <a:endParaRPr sz="2500">
              <a:latin typeface="Arial"/>
              <a:cs typeface="Arial"/>
            </a:endParaRPr>
          </a:p>
          <a:p>
            <a:pPr marL="363855">
              <a:lnSpc>
                <a:spcPct val="100000"/>
              </a:lnSpc>
              <a:spcBef>
                <a:spcPts val="1950"/>
              </a:spcBef>
            </a:pPr>
            <a:r>
              <a:rPr sz="2000" spc="-10" dirty="0">
                <a:latin typeface="Microsoft Sans Serif"/>
                <a:cs typeface="Microsoft Sans Serif"/>
              </a:rPr>
              <a:t>Женщинам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40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лет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УЗИ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молочных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желез</a:t>
            </a:r>
            <a:endParaRPr sz="2000">
              <a:latin typeface="Arial"/>
              <a:cs typeface="Arial"/>
            </a:endParaRPr>
          </a:p>
          <a:p>
            <a:pPr marL="363855">
              <a:lnSpc>
                <a:spcPct val="100000"/>
              </a:lnSpc>
              <a:tabLst>
                <a:tab pos="3860800" algn="l"/>
              </a:tabLst>
            </a:pPr>
            <a:r>
              <a:rPr sz="2000" spc="-10" dirty="0">
                <a:latin typeface="Microsoft Sans Serif"/>
                <a:cs typeface="Microsoft Sans Serif"/>
              </a:rPr>
              <a:t>Женщинам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latin typeface="Arial"/>
                <a:cs typeface="Arial"/>
              </a:rPr>
              <a:t>старше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40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лет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	</a:t>
            </a:r>
            <a:r>
              <a:rPr sz="2000" b="1" spc="-10" dirty="0">
                <a:latin typeface="Arial"/>
                <a:cs typeface="Arial"/>
              </a:rPr>
              <a:t>маммография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раз</a:t>
            </a:r>
            <a:r>
              <a:rPr sz="2000" b="1" dirty="0">
                <a:latin typeface="Arial"/>
                <a:cs typeface="Arial"/>
              </a:rPr>
              <a:t> в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 </a:t>
            </a:r>
            <a:r>
              <a:rPr sz="2000" b="1" spc="-15" dirty="0">
                <a:latin typeface="Arial"/>
                <a:cs typeface="Arial"/>
              </a:rPr>
              <a:t>года</a:t>
            </a:r>
            <a:endParaRPr sz="2000">
              <a:latin typeface="Arial"/>
              <a:cs typeface="Arial"/>
            </a:endParaRPr>
          </a:p>
          <a:p>
            <a:pPr marL="363855">
              <a:lnSpc>
                <a:spcPct val="100000"/>
              </a:lnSpc>
              <a:tabLst>
                <a:tab pos="3803015" algn="l"/>
              </a:tabLst>
            </a:pPr>
            <a:r>
              <a:rPr sz="2000" spc="-10" dirty="0">
                <a:latin typeface="Microsoft Sans Serif"/>
                <a:cs typeface="Microsoft Sans Serif"/>
              </a:rPr>
              <a:t>Женщинам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latin typeface="Arial"/>
                <a:cs typeface="Arial"/>
              </a:rPr>
              <a:t>старше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50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лет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-	</a:t>
            </a:r>
            <a:r>
              <a:rPr sz="2000" b="1" spc="-5" dirty="0">
                <a:latin typeface="Arial"/>
                <a:cs typeface="Arial"/>
              </a:rPr>
              <a:t>маммография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раз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год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51459" y="5435600"/>
            <a:ext cx="8733790" cy="1292225"/>
            <a:chOff x="251459" y="5435600"/>
            <a:chExt cx="8733790" cy="1292225"/>
          </a:xfrm>
        </p:grpSpPr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1459" y="5637276"/>
              <a:ext cx="320040" cy="6217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0603" y="6236208"/>
              <a:ext cx="324612" cy="32004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15250" y="5448300"/>
              <a:ext cx="1257300" cy="126626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715250" y="5448300"/>
              <a:ext cx="1257300" cy="1266825"/>
            </a:xfrm>
            <a:custGeom>
              <a:avLst/>
              <a:gdLst/>
              <a:ahLst/>
              <a:cxnLst/>
              <a:rect l="l" t="t" r="r" b="b"/>
              <a:pathLst>
                <a:path w="1257300" h="1266825">
                  <a:moveTo>
                    <a:pt x="0" y="125730"/>
                  </a:moveTo>
                  <a:lnTo>
                    <a:pt x="9876" y="76777"/>
                  </a:lnTo>
                  <a:lnTo>
                    <a:pt x="36814" y="36814"/>
                  </a:lnTo>
                  <a:lnTo>
                    <a:pt x="76777" y="9876"/>
                  </a:lnTo>
                  <a:lnTo>
                    <a:pt x="125729" y="0"/>
                  </a:lnTo>
                  <a:lnTo>
                    <a:pt x="1131570" y="0"/>
                  </a:lnTo>
                  <a:lnTo>
                    <a:pt x="1180522" y="9876"/>
                  </a:lnTo>
                  <a:lnTo>
                    <a:pt x="1220485" y="36814"/>
                  </a:lnTo>
                  <a:lnTo>
                    <a:pt x="1247423" y="76777"/>
                  </a:lnTo>
                  <a:lnTo>
                    <a:pt x="1257300" y="125730"/>
                  </a:lnTo>
                  <a:lnTo>
                    <a:pt x="1257300" y="1140536"/>
                  </a:lnTo>
                  <a:lnTo>
                    <a:pt x="1247423" y="1189478"/>
                  </a:lnTo>
                  <a:lnTo>
                    <a:pt x="1220485" y="1229442"/>
                  </a:lnTo>
                  <a:lnTo>
                    <a:pt x="1180522" y="1256386"/>
                  </a:lnTo>
                  <a:lnTo>
                    <a:pt x="1131570" y="1266266"/>
                  </a:lnTo>
                  <a:lnTo>
                    <a:pt x="125729" y="1266266"/>
                  </a:lnTo>
                  <a:lnTo>
                    <a:pt x="76777" y="1256386"/>
                  </a:lnTo>
                  <a:lnTo>
                    <a:pt x="36814" y="1229442"/>
                  </a:lnTo>
                  <a:lnTo>
                    <a:pt x="9876" y="1189478"/>
                  </a:lnTo>
                  <a:lnTo>
                    <a:pt x="0" y="1140536"/>
                  </a:lnTo>
                  <a:lnTo>
                    <a:pt x="0" y="12573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643723" y="0"/>
            <a:ext cx="1500276" cy="13381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7696" y="1574126"/>
            <a:ext cx="4676140" cy="4591685"/>
            <a:chOff x="1377696" y="1574126"/>
            <a:chExt cx="4676140" cy="4591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1990" y="1574126"/>
              <a:ext cx="2246360" cy="23471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2840" y="3140963"/>
              <a:ext cx="2380488" cy="15041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3849624"/>
              <a:ext cx="2269236" cy="1943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7696" y="1574126"/>
              <a:ext cx="3730752" cy="45911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3319" y="1574291"/>
              <a:ext cx="2199131" cy="23027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03319" y="3145536"/>
              <a:ext cx="2318004" cy="14401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03319" y="3854196"/>
              <a:ext cx="2203704" cy="18836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8176" y="1574291"/>
              <a:ext cx="3666744" cy="459028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946652" y="2588158"/>
            <a:ext cx="2004695" cy="2341880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sz="4000" b="1" spc="-10" dirty="0">
                <a:solidFill>
                  <a:srgbClr val="0F243E"/>
                </a:solidFill>
                <a:latin typeface="Arial"/>
                <a:cs typeface="Arial"/>
              </a:rPr>
              <a:t>20%</a:t>
            </a:r>
            <a:endParaRPr sz="4000">
              <a:latin typeface="Arial"/>
              <a:cs typeface="Arial"/>
            </a:endParaRPr>
          </a:p>
          <a:p>
            <a:pPr marL="976630">
              <a:lnSpc>
                <a:spcPct val="100000"/>
              </a:lnSpc>
              <a:spcBef>
                <a:spcPts val="1350"/>
              </a:spcBef>
            </a:pPr>
            <a:r>
              <a:rPr sz="4000" b="1" spc="-10" dirty="0">
                <a:solidFill>
                  <a:srgbClr val="0F243E"/>
                </a:solidFill>
                <a:latin typeface="Arial"/>
                <a:cs typeface="Arial"/>
              </a:rPr>
              <a:t>10%</a:t>
            </a:r>
            <a:endParaRPr sz="4000">
              <a:latin typeface="Arial"/>
              <a:cs typeface="Arial"/>
            </a:endParaRPr>
          </a:p>
          <a:p>
            <a:pPr marL="508000">
              <a:lnSpc>
                <a:spcPct val="100000"/>
              </a:lnSpc>
              <a:spcBef>
                <a:spcPts val="1140"/>
              </a:spcBef>
            </a:pPr>
            <a:r>
              <a:rPr sz="4000" b="1" spc="-10" dirty="0">
                <a:solidFill>
                  <a:srgbClr val="0F243E"/>
                </a:solidFill>
                <a:latin typeface="Arial"/>
                <a:cs typeface="Arial"/>
              </a:rPr>
              <a:t>10%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34972" y="2601925"/>
            <a:ext cx="1398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00"/>
                </a:solidFill>
              </a:rPr>
              <a:t>60%</a:t>
            </a:r>
            <a:endParaRPr sz="5400"/>
          </a:p>
        </p:txBody>
      </p:sp>
      <p:grpSp>
        <p:nvGrpSpPr>
          <p:cNvPr id="13" name="object 13"/>
          <p:cNvGrpSpPr/>
          <p:nvPr/>
        </p:nvGrpSpPr>
        <p:grpSpPr>
          <a:xfrm>
            <a:off x="3784091" y="991933"/>
            <a:ext cx="4378960" cy="3481070"/>
            <a:chOff x="3784091" y="991933"/>
            <a:chExt cx="4378960" cy="348107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4091" y="2712719"/>
              <a:ext cx="2365248" cy="17602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809110" y="1001395"/>
              <a:ext cx="2315845" cy="1711960"/>
            </a:xfrm>
            <a:custGeom>
              <a:avLst/>
              <a:gdLst/>
              <a:ahLst/>
              <a:cxnLst/>
              <a:rect l="l" t="t" r="r" b="b"/>
              <a:pathLst>
                <a:path w="2315845" h="1711960">
                  <a:moveTo>
                    <a:pt x="2168525" y="0"/>
                  </a:moveTo>
                  <a:lnTo>
                    <a:pt x="147065" y="0"/>
                  </a:lnTo>
                  <a:lnTo>
                    <a:pt x="100559" y="7504"/>
                  </a:lnTo>
                  <a:lnTo>
                    <a:pt x="60185" y="28395"/>
                  </a:lnTo>
                  <a:lnTo>
                    <a:pt x="28358" y="60240"/>
                  </a:lnTo>
                  <a:lnTo>
                    <a:pt x="7491" y="100608"/>
                  </a:lnTo>
                  <a:lnTo>
                    <a:pt x="0" y="147065"/>
                  </a:lnTo>
                  <a:lnTo>
                    <a:pt x="0" y="1564258"/>
                  </a:lnTo>
                  <a:lnTo>
                    <a:pt x="7491" y="1610778"/>
                  </a:lnTo>
                  <a:lnTo>
                    <a:pt x="28358" y="1651183"/>
                  </a:lnTo>
                  <a:lnTo>
                    <a:pt x="60185" y="1683048"/>
                  </a:lnTo>
                  <a:lnTo>
                    <a:pt x="100559" y="1703946"/>
                  </a:lnTo>
                  <a:lnTo>
                    <a:pt x="147065" y="1711452"/>
                  </a:lnTo>
                  <a:lnTo>
                    <a:pt x="2168525" y="1711452"/>
                  </a:lnTo>
                  <a:lnTo>
                    <a:pt x="2214982" y="1703946"/>
                  </a:lnTo>
                  <a:lnTo>
                    <a:pt x="2255350" y="1683048"/>
                  </a:lnTo>
                  <a:lnTo>
                    <a:pt x="2287195" y="1651183"/>
                  </a:lnTo>
                  <a:lnTo>
                    <a:pt x="2308086" y="1610778"/>
                  </a:lnTo>
                  <a:lnTo>
                    <a:pt x="2315591" y="1564258"/>
                  </a:lnTo>
                  <a:lnTo>
                    <a:pt x="2315591" y="147065"/>
                  </a:lnTo>
                  <a:lnTo>
                    <a:pt x="2308086" y="100608"/>
                  </a:lnTo>
                  <a:lnTo>
                    <a:pt x="2287195" y="60240"/>
                  </a:lnTo>
                  <a:lnTo>
                    <a:pt x="2255350" y="28395"/>
                  </a:lnTo>
                  <a:lnTo>
                    <a:pt x="2214982" y="7504"/>
                  </a:lnTo>
                  <a:lnTo>
                    <a:pt x="2168525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09110" y="1001395"/>
              <a:ext cx="2315591" cy="171145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804284" y="996696"/>
              <a:ext cx="2325370" cy="1721485"/>
            </a:xfrm>
            <a:custGeom>
              <a:avLst/>
              <a:gdLst/>
              <a:ahLst/>
              <a:cxnLst/>
              <a:rect l="l" t="t" r="r" b="b"/>
              <a:pathLst>
                <a:path w="2325370" h="1721485">
                  <a:moveTo>
                    <a:pt x="151764" y="0"/>
                  </a:moveTo>
                  <a:lnTo>
                    <a:pt x="2173986" y="0"/>
                  </a:lnTo>
                  <a:lnTo>
                    <a:pt x="2203957" y="3175"/>
                  </a:lnTo>
                  <a:lnTo>
                    <a:pt x="2258567" y="25780"/>
                  </a:lnTo>
                  <a:lnTo>
                    <a:pt x="2299462" y="67182"/>
                  </a:lnTo>
                  <a:lnTo>
                    <a:pt x="2322067" y="121284"/>
                  </a:lnTo>
                  <a:lnTo>
                    <a:pt x="2325242" y="151637"/>
                  </a:lnTo>
                  <a:lnTo>
                    <a:pt x="2325242" y="1569465"/>
                  </a:lnTo>
                  <a:lnTo>
                    <a:pt x="2313431" y="1628139"/>
                  </a:lnTo>
                  <a:lnTo>
                    <a:pt x="2281047" y="1676527"/>
                  </a:lnTo>
                  <a:lnTo>
                    <a:pt x="2232660" y="1709292"/>
                  </a:lnTo>
                  <a:lnTo>
                    <a:pt x="2173986" y="1721230"/>
                  </a:lnTo>
                  <a:lnTo>
                    <a:pt x="151764" y="1721230"/>
                  </a:lnTo>
                  <a:lnTo>
                    <a:pt x="92963" y="1709292"/>
                  </a:lnTo>
                  <a:lnTo>
                    <a:pt x="44703" y="1676527"/>
                  </a:lnTo>
                  <a:lnTo>
                    <a:pt x="11811" y="1628139"/>
                  </a:lnTo>
                  <a:lnTo>
                    <a:pt x="0" y="1569465"/>
                  </a:lnTo>
                  <a:lnTo>
                    <a:pt x="0" y="151637"/>
                  </a:lnTo>
                  <a:lnTo>
                    <a:pt x="11811" y="92963"/>
                  </a:lnTo>
                  <a:lnTo>
                    <a:pt x="44703" y="44576"/>
                  </a:lnTo>
                  <a:lnTo>
                    <a:pt x="92963" y="11811"/>
                  </a:lnTo>
                  <a:lnTo>
                    <a:pt x="151764" y="0"/>
                  </a:lnTo>
                  <a:close/>
                </a:path>
              </a:pathLst>
            </a:custGeom>
            <a:ln w="9525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90031" y="2113788"/>
              <a:ext cx="2572512" cy="69951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52134" y="2154936"/>
              <a:ext cx="2448560" cy="576580"/>
            </a:xfrm>
            <a:custGeom>
              <a:avLst/>
              <a:gdLst/>
              <a:ahLst/>
              <a:cxnLst/>
              <a:rect l="l" t="t" r="r" b="b"/>
              <a:pathLst>
                <a:path w="2448559" h="576580">
                  <a:moveTo>
                    <a:pt x="2352293" y="0"/>
                  </a:moveTo>
                  <a:lnTo>
                    <a:pt x="96012" y="0"/>
                  </a:lnTo>
                  <a:lnTo>
                    <a:pt x="58614" y="7554"/>
                  </a:lnTo>
                  <a:lnTo>
                    <a:pt x="28098" y="28146"/>
                  </a:lnTo>
                  <a:lnTo>
                    <a:pt x="7536" y="58668"/>
                  </a:lnTo>
                  <a:lnTo>
                    <a:pt x="0" y="96012"/>
                  </a:lnTo>
                  <a:lnTo>
                    <a:pt x="0" y="480060"/>
                  </a:lnTo>
                  <a:lnTo>
                    <a:pt x="7536" y="517457"/>
                  </a:lnTo>
                  <a:lnTo>
                    <a:pt x="28098" y="547973"/>
                  </a:lnTo>
                  <a:lnTo>
                    <a:pt x="58614" y="568535"/>
                  </a:lnTo>
                  <a:lnTo>
                    <a:pt x="96012" y="576072"/>
                  </a:lnTo>
                  <a:lnTo>
                    <a:pt x="2352293" y="576072"/>
                  </a:lnTo>
                  <a:lnTo>
                    <a:pt x="2389637" y="568535"/>
                  </a:lnTo>
                  <a:lnTo>
                    <a:pt x="2420159" y="547973"/>
                  </a:lnTo>
                  <a:lnTo>
                    <a:pt x="2440751" y="517457"/>
                  </a:lnTo>
                  <a:lnTo>
                    <a:pt x="2448306" y="480060"/>
                  </a:lnTo>
                  <a:lnTo>
                    <a:pt x="2448306" y="96012"/>
                  </a:lnTo>
                  <a:lnTo>
                    <a:pt x="2440751" y="58668"/>
                  </a:lnTo>
                  <a:lnTo>
                    <a:pt x="2420159" y="28146"/>
                  </a:lnTo>
                  <a:lnTo>
                    <a:pt x="2389637" y="7554"/>
                  </a:lnTo>
                  <a:lnTo>
                    <a:pt x="235229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52134" y="2154936"/>
              <a:ext cx="2448560" cy="576580"/>
            </a:xfrm>
            <a:custGeom>
              <a:avLst/>
              <a:gdLst/>
              <a:ahLst/>
              <a:cxnLst/>
              <a:rect l="l" t="t" r="r" b="b"/>
              <a:pathLst>
                <a:path w="2448559" h="576580">
                  <a:moveTo>
                    <a:pt x="0" y="96012"/>
                  </a:moveTo>
                  <a:lnTo>
                    <a:pt x="7536" y="58668"/>
                  </a:lnTo>
                  <a:lnTo>
                    <a:pt x="28098" y="28146"/>
                  </a:lnTo>
                  <a:lnTo>
                    <a:pt x="58614" y="7554"/>
                  </a:lnTo>
                  <a:lnTo>
                    <a:pt x="96012" y="0"/>
                  </a:lnTo>
                  <a:lnTo>
                    <a:pt x="2352293" y="0"/>
                  </a:lnTo>
                  <a:lnTo>
                    <a:pt x="2389637" y="7554"/>
                  </a:lnTo>
                  <a:lnTo>
                    <a:pt x="2420159" y="28146"/>
                  </a:lnTo>
                  <a:lnTo>
                    <a:pt x="2440751" y="58668"/>
                  </a:lnTo>
                  <a:lnTo>
                    <a:pt x="2448306" y="96012"/>
                  </a:lnTo>
                  <a:lnTo>
                    <a:pt x="2448306" y="480060"/>
                  </a:lnTo>
                  <a:lnTo>
                    <a:pt x="2440751" y="517457"/>
                  </a:lnTo>
                  <a:lnTo>
                    <a:pt x="2420159" y="547973"/>
                  </a:lnTo>
                  <a:lnTo>
                    <a:pt x="2389637" y="568535"/>
                  </a:lnTo>
                  <a:lnTo>
                    <a:pt x="2352293" y="576072"/>
                  </a:lnTo>
                  <a:lnTo>
                    <a:pt x="96012" y="576072"/>
                  </a:lnTo>
                  <a:lnTo>
                    <a:pt x="58614" y="568535"/>
                  </a:lnTo>
                  <a:lnTo>
                    <a:pt x="28098" y="547973"/>
                  </a:lnTo>
                  <a:lnTo>
                    <a:pt x="7536" y="517457"/>
                  </a:lnTo>
                  <a:lnTo>
                    <a:pt x="0" y="480060"/>
                  </a:lnTo>
                  <a:lnTo>
                    <a:pt x="0" y="9601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803772" y="2253488"/>
            <a:ext cx="17214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Внешняя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среда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5447" y="2771457"/>
            <a:ext cx="9008110" cy="4086860"/>
            <a:chOff x="155447" y="2771457"/>
            <a:chExt cx="9008110" cy="408686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7795" y="4436364"/>
              <a:ext cx="2577083" cy="170688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12180" y="2780919"/>
              <a:ext cx="2527300" cy="1656714"/>
            </a:xfrm>
            <a:custGeom>
              <a:avLst/>
              <a:gdLst/>
              <a:ahLst/>
              <a:cxnLst/>
              <a:rect l="l" t="t" r="r" b="b"/>
              <a:pathLst>
                <a:path w="2527300" h="1656714">
                  <a:moveTo>
                    <a:pt x="2384805" y="0"/>
                  </a:moveTo>
                  <a:lnTo>
                    <a:pt x="142367" y="0"/>
                  </a:lnTo>
                  <a:lnTo>
                    <a:pt x="97373" y="7259"/>
                  </a:lnTo>
                  <a:lnTo>
                    <a:pt x="58293" y="27472"/>
                  </a:lnTo>
                  <a:lnTo>
                    <a:pt x="27472" y="58292"/>
                  </a:lnTo>
                  <a:lnTo>
                    <a:pt x="7259" y="97373"/>
                  </a:lnTo>
                  <a:lnTo>
                    <a:pt x="0" y="142366"/>
                  </a:lnTo>
                  <a:lnTo>
                    <a:pt x="0" y="1513839"/>
                  </a:lnTo>
                  <a:lnTo>
                    <a:pt x="7259" y="1558833"/>
                  </a:lnTo>
                  <a:lnTo>
                    <a:pt x="27472" y="1597914"/>
                  </a:lnTo>
                  <a:lnTo>
                    <a:pt x="58293" y="1628734"/>
                  </a:lnTo>
                  <a:lnTo>
                    <a:pt x="97373" y="1648947"/>
                  </a:lnTo>
                  <a:lnTo>
                    <a:pt x="142367" y="1656206"/>
                  </a:lnTo>
                  <a:lnTo>
                    <a:pt x="2384805" y="1656206"/>
                  </a:lnTo>
                  <a:lnTo>
                    <a:pt x="2429799" y="1648947"/>
                  </a:lnTo>
                  <a:lnTo>
                    <a:pt x="2468880" y="1628734"/>
                  </a:lnTo>
                  <a:lnTo>
                    <a:pt x="2499700" y="1597914"/>
                  </a:lnTo>
                  <a:lnTo>
                    <a:pt x="2519913" y="1558833"/>
                  </a:lnTo>
                  <a:lnTo>
                    <a:pt x="2527173" y="1513839"/>
                  </a:lnTo>
                  <a:lnTo>
                    <a:pt x="2527173" y="142366"/>
                  </a:lnTo>
                  <a:lnTo>
                    <a:pt x="2519913" y="97373"/>
                  </a:lnTo>
                  <a:lnTo>
                    <a:pt x="2499700" y="58292"/>
                  </a:lnTo>
                  <a:lnTo>
                    <a:pt x="2468880" y="27472"/>
                  </a:lnTo>
                  <a:lnTo>
                    <a:pt x="2429799" y="7259"/>
                  </a:lnTo>
                  <a:lnTo>
                    <a:pt x="2384805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12180" y="2780919"/>
              <a:ext cx="2527173" cy="16562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007353" y="2776220"/>
              <a:ext cx="2536825" cy="1666239"/>
            </a:xfrm>
            <a:custGeom>
              <a:avLst/>
              <a:gdLst/>
              <a:ahLst/>
              <a:cxnLst/>
              <a:rect l="l" t="t" r="r" b="b"/>
              <a:pathLst>
                <a:path w="2536825" h="1666239">
                  <a:moveTo>
                    <a:pt x="2536825" y="146938"/>
                  </a:moveTo>
                  <a:lnTo>
                    <a:pt x="2536825" y="1519046"/>
                  </a:lnTo>
                  <a:lnTo>
                    <a:pt x="2533904" y="1548256"/>
                  </a:lnTo>
                  <a:lnTo>
                    <a:pt x="2511805" y="1601215"/>
                  </a:lnTo>
                  <a:lnTo>
                    <a:pt x="2471928" y="1640966"/>
                  </a:lnTo>
                  <a:lnTo>
                    <a:pt x="2419096" y="1663191"/>
                  </a:lnTo>
                  <a:lnTo>
                    <a:pt x="2389759" y="1665985"/>
                  </a:lnTo>
                  <a:lnTo>
                    <a:pt x="146558" y="1665985"/>
                  </a:lnTo>
                  <a:lnTo>
                    <a:pt x="89788" y="1654555"/>
                  </a:lnTo>
                  <a:lnTo>
                    <a:pt x="43053" y="1622932"/>
                  </a:lnTo>
                  <a:lnTo>
                    <a:pt x="11430" y="1576196"/>
                  </a:lnTo>
                  <a:lnTo>
                    <a:pt x="0" y="1519046"/>
                  </a:lnTo>
                  <a:lnTo>
                    <a:pt x="0" y="146938"/>
                  </a:lnTo>
                  <a:lnTo>
                    <a:pt x="11430" y="89788"/>
                  </a:lnTo>
                  <a:lnTo>
                    <a:pt x="43053" y="43052"/>
                  </a:lnTo>
                  <a:lnTo>
                    <a:pt x="89788" y="11429"/>
                  </a:lnTo>
                  <a:lnTo>
                    <a:pt x="146558" y="0"/>
                  </a:lnTo>
                  <a:lnTo>
                    <a:pt x="2389759" y="0"/>
                  </a:lnTo>
                  <a:lnTo>
                    <a:pt x="2446909" y="11429"/>
                  </a:lnTo>
                  <a:lnTo>
                    <a:pt x="2493772" y="43052"/>
                  </a:lnTo>
                  <a:lnTo>
                    <a:pt x="2525268" y="89788"/>
                  </a:lnTo>
                  <a:lnTo>
                    <a:pt x="2536825" y="146938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85815" y="6467872"/>
              <a:ext cx="2404872" cy="39012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406517" y="4879086"/>
              <a:ext cx="2363470" cy="1584325"/>
            </a:xfrm>
            <a:custGeom>
              <a:avLst/>
              <a:gdLst/>
              <a:ahLst/>
              <a:cxnLst/>
              <a:rect l="l" t="t" r="r" b="b"/>
              <a:pathLst>
                <a:path w="2363470" h="1584325">
                  <a:moveTo>
                    <a:pt x="2227326" y="0"/>
                  </a:moveTo>
                  <a:lnTo>
                    <a:pt x="136144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1448104"/>
                  </a:lnTo>
                  <a:lnTo>
                    <a:pt x="6941" y="1491139"/>
                  </a:lnTo>
                  <a:lnTo>
                    <a:pt x="26269" y="1528512"/>
                  </a:lnTo>
                  <a:lnTo>
                    <a:pt x="55741" y="1557982"/>
                  </a:lnTo>
                  <a:lnTo>
                    <a:pt x="93114" y="1577308"/>
                  </a:lnTo>
                  <a:lnTo>
                    <a:pt x="136144" y="1584248"/>
                  </a:lnTo>
                  <a:lnTo>
                    <a:pt x="2227326" y="1584248"/>
                  </a:lnTo>
                  <a:lnTo>
                    <a:pt x="2270355" y="1577308"/>
                  </a:lnTo>
                  <a:lnTo>
                    <a:pt x="2307728" y="1557982"/>
                  </a:lnTo>
                  <a:lnTo>
                    <a:pt x="2337200" y="1528512"/>
                  </a:lnTo>
                  <a:lnTo>
                    <a:pt x="2356528" y="1491139"/>
                  </a:lnTo>
                  <a:lnTo>
                    <a:pt x="2363469" y="1448104"/>
                  </a:lnTo>
                  <a:lnTo>
                    <a:pt x="2363469" y="136144"/>
                  </a:lnTo>
                  <a:lnTo>
                    <a:pt x="2356528" y="93114"/>
                  </a:lnTo>
                  <a:lnTo>
                    <a:pt x="2337200" y="55741"/>
                  </a:lnTo>
                  <a:lnTo>
                    <a:pt x="2307728" y="26269"/>
                  </a:lnTo>
                  <a:lnTo>
                    <a:pt x="2270355" y="6941"/>
                  </a:lnTo>
                  <a:lnTo>
                    <a:pt x="2227326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06517" y="4879086"/>
              <a:ext cx="2363469" cy="158424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401690" y="4874387"/>
              <a:ext cx="2373630" cy="1593850"/>
            </a:xfrm>
            <a:custGeom>
              <a:avLst/>
              <a:gdLst/>
              <a:ahLst/>
              <a:cxnLst/>
              <a:rect l="l" t="t" r="r" b="b"/>
              <a:pathLst>
                <a:path w="2373629" h="1593850">
                  <a:moveTo>
                    <a:pt x="141097" y="0"/>
                  </a:moveTo>
                  <a:lnTo>
                    <a:pt x="2232279" y="0"/>
                  </a:lnTo>
                  <a:lnTo>
                    <a:pt x="2260473" y="2793"/>
                  </a:lnTo>
                  <a:lnTo>
                    <a:pt x="2311018" y="24130"/>
                  </a:lnTo>
                  <a:lnTo>
                    <a:pt x="2349118" y="62356"/>
                  </a:lnTo>
                  <a:lnTo>
                    <a:pt x="2370582" y="112902"/>
                  </a:lnTo>
                  <a:lnTo>
                    <a:pt x="2373376" y="140969"/>
                  </a:lnTo>
                  <a:lnTo>
                    <a:pt x="2373376" y="1453159"/>
                  </a:lnTo>
                  <a:lnTo>
                    <a:pt x="2362327" y="1507972"/>
                  </a:lnTo>
                  <a:lnTo>
                    <a:pt x="2331974" y="1552752"/>
                  </a:lnTo>
                  <a:lnTo>
                    <a:pt x="2287142" y="1582750"/>
                  </a:lnTo>
                  <a:lnTo>
                    <a:pt x="2232279" y="1593811"/>
                  </a:lnTo>
                  <a:lnTo>
                    <a:pt x="141097" y="1593811"/>
                  </a:lnTo>
                  <a:lnTo>
                    <a:pt x="86360" y="1582750"/>
                  </a:lnTo>
                  <a:lnTo>
                    <a:pt x="41529" y="1552752"/>
                  </a:lnTo>
                  <a:lnTo>
                    <a:pt x="11175" y="1507972"/>
                  </a:lnTo>
                  <a:lnTo>
                    <a:pt x="0" y="1453159"/>
                  </a:lnTo>
                  <a:lnTo>
                    <a:pt x="0" y="140969"/>
                  </a:lnTo>
                  <a:lnTo>
                    <a:pt x="11175" y="86232"/>
                  </a:lnTo>
                  <a:lnTo>
                    <a:pt x="41529" y="41401"/>
                  </a:lnTo>
                  <a:lnTo>
                    <a:pt x="86360" y="11049"/>
                  </a:lnTo>
                  <a:lnTo>
                    <a:pt x="141097" y="0"/>
                  </a:lnTo>
                  <a:close/>
                </a:path>
              </a:pathLst>
            </a:custGeom>
            <a:ln w="952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12992" y="4087368"/>
              <a:ext cx="2731008" cy="73914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474078" y="4129024"/>
              <a:ext cx="2670175" cy="616585"/>
            </a:xfrm>
            <a:custGeom>
              <a:avLst/>
              <a:gdLst/>
              <a:ahLst/>
              <a:cxnLst/>
              <a:rect l="l" t="t" r="r" b="b"/>
              <a:pathLst>
                <a:path w="2670175" h="616585">
                  <a:moveTo>
                    <a:pt x="2567178" y="0"/>
                  </a:moveTo>
                  <a:lnTo>
                    <a:pt x="102743" y="0"/>
                  </a:lnTo>
                  <a:lnTo>
                    <a:pt x="62739" y="8070"/>
                  </a:lnTo>
                  <a:lnTo>
                    <a:pt x="30083" y="30083"/>
                  </a:lnTo>
                  <a:lnTo>
                    <a:pt x="8070" y="62739"/>
                  </a:lnTo>
                  <a:lnTo>
                    <a:pt x="0" y="102743"/>
                  </a:lnTo>
                  <a:lnTo>
                    <a:pt x="0" y="513461"/>
                  </a:lnTo>
                  <a:lnTo>
                    <a:pt x="8070" y="553464"/>
                  </a:lnTo>
                  <a:lnTo>
                    <a:pt x="30083" y="586120"/>
                  </a:lnTo>
                  <a:lnTo>
                    <a:pt x="62739" y="608133"/>
                  </a:lnTo>
                  <a:lnTo>
                    <a:pt x="102743" y="616203"/>
                  </a:lnTo>
                  <a:lnTo>
                    <a:pt x="2567178" y="616203"/>
                  </a:lnTo>
                  <a:lnTo>
                    <a:pt x="2607181" y="608133"/>
                  </a:lnTo>
                  <a:lnTo>
                    <a:pt x="2639837" y="586120"/>
                  </a:lnTo>
                  <a:lnTo>
                    <a:pt x="2661850" y="553464"/>
                  </a:lnTo>
                  <a:lnTo>
                    <a:pt x="2669921" y="513461"/>
                  </a:lnTo>
                  <a:lnTo>
                    <a:pt x="2669921" y="102743"/>
                  </a:lnTo>
                  <a:lnTo>
                    <a:pt x="2661850" y="62739"/>
                  </a:lnTo>
                  <a:lnTo>
                    <a:pt x="2639837" y="30083"/>
                  </a:lnTo>
                  <a:lnTo>
                    <a:pt x="2607181" y="8070"/>
                  </a:lnTo>
                  <a:lnTo>
                    <a:pt x="256717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74078" y="4129024"/>
              <a:ext cx="2670175" cy="616585"/>
            </a:xfrm>
            <a:custGeom>
              <a:avLst/>
              <a:gdLst/>
              <a:ahLst/>
              <a:cxnLst/>
              <a:rect l="l" t="t" r="r" b="b"/>
              <a:pathLst>
                <a:path w="2670175" h="616585">
                  <a:moveTo>
                    <a:pt x="0" y="102743"/>
                  </a:moveTo>
                  <a:lnTo>
                    <a:pt x="8070" y="62739"/>
                  </a:lnTo>
                  <a:lnTo>
                    <a:pt x="30083" y="30083"/>
                  </a:lnTo>
                  <a:lnTo>
                    <a:pt x="62739" y="8070"/>
                  </a:lnTo>
                  <a:lnTo>
                    <a:pt x="102743" y="0"/>
                  </a:lnTo>
                  <a:lnTo>
                    <a:pt x="2567178" y="0"/>
                  </a:lnTo>
                  <a:lnTo>
                    <a:pt x="2607181" y="8070"/>
                  </a:lnTo>
                  <a:lnTo>
                    <a:pt x="2639837" y="30083"/>
                  </a:lnTo>
                  <a:lnTo>
                    <a:pt x="2661850" y="62739"/>
                  </a:lnTo>
                  <a:lnTo>
                    <a:pt x="2669921" y="102743"/>
                  </a:lnTo>
                  <a:lnTo>
                    <a:pt x="2669921" y="513461"/>
                  </a:lnTo>
                  <a:lnTo>
                    <a:pt x="2661850" y="553464"/>
                  </a:lnTo>
                  <a:lnTo>
                    <a:pt x="2639837" y="586120"/>
                  </a:lnTo>
                  <a:lnTo>
                    <a:pt x="2607181" y="608133"/>
                  </a:lnTo>
                  <a:lnTo>
                    <a:pt x="2567178" y="616203"/>
                  </a:lnTo>
                  <a:lnTo>
                    <a:pt x="102743" y="616203"/>
                  </a:lnTo>
                  <a:lnTo>
                    <a:pt x="62739" y="608133"/>
                  </a:lnTo>
                  <a:lnTo>
                    <a:pt x="30083" y="586120"/>
                  </a:lnTo>
                  <a:lnTo>
                    <a:pt x="8070" y="553464"/>
                  </a:lnTo>
                  <a:lnTo>
                    <a:pt x="0" y="513461"/>
                  </a:lnTo>
                  <a:lnTo>
                    <a:pt x="0" y="10274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447" y="5897880"/>
              <a:ext cx="3474720" cy="96011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9514" y="3696589"/>
              <a:ext cx="3425190" cy="2201545"/>
            </a:xfrm>
            <a:custGeom>
              <a:avLst/>
              <a:gdLst/>
              <a:ahLst/>
              <a:cxnLst/>
              <a:rect l="l" t="t" r="r" b="b"/>
              <a:pathLst>
                <a:path w="3425190" h="2201545">
                  <a:moveTo>
                    <a:pt x="3236023" y="0"/>
                  </a:moveTo>
                  <a:lnTo>
                    <a:pt x="189153" y="0"/>
                  </a:lnTo>
                  <a:lnTo>
                    <a:pt x="138868" y="6758"/>
                  </a:lnTo>
                  <a:lnTo>
                    <a:pt x="93682" y="25832"/>
                  </a:lnTo>
                  <a:lnTo>
                    <a:pt x="55400" y="55419"/>
                  </a:lnTo>
                  <a:lnTo>
                    <a:pt x="25824" y="93716"/>
                  </a:lnTo>
                  <a:lnTo>
                    <a:pt x="6756" y="138920"/>
                  </a:lnTo>
                  <a:lnTo>
                    <a:pt x="0" y="189229"/>
                  </a:lnTo>
                  <a:lnTo>
                    <a:pt x="0" y="2011946"/>
                  </a:lnTo>
                  <a:lnTo>
                    <a:pt x="6756" y="2062232"/>
                  </a:lnTo>
                  <a:lnTo>
                    <a:pt x="25824" y="2107417"/>
                  </a:lnTo>
                  <a:lnTo>
                    <a:pt x="55400" y="2145699"/>
                  </a:lnTo>
                  <a:lnTo>
                    <a:pt x="93682" y="2175276"/>
                  </a:lnTo>
                  <a:lnTo>
                    <a:pt x="138868" y="2194343"/>
                  </a:lnTo>
                  <a:lnTo>
                    <a:pt x="189153" y="2201100"/>
                  </a:lnTo>
                  <a:lnTo>
                    <a:pt x="3236023" y="2201100"/>
                  </a:lnTo>
                  <a:lnTo>
                    <a:pt x="3286279" y="2194343"/>
                  </a:lnTo>
                  <a:lnTo>
                    <a:pt x="3331447" y="2175276"/>
                  </a:lnTo>
                  <a:lnTo>
                    <a:pt x="3369722" y="2145699"/>
                  </a:lnTo>
                  <a:lnTo>
                    <a:pt x="3399298" y="2107417"/>
                  </a:lnTo>
                  <a:lnTo>
                    <a:pt x="3418368" y="2062232"/>
                  </a:lnTo>
                  <a:lnTo>
                    <a:pt x="3425126" y="2011946"/>
                  </a:lnTo>
                  <a:lnTo>
                    <a:pt x="3425126" y="189230"/>
                  </a:lnTo>
                  <a:lnTo>
                    <a:pt x="3418368" y="138920"/>
                  </a:lnTo>
                  <a:lnTo>
                    <a:pt x="3399298" y="93716"/>
                  </a:lnTo>
                  <a:lnTo>
                    <a:pt x="3369722" y="55419"/>
                  </a:lnTo>
                  <a:lnTo>
                    <a:pt x="3331447" y="25832"/>
                  </a:lnTo>
                  <a:lnTo>
                    <a:pt x="3286279" y="6758"/>
                  </a:lnTo>
                  <a:lnTo>
                    <a:pt x="3236023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9514" y="3696589"/>
              <a:ext cx="3425126" cy="22011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74751" y="3691890"/>
              <a:ext cx="3435350" cy="2211070"/>
            </a:xfrm>
            <a:custGeom>
              <a:avLst/>
              <a:gdLst/>
              <a:ahLst/>
              <a:cxnLst/>
              <a:rect l="l" t="t" r="r" b="b"/>
              <a:pathLst>
                <a:path w="3435350" h="2211070">
                  <a:moveTo>
                    <a:pt x="193827" y="0"/>
                  </a:moveTo>
                  <a:lnTo>
                    <a:pt x="3241167" y="0"/>
                  </a:lnTo>
                  <a:lnTo>
                    <a:pt x="3279902" y="3937"/>
                  </a:lnTo>
                  <a:lnTo>
                    <a:pt x="3349498" y="33274"/>
                  </a:lnTo>
                  <a:lnTo>
                    <a:pt x="3401568" y="85343"/>
                  </a:lnTo>
                  <a:lnTo>
                    <a:pt x="3430905" y="154940"/>
                  </a:lnTo>
                  <a:lnTo>
                    <a:pt x="3434969" y="193802"/>
                  </a:lnTo>
                  <a:lnTo>
                    <a:pt x="3434969" y="2017115"/>
                  </a:lnTo>
                  <a:lnTo>
                    <a:pt x="3430905" y="2055939"/>
                  </a:lnTo>
                  <a:lnTo>
                    <a:pt x="3401568" y="2125510"/>
                  </a:lnTo>
                  <a:lnTo>
                    <a:pt x="3349498" y="2177605"/>
                  </a:lnTo>
                  <a:lnTo>
                    <a:pt x="3279902" y="2206904"/>
                  </a:lnTo>
                  <a:lnTo>
                    <a:pt x="3241167" y="2210943"/>
                  </a:lnTo>
                  <a:lnTo>
                    <a:pt x="193827" y="2210943"/>
                  </a:lnTo>
                  <a:lnTo>
                    <a:pt x="155003" y="2206904"/>
                  </a:lnTo>
                  <a:lnTo>
                    <a:pt x="85432" y="2177605"/>
                  </a:lnTo>
                  <a:lnTo>
                    <a:pt x="33337" y="2125510"/>
                  </a:lnTo>
                  <a:lnTo>
                    <a:pt x="4038" y="2055939"/>
                  </a:lnTo>
                  <a:lnTo>
                    <a:pt x="0" y="2017115"/>
                  </a:lnTo>
                  <a:lnTo>
                    <a:pt x="0" y="193802"/>
                  </a:lnTo>
                  <a:lnTo>
                    <a:pt x="4038" y="154940"/>
                  </a:lnTo>
                  <a:lnTo>
                    <a:pt x="33337" y="85343"/>
                  </a:lnTo>
                  <a:lnTo>
                    <a:pt x="85432" y="33274"/>
                  </a:lnTo>
                  <a:lnTo>
                    <a:pt x="155003" y="3937"/>
                  </a:lnTo>
                  <a:lnTo>
                    <a:pt x="193827" y="0"/>
                  </a:lnTo>
                  <a:close/>
                </a:path>
              </a:pathLst>
            </a:custGeom>
            <a:ln w="9525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595998" y="4238371"/>
            <a:ext cx="2073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latin typeface="Calibri"/>
                <a:cs typeface="Calibri"/>
              </a:rPr>
              <a:t>Генетика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человека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050279" y="6214870"/>
            <a:ext cx="2923540" cy="643255"/>
            <a:chOff x="6050279" y="6214870"/>
            <a:chExt cx="2923540" cy="643255"/>
          </a:xfrm>
        </p:grpSpPr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50279" y="6214870"/>
              <a:ext cx="2923031" cy="64312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111874" y="6256286"/>
              <a:ext cx="2800350" cy="557530"/>
            </a:xfrm>
            <a:custGeom>
              <a:avLst/>
              <a:gdLst/>
              <a:ahLst/>
              <a:cxnLst/>
              <a:rect l="l" t="t" r="r" b="b"/>
              <a:pathLst>
                <a:path w="2800350" h="557529">
                  <a:moveTo>
                    <a:pt x="2707258" y="0"/>
                  </a:moveTo>
                  <a:lnTo>
                    <a:pt x="92837" y="0"/>
                  </a:lnTo>
                  <a:lnTo>
                    <a:pt x="56685" y="7297"/>
                  </a:lnTo>
                  <a:lnTo>
                    <a:pt x="27178" y="27198"/>
                  </a:lnTo>
                  <a:lnTo>
                    <a:pt x="7290" y="56712"/>
                  </a:lnTo>
                  <a:lnTo>
                    <a:pt x="0" y="92849"/>
                  </a:lnTo>
                  <a:lnTo>
                    <a:pt x="0" y="464235"/>
                  </a:lnTo>
                  <a:lnTo>
                    <a:pt x="7290" y="500379"/>
                  </a:lnTo>
                  <a:lnTo>
                    <a:pt x="27177" y="529893"/>
                  </a:lnTo>
                  <a:lnTo>
                    <a:pt x="56685" y="549792"/>
                  </a:lnTo>
                  <a:lnTo>
                    <a:pt x="92837" y="557089"/>
                  </a:lnTo>
                  <a:lnTo>
                    <a:pt x="2707258" y="557089"/>
                  </a:lnTo>
                  <a:lnTo>
                    <a:pt x="2743410" y="549792"/>
                  </a:lnTo>
                  <a:lnTo>
                    <a:pt x="2772918" y="529893"/>
                  </a:lnTo>
                  <a:lnTo>
                    <a:pt x="2792805" y="500379"/>
                  </a:lnTo>
                  <a:lnTo>
                    <a:pt x="2800096" y="464235"/>
                  </a:lnTo>
                  <a:lnTo>
                    <a:pt x="2800096" y="92849"/>
                  </a:lnTo>
                  <a:lnTo>
                    <a:pt x="2792805" y="56712"/>
                  </a:lnTo>
                  <a:lnTo>
                    <a:pt x="2772918" y="27198"/>
                  </a:lnTo>
                  <a:lnTo>
                    <a:pt x="2743410" y="7297"/>
                  </a:lnTo>
                  <a:lnTo>
                    <a:pt x="270725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11874" y="6256286"/>
              <a:ext cx="2800350" cy="557530"/>
            </a:xfrm>
            <a:custGeom>
              <a:avLst/>
              <a:gdLst/>
              <a:ahLst/>
              <a:cxnLst/>
              <a:rect l="l" t="t" r="r" b="b"/>
              <a:pathLst>
                <a:path w="2800350" h="557529">
                  <a:moveTo>
                    <a:pt x="0" y="92849"/>
                  </a:moveTo>
                  <a:lnTo>
                    <a:pt x="7290" y="56712"/>
                  </a:lnTo>
                  <a:lnTo>
                    <a:pt x="27178" y="27198"/>
                  </a:lnTo>
                  <a:lnTo>
                    <a:pt x="56685" y="7297"/>
                  </a:lnTo>
                  <a:lnTo>
                    <a:pt x="92837" y="0"/>
                  </a:lnTo>
                  <a:lnTo>
                    <a:pt x="2707258" y="0"/>
                  </a:lnTo>
                  <a:lnTo>
                    <a:pt x="2743410" y="7297"/>
                  </a:lnTo>
                  <a:lnTo>
                    <a:pt x="2772918" y="27198"/>
                  </a:lnTo>
                  <a:lnTo>
                    <a:pt x="2792805" y="56712"/>
                  </a:lnTo>
                  <a:lnTo>
                    <a:pt x="2800096" y="92849"/>
                  </a:lnTo>
                  <a:lnTo>
                    <a:pt x="2800096" y="464235"/>
                  </a:lnTo>
                  <a:lnTo>
                    <a:pt x="2792805" y="500379"/>
                  </a:lnTo>
                  <a:lnTo>
                    <a:pt x="2772918" y="529893"/>
                  </a:lnTo>
                  <a:lnTo>
                    <a:pt x="2743410" y="549792"/>
                  </a:lnTo>
                  <a:lnTo>
                    <a:pt x="2707258" y="557089"/>
                  </a:lnTo>
                  <a:lnTo>
                    <a:pt x="92837" y="557089"/>
                  </a:lnTo>
                  <a:lnTo>
                    <a:pt x="56685" y="549792"/>
                  </a:lnTo>
                  <a:lnTo>
                    <a:pt x="27177" y="529893"/>
                  </a:lnTo>
                  <a:lnTo>
                    <a:pt x="7290" y="500379"/>
                  </a:lnTo>
                  <a:lnTo>
                    <a:pt x="0" y="464235"/>
                  </a:lnTo>
                  <a:lnTo>
                    <a:pt x="0" y="9284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509131" y="6326835"/>
            <a:ext cx="20078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Здравоохранение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094232" y="5724144"/>
            <a:ext cx="3048000" cy="934719"/>
            <a:chOff x="1094232" y="5724144"/>
            <a:chExt cx="3048000" cy="934719"/>
          </a:xfrm>
        </p:grpSpPr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94232" y="5724144"/>
              <a:ext cx="3047999" cy="93421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56398" y="5765190"/>
              <a:ext cx="2924175" cy="812165"/>
            </a:xfrm>
            <a:custGeom>
              <a:avLst/>
              <a:gdLst/>
              <a:ahLst/>
              <a:cxnLst/>
              <a:rect l="l" t="t" r="r" b="b"/>
              <a:pathLst>
                <a:path w="2924175" h="812165">
                  <a:moveTo>
                    <a:pt x="2788221" y="0"/>
                  </a:moveTo>
                  <a:lnTo>
                    <a:pt x="135318" y="0"/>
                  </a:lnTo>
                  <a:lnTo>
                    <a:pt x="92555" y="6900"/>
                  </a:lnTo>
                  <a:lnTo>
                    <a:pt x="55409" y="26116"/>
                  </a:lnTo>
                  <a:lnTo>
                    <a:pt x="26114" y="55418"/>
                  </a:lnTo>
                  <a:lnTo>
                    <a:pt x="6900" y="92574"/>
                  </a:lnTo>
                  <a:lnTo>
                    <a:pt x="0" y="135356"/>
                  </a:lnTo>
                  <a:lnTo>
                    <a:pt x="0" y="676770"/>
                  </a:lnTo>
                  <a:lnTo>
                    <a:pt x="6900" y="719552"/>
                  </a:lnTo>
                  <a:lnTo>
                    <a:pt x="26114" y="756708"/>
                  </a:lnTo>
                  <a:lnTo>
                    <a:pt x="55409" y="786010"/>
                  </a:lnTo>
                  <a:lnTo>
                    <a:pt x="92555" y="805226"/>
                  </a:lnTo>
                  <a:lnTo>
                    <a:pt x="135318" y="812126"/>
                  </a:lnTo>
                  <a:lnTo>
                    <a:pt x="2788221" y="812126"/>
                  </a:lnTo>
                  <a:lnTo>
                    <a:pt x="2831025" y="805226"/>
                  </a:lnTo>
                  <a:lnTo>
                    <a:pt x="2868190" y="786010"/>
                  </a:lnTo>
                  <a:lnTo>
                    <a:pt x="2897492" y="756708"/>
                  </a:lnTo>
                  <a:lnTo>
                    <a:pt x="2916704" y="719552"/>
                  </a:lnTo>
                  <a:lnTo>
                    <a:pt x="2923603" y="676770"/>
                  </a:lnTo>
                  <a:lnTo>
                    <a:pt x="2923603" y="135356"/>
                  </a:lnTo>
                  <a:lnTo>
                    <a:pt x="2916704" y="92574"/>
                  </a:lnTo>
                  <a:lnTo>
                    <a:pt x="2897492" y="55418"/>
                  </a:lnTo>
                  <a:lnTo>
                    <a:pt x="2868190" y="26116"/>
                  </a:lnTo>
                  <a:lnTo>
                    <a:pt x="2831025" y="6900"/>
                  </a:lnTo>
                  <a:lnTo>
                    <a:pt x="2788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56398" y="5765190"/>
              <a:ext cx="2924175" cy="812165"/>
            </a:xfrm>
            <a:custGeom>
              <a:avLst/>
              <a:gdLst/>
              <a:ahLst/>
              <a:cxnLst/>
              <a:rect l="l" t="t" r="r" b="b"/>
              <a:pathLst>
                <a:path w="2924175" h="812165">
                  <a:moveTo>
                    <a:pt x="0" y="135356"/>
                  </a:moveTo>
                  <a:lnTo>
                    <a:pt x="6900" y="92574"/>
                  </a:lnTo>
                  <a:lnTo>
                    <a:pt x="26114" y="55418"/>
                  </a:lnTo>
                  <a:lnTo>
                    <a:pt x="55409" y="26116"/>
                  </a:lnTo>
                  <a:lnTo>
                    <a:pt x="92555" y="6900"/>
                  </a:lnTo>
                  <a:lnTo>
                    <a:pt x="135318" y="0"/>
                  </a:lnTo>
                  <a:lnTo>
                    <a:pt x="2788221" y="0"/>
                  </a:lnTo>
                  <a:lnTo>
                    <a:pt x="2831025" y="6900"/>
                  </a:lnTo>
                  <a:lnTo>
                    <a:pt x="2868190" y="26116"/>
                  </a:lnTo>
                  <a:lnTo>
                    <a:pt x="2897492" y="55418"/>
                  </a:lnTo>
                  <a:lnTo>
                    <a:pt x="2916704" y="92574"/>
                  </a:lnTo>
                  <a:lnTo>
                    <a:pt x="2923603" y="135356"/>
                  </a:lnTo>
                  <a:lnTo>
                    <a:pt x="2923603" y="676770"/>
                  </a:lnTo>
                  <a:lnTo>
                    <a:pt x="2916704" y="719552"/>
                  </a:lnTo>
                  <a:lnTo>
                    <a:pt x="2897492" y="756708"/>
                  </a:lnTo>
                  <a:lnTo>
                    <a:pt x="2868190" y="786010"/>
                  </a:lnTo>
                  <a:lnTo>
                    <a:pt x="2831025" y="805226"/>
                  </a:lnTo>
                  <a:lnTo>
                    <a:pt x="2788221" y="812126"/>
                  </a:lnTo>
                  <a:lnTo>
                    <a:pt x="135318" y="812126"/>
                  </a:lnTo>
                  <a:lnTo>
                    <a:pt x="92555" y="805226"/>
                  </a:lnTo>
                  <a:lnTo>
                    <a:pt x="55409" y="786010"/>
                  </a:lnTo>
                  <a:lnTo>
                    <a:pt x="26114" y="756708"/>
                  </a:lnTo>
                  <a:lnTo>
                    <a:pt x="6900" y="719552"/>
                  </a:lnTo>
                  <a:lnTo>
                    <a:pt x="0" y="676770"/>
                  </a:lnTo>
                  <a:lnTo>
                    <a:pt x="0" y="13535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591183" y="5963818"/>
            <a:ext cx="1934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latin typeface="Calibri"/>
                <a:cs typeface="Calibri"/>
              </a:rPr>
              <a:t>ОБРАЗ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ЖИЗНИ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-4762" y="0"/>
            <a:ext cx="9153525" cy="3613785"/>
            <a:chOff x="-4762" y="0"/>
            <a:chExt cx="9153525" cy="3613785"/>
          </a:xfrm>
        </p:grpSpPr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1228725"/>
              <a:ext cx="2312937" cy="238023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0" y="891276"/>
              <a:ext cx="9144000" cy="47270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6AA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2636901" y="213436"/>
            <a:ext cx="56483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ВКЛАД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ФАКТОРОВ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ЗДОРОВЬЕ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ЧЕЛОВЕКА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212598"/>
            <a:ext cx="25006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>
                <a:solidFill>
                  <a:srgbClr val="C00000"/>
                </a:solidFill>
              </a:rPr>
              <a:t>ВИТАМИНЫ</a:t>
            </a:r>
            <a:r>
              <a:rPr spc="-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17675" y="1306067"/>
            <a:ext cx="5192395" cy="1028700"/>
            <a:chOff x="1217675" y="1306067"/>
            <a:chExt cx="5192395" cy="102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723" y="1322845"/>
              <a:ext cx="5189220" cy="10119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7675" y="1306067"/>
              <a:ext cx="4358640" cy="9768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636" y="1340738"/>
              <a:ext cx="5112588" cy="9361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59636" y="1340738"/>
              <a:ext cx="5113020" cy="936625"/>
            </a:xfrm>
            <a:custGeom>
              <a:avLst/>
              <a:gdLst/>
              <a:ahLst/>
              <a:cxnLst/>
              <a:rect l="l" t="t" r="r" b="b"/>
              <a:pathLst>
                <a:path w="5113020" h="936625">
                  <a:moveTo>
                    <a:pt x="0" y="156083"/>
                  </a:moveTo>
                  <a:lnTo>
                    <a:pt x="7948" y="106736"/>
                  </a:lnTo>
                  <a:lnTo>
                    <a:pt x="30088" y="63889"/>
                  </a:lnTo>
                  <a:lnTo>
                    <a:pt x="63856" y="30106"/>
                  </a:lnTo>
                  <a:lnTo>
                    <a:pt x="106691" y="7954"/>
                  </a:lnTo>
                  <a:lnTo>
                    <a:pt x="156032" y="0"/>
                  </a:lnTo>
                  <a:lnTo>
                    <a:pt x="4956505" y="0"/>
                  </a:lnTo>
                  <a:lnTo>
                    <a:pt x="5005851" y="7954"/>
                  </a:lnTo>
                  <a:lnTo>
                    <a:pt x="5048699" y="30106"/>
                  </a:lnTo>
                  <a:lnTo>
                    <a:pt x="5082482" y="63889"/>
                  </a:lnTo>
                  <a:lnTo>
                    <a:pt x="5104633" y="106736"/>
                  </a:lnTo>
                  <a:lnTo>
                    <a:pt x="5112588" y="156083"/>
                  </a:lnTo>
                  <a:lnTo>
                    <a:pt x="5112588" y="780161"/>
                  </a:lnTo>
                  <a:lnTo>
                    <a:pt x="5104633" y="829445"/>
                  </a:lnTo>
                  <a:lnTo>
                    <a:pt x="5082482" y="872255"/>
                  </a:lnTo>
                  <a:lnTo>
                    <a:pt x="5048699" y="906019"/>
                  </a:lnTo>
                  <a:lnTo>
                    <a:pt x="5005851" y="928163"/>
                  </a:lnTo>
                  <a:lnTo>
                    <a:pt x="4956505" y="936116"/>
                  </a:lnTo>
                  <a:lnTo>
                    <a:pt x="156032" y="936116"/>
                  </a:lnTo>
                  <a:lnTo>
                    <a:pt x="106691" y="928163"/>
                  </a:lnTo>
                  <a:lnTo>
                    <a:pt x="63856" y="906019"/>
                  </a:lnTo>
                  <a:lnTo>
                    <a:pt x="30088" y="872255"/>
                  </a:lnTo>
                  <a:lnTo>
                    <a:pt x="7948" y="829445"/>
                  </a:lnTo>
                  <a:lnTo>
                    <a:pt x="0" y="780161"/>
                  </a:lnTo>
                  <a:lnTo>
                    <a:pt x="0" y="156083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0200" y="639267"/>
            <a:ext cx="5143500" cy="284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solidFill>
                  <a:srgbClr val="C00000"/>
                </a:solidFill>
                <a:latin typeface="Arial"/>
                <a:cs typeface="Arial"/>
              </a:rPr>
              <a:t>БИОЛОГИЧЕСКИЕ</a:t>
            </a:r>
            <a:r>
              <a:rPr sz="28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C00000"/>
                </a:solidFill>
                <a:latin typeface="Arial"/>
                <a:cs typeface="Arial"/>
              </a:rPr>
              <a:t>ДОБАВКИ</a:t>
            </a:r>
            <a:endParaRPr sz="2800">
              <a:latin typeface="Arial"/>
              <a:cs typeface="Arial"/>
            </a:endParaRPr>
          </a:p>
          <a:p>
            <a:pPr marL="1066165" marR="132715">
              <a:lnSpc>
                <a:spcPct val="100000"/>
              </a:lnSpc>
              <a:spcBef>
                <a:spcPts val="2470"/>
              </a:spcBef>
            </a:pPr>
            <a:r>
              <a:rPr sz="1800" b="1" spc="-15" dirty="0">
                <a:latin typeface="Arial"/>
                <a:cs typeface="Arial"/>
              </a:rPr>
              <a:t>Относятся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к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профилактическим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вмешательствами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с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недоказанной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эффективностью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800" b="1" spc="-15" dirty="0">
                <a:solidFill>
                  <a:srgbClr val="C00000"/>
                </a:solidFill>
                <a:latin typeface="Arial"/>
                <a:cs typeface="Arial"/>
              </a:rPr>
              <a:t>ЭКОЛОГИЧЕСКИЕ</a:t>
            </a:r>
            <a:r>
              <a:rPr sz="28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C00000"/>
                </a:solidFill>
                <a:latin typeface="Arial"/>
                <a:cs typeface="Arial"/>
              </a:rPr>
              <a:t>ФАКТОРЫ </a:t>
            </a:r>
            <a:r>
              <a:rPr sz="2800" b="1" spc="-7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28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Arial"/>
                <a:cs typeface="Arial"/>
              </a:rPr>
              <a:t>ВРЕДНЫЕ</a:t>
            </a:r>
            <a:r>
              <a:rPr sz="28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C00000"/>
                </a:solidFill>
                <a:latin typeface="Arial"/>
                <a:cs typeface="Arial"/>
              </a:rPr>
              <a:t>ВЕЩЕСТВА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97321" y="945388"/>
            <a:ext cx="1637665" cy="163766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3400" y="105155"/>
            <a:ext cx="4640579" cy="5257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548378" y="160147"/>
            <a:ext cx="4237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ПЕРВИЧНАЯ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ПРОФИЛАКТИКА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3508692"/>
            <a:ext cx="5924550" cy="3349625"/>
            <a:chOff x="0" y="3508692"/>
            <a:chExt cx="5924550" cy="334962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481" y="3537203"/>
              <a:ext cx="2540889" cy="190563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6194" y="3522979"/>
              <a:ext cx="2569845" cy="1934210"/>
            </a:xfrm>
            <a:custGeom>
              <a:avLst/>
              <a:gdLst/>
              <a:ahLst/>
              <a:cxnLst/>
              <a:rect l="l" t="t" r="r" b="b"/>
              <a:pathLst>
                <a:path w="2569845" h="1934210">
                  <a:moveTo>
                    <a:pt x="0" y="1934210"/>
                  </a:moveTo>
                  <a:lnTo>
                    <a:pt x="2569464" y="1934210"/>
                  </a:lnTo>
                  <a:lnTo>
                    <a:pt x="2569464" y="0"/>
                  </a:lnTo>
                  <a:lnTo>
                    <a:pt x="0" y="0"/>
                  </a:lnTo>
                  <a:lnTo>
                    <a:pt x="0" y="1934210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5220" y="4490008"/>
              <a:ext cx="2730500" cy="20478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150870" y="4475721"/>
              <a:ext cx="2759075" cy="2076450"/>
            </a:xfrm>
            <a:custGeom>
              <a:avLst/>
              <a:gdLst/>
              <a:ahLst/>
              <a:cxnLst/>
              <a:rect l="l" t="t" r="r" b="b"/>
              <a:pathLst>
                <a:path w="2759075" h="2076450">
                  <a:moveTo>
                    <a:pt x="0" y="2076450"/>
                  </a:moveTo>
                  <a:lnTo>
                    <a:pt x="2759075" y="2076450"/>
                  </a:lnTo>
                  <a:lnTo>
                    <a:pt x="2759075" y="0"/>
                  </a:lnTo>
                  <a:lnTo>
                    <a:pt x="0" y="0"/>
                  </a:lnTo>
                  <a:lnTo>
                    <a:pt x="0" y="2076450"/>
                  </a:lnTo>
                  <a:close/>
                </a:path>
              </a:pathLst>
            </a:custGeom>
            <a:ln w="28575">
              <a:solidFill>
                <a:srgbClr val="EA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5442" y="5220334"/>
              <a:ext cx="1637664" cy="16376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900218"/>
              <a:ext cx="1312075" cy="163766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082220" y="3393185"/>
            <a:ext cx="2899410" cy="2835910"/>
            <a:chOff x="6082220" y="3393185"/>
            <a:chExt cx="2899410" cy="283591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17971" y="3428872"/>
              <a:ext cx="2834894" cy="214731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096508" y="3407473"/>
              <a:ext cx="2870835" cy="2183130"/>
            </a:xfrm>
            <a:custGeom>
              <a:avLst/>
              <a:gdLst/>
              <a:ahLst/>
              <a:cxnLst/>
              <a:rect l="l" t="t" r="r" b="b"/>
              <a:pathLst>
                <a:path w="2870834" h="2183129">
                  <a:moveTo>
                    <a:pt x="0" y="2183003"/>
                  </a:moveTo>
                  <a:lnTo>
                    <a:pt x="2870708" y="2183003"/>
                  </a:lnTo>
                  <a:lnTo>
                    <a:pt x="2870708" y="0"/>
                  </a:lnTo>
                  <a:lnTo>
                    <a:pt x="0" y="0"/>
                  </a:lnTo>
                  <a:lnTo>
                    <a:pt x="0" y="2183003"/>
                  </a:lnTo>
                  <a:close/>
                </a:path>
              </a:pathLst>
            </a:custGeom>
            <a:ln w="28575">
              <a:solidFill>
                <a:srgbClr val="E374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1621" y="4657254"/>
              <a:ext cx="1571244" cy="15712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53525" cy="1360170"/>
            <a:chOff x="-4762" y="0"/>
            <a:chExt cx="9153525" cy="1360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91276"/>
              <a:ext cx="9144000" cy="463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9144000" y="0"/>
                  </a:moveTo>
                  <a:lnTo>
                    <a:pt x="0" y="0"/>
                  </a:lnTo>
                  <a:lnTo>
                    <a:pt x="0" y="1292733"/>
                  </a:lnTo>
                  <a:lnTo>
                    <a:pt x="825512" y="1280795"/>
                  </a:lnTo>
                  <a:lnTo>
                    <a:pt x="860102" y="1277069"/>
                  </a:lnTo>
                  <a:lnTo>
                    <a:pt x="895103" y="1275930"/>
                  </a:lnTo>
                  <a:lnTo>
                    <a:pt x="967238" y="1275127"/>
                  </a:lnTo>
                  <a:lnTo>
                    <a:pt x="1043716" y="1265825"/>
                  </a:lnTo>
                  <a:lnTo>
                    <a:pt x="1084147" y="1254060"/>
                  </a:lnTo>
                  <a:lnTo>
                    <a:pt x="1126339" y="1235458"/>
                  </a:lnTo>
                  <a:lnTo>
                    <a:pt x="1170517" y="1208451"/>
                  </a:lnTo>
                  <a:lnTo>
                    <a:pt x="1216907" y="1171466"/>
                  </a:lnTo>
                  <a:lnTo>
                    <a:pt x="1265732" y="1122934"/>
                  </a:lnTo>
                  <a:lnTo>
                    <a:pt x="1301133" y="1067305"/>
                  </a:lnTo>
                  <a:lnTo>
                    <a:pt x="1336703" y="1021077"/>
                  </a:lnTo>
                  <a:lnTo>
                    <a:pt x="1372480" y="983431"/>
                  </a:lnTo>
                  <a:lnTo>
                    <a:pt x="1408501" y="953545"/>
                  </a:lnTo>
                  <a:lnTo>
                    <a:pt x="1444803" y="930600"/>
                  </a:lnTo>
                  <a:lnTo>
                    <a:pt x="1481424" y="913776"/>
                  </a:lnTo>
                  <a:lnTo>
                    <a:pt x="1518401" y="902251"/>
                  </a:lnTo>
                  <a:lnTo>
                    <a:pt x="1593573" y="891822"/>
                  </a:lnTo>
                  <a:lnTo>
                    <a:pt x="1631842" y="891276"/>
                  </a:lnTo>
                  <a:lnTo>
                    <a:pt x="1670617" y="892750"/>
                  </a:lnTo>
                  <a:lnTo>
                    <a:pt x="1709934" y="895423"/>
                  </a:lnTo>
                  <a:lnTo>
                    <a:pt x="1749832" y="898474"/>
                  </a:lnTo>
                  <a:lnTo>
                    <a:pt x="1790346" y="901085"/>
                  </a:lnTo>
                  <a:lnTo>
                    <a:pt x="1831515" y="902433"/>
                  </a:lnTo>
                  <a:lnTo>
                    <a:pt x="1873377" y="901700"/>
                  </a:lnTo>
                  <a:lnTo>
                    <a:pt x="9144000" y="89407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1120" y="50419"/>
            <a:ext cx="49212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/>
              <a:t>РАННЯЯ</a:t>
            </a:r>
            <a:r>
              <a:rPr sz="3200" spc="-75" dirty="0"/>
              <a:t> </a:t>
            </a:r>
            <a:r>
              <a:rPr sz="3200" spc="-10" dirty="0"/>
              <a:t>ДИАГНОСТИКА</a:t>
            </a:r>
            <a:endParaRPr sz="32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69797"/>
            <a:ext cx="9143999" cy="43360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79475" y="1417319"/>
            <a:ext cx="8272780" cy="2092960"/>
            <a:chOff x="379475" y="1417319"/>
            <a:chExt cx="8272780" cy="209296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250" y="1530095"/>
              <a:ext cx="8159499" cy="19796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727" y="1531619"/>
              <a:ext cx="5782056" cy="19019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754" y="1544192"/>
              <a:ext cx="8092465" cy="19114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4633" y="1665223"/>
              <a:ext cx="2195195" cy="1714500"/>
            </a:xfrm>
            <a:custGeom>
              <a:avLst/>
              <a:gdLst/>
              <a:ahLst/>
              <a:cxnLst/>
              <a:rect l="l" t="t" r="r" b="b"/>
              <a:pathLst>
                <a:path w="2195195" h="1714500">
                  <a:moveTo>
                    <a:pt x="201675" y="0"/>
                  </a:moveTo>
                  <a:lnTo>
                    <a:pt x="1993772" y="0"/>
                  </a:lnTo>
                  <a:lnTo>
                    <a:pt x="2034032" y="4063"/>
                  </a:lnTo>
                  <a:lnTo>
                    <a:pt x="2072132" y="16001"/>
                  </a:lnTo>
                  <a:lnTo>
                    <a:pt x="2106167" y="34416"/>
                  </a:lnTo>
                  <a:lnTo>
                    <a:pt x="2136140" y="59436"/>
                  </a:lnTo>
                  <a:lnTo>
                    <a:pt x="2160650" y="88900"/>
                  </a:lnTo>
                  <a:lnTo>
                    <a:pt x="2179192" y="123443"/>
                  </a:lnTo>
                  <a:lnTo>
                    <a:pt x="2191003" y="161543"/>
                  </a:lnTo>
                  <a:lnTo>
                    <a:pt x="2195067" y="201675"/>
                  </a:lnTo>
                  <a:lnTo>
                    <a:pt x="2195067" y="1512824"/>
                  </a:lnTo>
                  <a:lnTo>
                    <a:pt x="2191003" y="1553083"/>
                  </a:lnTo>
                  <a:lnTo>
                    <a:pt x="2179192" y="1591183"/>
                  </a:lnTo>
                  <a:lnTo>
                    <a:pt x="2160650" y="1625218"/>
                  </a:lnTo>
                  <a:lnTo>
                    <a:pt x="2136140" y="1655190"/>
                  </a:lnTo>
                  <a:lnTo>
                    <a:pt x="2106167" y="1679702"/>
                  </a:lnTo>
                  <a:lnTo>
                    <a:pt x="2072132" y="1698243"/>
                  </a:lnTo>
                  <a:lnTo>
                    <a:pt x="2034032" y="1710054"/>
                  </a:lnTo>
                  <a:lnTo>
                    <a:pt x="1993772" y="1714118"/>
                  </a:lnTo>
                  <a:lnTo>
                    <a:pt x="201675" y="1714118"/>
                  </a:lnTo>
                  <a:lnTo>
                    <a:pt x="161416" y="1710054"/>
                  </a:lnTo>
                  <a:lnTo>
                    <a:pt x="123316" y="1698243"/>
                  </a:lnTo>
                  <a:lnTo>
                    <a:pt x="88900" y="1679702"/>
                  </a:lnTo>
                  <a:lnTo>
                    <a:pt x="59308" y="1655190"/>
                  </a:lnTo>
                  <a:lnTo>
                    <a:pt x="34416" y="1625218"/>
                  </a:lnTo>
                  <a:lnTo>
                    <a:pt x="15875" y="1591183"/>
                  </a:lnTo>
                  <a:lnTo>
                    <a:pt x="4063" y="1553083"/>
                  </a:lnTo>
                  <a:lnTo>
                    <a:pt x="0" y="1512824"/>
                  </a:lnTo>
                  <a:lnTo>
                    <a:pt x="0" y="201675"/>
                  </a:lnTo>
                  <a:lnTo>
                    <a:pt x="4063" y="161543"/>
                  </a:lnTo>
                  <a:lnTo>
                    <a:pt x="15875" y="123443"/>
                  </a:lnTo>
                  <a:lnTo>
                    <a:pt x="34416" y="88900"/>
                  </a:lnTo>
                  <a:lnTo>
                    <a:pt x="59308" y="59436"/>
                  </a:lnTo>
                  <a:lnTo>
                    <a:pt x="88900" y="34416"/>
                  </a:lnTo>
                  <a:lnTo>
                    <a:pt x="123316" y="16001"/>
                  </a:lnTo>
                  <a:lnTo>
                    <a:pt x="161416" y="4063"/>
                  </a:lnTo>
                  <a:lnTo>
                    <a:pt x="201675" y="0"/>
                  </a:lnTo>
                  <a:close/>
                </a:path>
              </a:pathLst>
            </a:custGeom>
            <a:ln w="127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475" y="1417319"/>
              <a:ext cx="388620" cy="38862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73963" y="3656088"/>
            <a:ext cx="8191500" cy="1122045"/>
            <a:chOff x="473963" y="3656088"/>
            <a:chExt cx="8191500" cy="112204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966" y="3656088"/>
              <a:ext cx="8159499" cy="11216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963" y="3701795"/>
              <a:ext cx="8048244" cy="923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899" y="3670172"/>
              <a:ext cx="8092528" cy="1054608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505966" y="4849367"/>
            <a:ext cx="8159750" cy="1635760"/>
            <a:chOff x="505966" y="4849367"/>
            <a:chExt cx="8159750" cy="1635760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5966" y="4860044"/>
              <a:ext cx="8159499" cy="16245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0664" y="4849367"/>
              <a:ext cx="7123176" cy="15681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8899" y="4873624"/>
              <a:ext cx="8092528" cy="155670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55726" y="1610106"/>
            <a:ext cx="7685405" cy="4752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latin typeface="Microsoft Sans Serif"/>
                <a:cs typeface="Microsoft Sans Serif"/>
              </a:rPr>
              <a:t>если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вам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более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b="1" spc="-5" dirty="0">
                <a:latin typeface="Arial"/>
                <a:cs typeface="Arial"/>
              </a:rPr>
              <a:t>50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лет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(мужчины):</a:t>
            </a:r>
            <a:endParaRPr sz="2000">
              <a:latin typeface="Microsoft Sans Serif"/>
              <a:cs typeface="Microsoft Sans Serif"/>
            </a:endParaRPr>
          </a:p>
          <a:p>
            <a:pPr marL="30480" marR="2414905">
              <a:lnSpc>
                <a:spcPct val="100000"/>
              </a:lnSpc>
              <a:spcBef>
                <a:spcPts val="1700"/>
              </a:spcBef>
            </a:pPr>
            <a:r>
              <a:rPr sz="2000" b="1" spc="-15" dirty="0">
                <a:latin typeface="Arial"/>
                <a:cs typeface="Arial"/>
              </a:rPr>
              <a:t>ежегодно </a:t>
            </a:r>
            <a:r>
              <a:rPr sz="2000" b="1" spc="-10" dirty="0">
                <a:latin typeface="Arial"/>
                <a:cs typeface="Arial"/>
              </a:rPr>
              <a:t>сдавайте </a:t>
            </a:r>
            <a:r>
              <a:rPr sz="2000" b="1" spc="-5" dirty="0">
                <a:latin typeface="Arial"/>
                <a:cs typeface="Arial"/>
              </a:rPr>
              <a:t>анализ </a:t>
            </a:r>
            <a:r>
              <a:rPr sz="2000" b="1" dirty="0">
                <a:latin typeface="Arial"/>
                <a:cs typeface="Arial"/>
              </a:rPr>
              <a:t>крови на </a:t>
            </a:r>
            <a:r>
              <a:rPr sz="2000" b="1" spc="-10" dirty="0">
                <a:latin typeface="Arial"/>
                <a:cs typeface="Arial"/>
              </a:rPr>
              <a:t>ПСА</a:t>
            </a:r>
            <a:r>
              <a:rPr sz="2000" spc="-10" dirty="0">
                <a:latin typeface="Microsoft Sans Serif"/>
                <a:cs typeface="Microsoft Sans Serif"/>
              </a:rPr>
              <a:t>;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b="1" spc="-15" dirty="0">
                <a:latin typeface="Arial"/>
                <a:cs typeface="Arial"/>
              </a:rPr>
              <a:t>ежегодно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обращайтесь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к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урологу</a:t>
            </a:r>
            <a:endParaRPr sz="2000">
              <a:latin typeface="Arial"/>
              <a:cs typeface="Arial"/>
            </a:endParaRPr>
          </a:p>
          <a:p>
            <a:pPr marL="30480" marR="2254250">
              <a:lnSpc>
                <a:spcPct val="100000"/>
              </a:lnSpc>
              <a:spcBef>
                <a:spcPts val="5"/>
              </a:spcBef>
              <a:tabLst>
                <a:tab pos="2068195" algn="l"/>
                <a:tab pos="3552190" algn="l"/>
              </a:tabLst>
            </a:pPr>
            <a:r>
              <a:rPr sz="2000" spc="5" dirty="0">
                <a:latin typeface="Microsoft Sans Serif"/>
                <a:cs typeface="Microsoft Sans Serif"/>
              </a:rPr>
              <a:t>для </a:t>
            </a:r>
            <a:r>
              <a:rPr sz="2000" spc="-15" dirty="0">
                <a:latin typeface="Microsoft Sans Serif"/>
                <a:cs typeface="Microsoft Sans Serif"/>
              </a:rPr>
              <a:t>проведения	</a:t>
            </a:r>
            <a:r>
              <a:rPr sz="2000" spc="-20" dirty="0">
                <a:latin typeface="Microsoft Sans Serif"/>
                <a:cs typeface="Microsoft Sans Serif"/>
              </a:rPr>
              <a:t>пальцевого	</a:t>
            </a:r>
            <a:r>
              <a:rPr sz="2000" spc="-10" dirty="0">
                <a:latin typeface="Microsoft Sans Serif"/>
                <a:cs typeface="Microsoft Sans Serif"/>
              </a:rPr>
              <a:t>исследования 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предстательной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железы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через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прямую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кишку;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0">
              <a:latin typeface="Microsoft Sans Serif"/>
              <a:cs typeface="Microsoft Sans Serif"/>
            </a:endParaRPr>
          </a:p>
          <a:p>
            <a:pPr marL="12700" marR="5080" indent="276860">
              <a:lnSpc>
                <a:spcPct val="102000"/>
              </a:lnSpc>
              <a:tabLst>
                <a:tab pos="1727200" algn="l"/>
              </a:tabLst>
            </a:pPr>
            <a:r>
              <a:rPr sz="2000" spc="5" dirty="0">
                <a:latin typeface="Microsoft Sans Serif"/>
                <a:cs typeface="Microsoft Sans Serif"/>
              </a:rPr>
              <a:t>если </a:t>
            </a:r>
            <a:r>
              <a:rPr sz="2000" spc="-25" dirty="0">
                <a:latin typeface="Microsoft Sans Serif"/>
                <a:cs typeface="Microsoft Sans Serif"/>
              </a:rPr>
              <a:t>вам </a:t>
            </a:r>
            <a:r>
              <a:rPr sz="2000" spc="-5" dirty="0">
                <a:latin typeface="Microsoft Sans Serif"/>
                <a:cs typeface="Microsoft Sans Serif"/>
              </a:rPr>
              <a:t>более </a:t>
            </a:r>
            <a:r>
              <a:rPr sz="2400" b="1" spc="-5" dirty="0">
                <a:latin typeface="Calibri"/>
                <a:cs typeface="Calibri"/>
              </a:rPr>
              <a:t>40 </a:t>
            </a:r>
            <a:r>
              <a:rPr sz="2400" b="1" dirty="0">
                <a:latin typeface="Calibri"/>
                <a:cs typeface="Calibri"/>
              </a:rPr>
              <a:t>лет </a:t>
            </a:r>
            <a:r>
              <a:rPr sz="2400" spc="-5" dirty="0">
                <a:latin typeface="Calibri"/>
                <a:cs typeface="Calibri"/>
              </a:rPr>
              <a:t>(женщины)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000" dirty="0">
                <a:latin typeface="Calibri"/>
                <a:cs typeface="Calibri"/>
              </a:rPr>
              <a:t>кровь на </a:t>
            </a:r>
            <a:r>
              <a:rPr sz="2000" b="1" spc="-5" dirty="0">
                <a:latin typeface="Calibri"/>
                <a:cs typeface="Calibri"/>
              </a:rPr>
              <a:t>онкомаркер СА-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125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ежегодно	</a:t>
            </a:r>
            <a:r>
              <a:rPr sz="2000" spc="-35" dirty="0">
                <a:latin typeface="Microsoft Sans Serif"/>
                <a:cs typeface="Microsoft Sans Serif"/>
              </a:rPr>
              <a:t>(рак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яичников)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00">
              <a:latin typeface="Microsoft Sans Serif"/>
              <a:cs typeface="Microsoft Sans Serif"/>
            </a:endParaRPr>
          </a:p>
          <a:p>
            <a:pPr marL="297180">
              <a:lnSpc>
                <a:spcPct val="100000"/>
              </a:lnSpc>
            </a:pPr>
            <a:r>
              <a:rPr sz="2000" spc="5" dirty="0">
                <a:latin typeface="Microsoft Sans Serif"/>
                <a:cs typeface="Microsoft Sans Serif"/>
              </a:rPr>
              <a:t>если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вам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более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latin typeface="Arial"/>
                <a:cs typeface="Arial"/>
              </a:rPr>
              <a:t>50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лет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(мужчины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женщины):</a:t>
            </a:r>
            <a:endParaRPr sz="2000">
              <a:latin typeface="Microsoft Sans Serif"/>
              <a:cs typeface="Microsoft Sans Serif"/>
            </a:endParaRPr>
          </a:p>
          <a:p>
            <a:pPr marL="722630" indent="-426084">
              <a:lnSpc>
                <a:spcPct val="100000"/>
              </a:lnSpc>
              <a:spcBef>
                <a:spcPts val="890"/>
              </a:spcBef>
              <a:buSzPct val="120000"/>
              <a:buFont typeface="Wingdings"/>
              <a:buChar char=""/>
              <a:tabLst>
                <a:tab pos="722630" algn="l"/>
                <a:tab pos="723265" algn="l"/>
              </a:tabLst>
            </a:pPr>
            <a:r>
              <a:rPr sz="2000" dirty="0">
                <a:latin typeface="Microsoft Sans Serif"/>
                <a:cs typeface="Microsoft Sans Serif"/>
              </a:rPr>
              <a:t>1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раз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45" dirty="0">
                <a:latin typeface="Microsoft Sans Serif"/>
                <a:cs typeface="Microsoft Sans Serif"/>
              </a:rPr>
              <a:t>год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исследование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latin typeface="Arial"/>
                <a:cs typeface="Arial"/>
              </a:rPr>
              <a:t>кала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на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скрытую</a:t>
            </a:r>
            <a:r>
              <a:rPr sz="2000" b="1" spc="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кровь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endParaRPr sz="2000">
              <a:latin typeface="Microsoft Sans Serif"/>
              <a:cs typeface="Microsoft Sans Serif"/>
            </a:endParaRPr>
          </a:p>
          <a:p>
            <a:pPr marL="64008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latin typeface="Arial"/>
                <a:cs typeface="Arial"/>
              </a:rPr>
              <a:t>пальцевое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исследование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прямой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кишки</a:t>
            </a:r>
            <a:endParaRPr sz="2000">
              <a:latin typeface="Microsoft Sans Serif"/>
              <a:cs typeface="Microsoft Sans Serif"/>
            </a:endParaRPr>
          </a:p>
          <a:p>
            <a:pPr marL="640080" indent="-343535">
              <a:lnSpc>
                <a:spcPct val="100000"/>
              </a:lnSpc>
              <a:spcBef>
                <a:spcPts val="490"/>
              </a:spcBef>
              <a:buFont typeface="Wingdings"/>
              <a:buChar char=""/>
              <a:tabLst>
                <a:tab pos="640080" algn="l"/>
                <a:tab pos="640715" algn="l"/>
              </a:tabLst>
            </a:pPr>
            <a:r>
              <a:rPr sz="2000" dirty="0">
                <a:latin typeface="Microsoft Sans Serif"/>
                <a:cs typeface="Microsoft Sans Serif"/>
              </a:rPr>
              <a:t>1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раз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5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лет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latin typeface="Arial"/>
                <a:cs typeface="Arial"/>
              </a:rPr>
              <a:t>сигмоскопия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b="1" spc="-10" dirty="0">
                <a:latin typeface="Arial"/>
                <a:cs typeface="Arial"/>
              </a:rPr>
              <a:t>колоноскопия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38327" y="3694176"/>
            <a:ext cx="388620" cy="38404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9184" y="4910328"/>
            <a:ext cx="388620" cy="3840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354888"/>
            <a:chOff x="0" y="0"/>
            <a:chExt cx="9144000" cy="135488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91276"/>
              <a:ext cx="9144000" cy="463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1760" y="9144"/>
              <a:ext cx="5102351" cy="58521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01168" y="1604735"/>
            <a:ext cx="672465" cy="542925"/>
            <a:chOff x="201168" y="1604735"/>
            <a:chExt cx="672465" cy="5429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168" y="1604735"/>
              <a:ext cx="672084" cy="54261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4581" y="1618995"/>
              <a:ext cx="605790" cy="475615"/>
            </a:xfrm>
            <a:custGeom>
              <a:avLst/>
              <a:gdLst/>
              <a:ahLst/>
              <a:cxnLst/>
              <a:rect l="l" t="t" r="r" b="b"/>
              <a:pathLst>
                <a:path w="605790" h="475614">
                  <a:moveTo>
                    <a:pt x="590105" y="0"/>
                  </a:moveTo>
                  <a:lnTo>
                    <a:pt x="553405" y="16804"/>
                  </a:lnTo>
                  <a:lnTo>
                    <a:pt x="514389" y="38479"/>
                  </a:lnTo>
                  <a:lnTo>
                    <a:pt x="473738" y="64417"/>
                  </a:lnTo>
                  <a:lnTo>
                    <a:pt x="432133" y="94010"/>
                  </a:lnTo>
                  <a:lnTo>
                    <a:pt x="390253" y="126650"/>
                  </a:lnTo>
                  <a:lnTo>
                    <a:pt x="348780" y="161728"/>
                  </a:lnTo>
                  <a:lnTo>
                    <a:pt x="308395" y="198638"/>
                  </a:lnTo>
                  <a:lnTo>
                    <a:pt x="269777" y="236770"/>
                  </a:lnTo>
                  <a:lnTo>
                    <a:pt x="233607" y="275517"/>
                  </a:lnTo>
                  <a:lnTo>
                    <a:pt x="200566" y="314272"/>
                  </a:lnTo>
                  <a:lnTo>
                    <a:pt x="171335" y="352425"/>
                  </a:lnTo>
                  <a:lnTo>
                    <a:pt x="161330" y="331606"/>
                  </a:lnTo>
                  <a:lnTo>
                    <a:pt x="128814" y="279255"/>
                  </a:lnTo>
                  <a:lnTo>
                    <a:pt x="99094" y="251979"/>
                  </a:lnTo>
                  <a:lnTo>
                    <a:pt x="73467" y="247685"/>
                  </a:lnTo>
                  <a:lnTo>
                    <a:pt x="56375" y="251587"/>
                  </a:lnTo>
                  <a:lnTo>
                    <a:pt x="40315" y="258702"/>
                  </a:lnTo>
                  <a:lnTo>
                    <a:pt x="25615" y="267271"/>
                  </a:lnTo>
                  <a:lnTo>
                    <a:pt x="12201" y="277268"/>
                  </a:lnTo>
                  <a:lnTo>
                    <a:pt x="0" y="288670"/>
                  </a:lnTo>
                  <a:lnTo>
                    <a:pt x="34939" y="306610"/>
                  </a:lnTo>
                  <a:lnTo>
                    <a:pt x="65492" y="339527"/>
                  </a:lnTo>
                  <a:lnTo>
                    <a:pt x="92208" y="382131"/>
                  </a:lnTo>
                  <a:lnTo>
                    <a:pt x="115635" y="429130"/>
                  </a:lnTo>
                  <a:lnTo>
                    <a:pt x="136321" y="475233"/>
                  </a:lnTo>
                  <a:lnTo>
                    <a:pt x="153898" y="459485"/>
                  </a:lnTo>
                  <a:lnTo>
                    <a:pt x="174255" y="445452"/>
                  </a:lnTo>
                  <a:lnTo>
                    <a:pt x="196752" y="432942"/>
                  </a:lnTo>
                  <a:lnTo>
                    <a:pt x="220751" y="421766"/>
                  </a:lnTo>
                  <a:lnTo>
                    <a:pt x="246367" y="382017"/>
                  </a:lnTo>
                  <a:lnTo>
                    <a:pt x="274391" y="341488"/>
                  </a:lnTo>
                  <a:lnTo>
                    <a:pt x="304645" y="300635"/>
                  </a:lnTo>
                  <a:lnTo>
                    <a:pt x="336952" y="259913"/>
                  </a:lnTo>
                  <a:lnTo>
                    <a:pt x="371134" y="219778"/>
                  </a:lnTo>
                  <a:lnTo>
                    <a:pt x="407012" y="180684"/>
                  </a:lnTo>
                  <a:lnTo>
                    <a:pt x="444410" y="143086"/>
                  </a:lnTo>
                  <a:lnTo>
                    <a:pt x="483149" y="107440"/>
                  </a:lnTo>
                  <a:lnTo>
                    <a:pt x="523052" y="74201"/>
                  </a:lnTo>
                  <a:lnTo>
                    <a:pt x="563940" y="43824"/>
                  </a:lnTo>
                  <a:lnTo>
                    <a:pt x="605637" y="16763"/>
                  </a:lnTo>
                  <a:lnTo>
                    <a:pt x="591947" y="5461"/>
                  </a:lnTo>
                  <a:lnTo>
                    <a:pt x="593204" y="4190"/>
                  </a:lnTo>
                  <a:lnTo>
                    <a:pt x="59010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4581" y="1618995"/>
              <a:ext cx="605790" cy="475615"/>
            </a:xfrm>
            <a:custGeom>
              <a:avLst/>
              <a:gdLst/>
              <a:ahLst/>
              <a:cxnLst/>
              <a:rect l="l" t="t" r="r" b="b"/>
              <a:pathLst>
                <a:path w="605790" h="475614">
                  <a:moveTo>
                    <a:pt x="0" y="288670"/>
                  </a:moveTo>
                  <a:lnTo>
                    <a:pt x="40315" y="258702"/>
                  </a:lnTo>
                  <a:lnTo>
                    <a:pt x="73467" y="247685"/>
                  </a:lnTo>
                  <a:lnTo>
                    <a:pt x="87493" y="247999"/>
                  </a:lnTo>
                  <a:lnTo>
                    <a:pt x="128814" y="279255"/>
                  </a:lnTo>
                  <a:lnTo>
                    <a:pt x="161330" y="331606"/>
                  </a:lnTo>
                  <a:lnTo>
                    <a:pt x="171335" y="352425"/>
                  </a:lnTo>
                  <a:lnTo>
                    <a:pt x="200566" y="314272"/>
                  </a:lnTo>
                  <a:lnTo>
                    <a:pt x="233607" y="275517"/>
                  </a:lnTo>
                  <a:lnTo>
                    <a:pt x="269777" y="236770"/>
                  </a:lnTo>
                  <a:lnTo>
                    <a:pt x="308395" y="198638"/>
                  </a:lnTo>
                  <a:lnTo>
                    <a:pt x="348780" y="161728"/>
                  </a:lnTo>
                  <a:lnTo>
                    <a:pt x="390253" y="126650"/>
                  </a:lnTo>
                  <a:lnTo>
                    <a:pt x="432133" y="94010"/>
                  </a:lnTo>
                  <a:lnTo>
                    <a:pt x="473738" y="64417"/>
                  </a:lnTo>
                  <a:lnTo>
                    <a:pt x="514389" y="38479"/>
                  </a:lnTo>
                  <a:lnTo>
                    <a:pt x="553405" y="16804"/>
                  </a:lnTo>
                  <a:lnTo>
                    <a:pt x="590105" y="0"/>
                  </a:lnTo>
                  <a:lnTo>
                    <a:pt x="593204" y="4190"/>
                  </a:lnTo>
                  <a:lnTo>
                    <a:pt x="591947" y="5461"/>
                  </a:lnTo>
                  <a:lnTo>
                    <a:pt x="605637" y="16763"/>
                  </a:lnTo>
                  <a:lnTo>
                    <a:pt x="563940" y="43824"/>
                  </a:lnTo>
                  <a:lnTo>
                    <a:pt x="523052" y="74201"/>
                  </a:lnTo>
                  <a:lnTo>
                    <a:pt x="483149" y="107440"/>
                  </a:lnTo>
                  <a:lnTo>
                    <a:pt x="444410" y="143086"/>
                  </a:lnTo>
                  <a:lnTo>
                    <a:pt x="407012" y="180684"/>
                  </a:lnTo>
                  <a:lnTo>
                    <a:pt x="371134" y="219778"/>
                  </a:lnTo>
                  <a:lnTo>
                    <a:pt x="336952" y="259913"/>
                  </a:lnTo>
                  <a:lnTo>
                    <a:pt x="304645" y="300635"/>
                  </a:lnTo>
                  <a:lnTo>
                    <a:pt x="274391" y="341488"/>
                  </a:lnTo>
                  <a:lnTo>
                    <a:pt x="246367" y="382017"/>
                  </a:lnTo>
                  <a:lnTo>
                    <a:pt x="220751" y="421766"/>
                  </a:lnTo>
                  <a:lnTo>
                    <a:pt x="196752" y="432942"/>
                  </a:lnTo>
                  <a:lnTo>
                    <a:pt x="174255" y="445452"/>
                  </a:lnTo>
                  <a:lnTo>
                    <a:pt x="153898" y="459485"/>
                  </a:lnTo>
                  <a:lnTo>
                    <a:pt x="136321" y="475233"/>
                  </a:lnTo>
                  <a:lnTo>
                    <a:pt x="115635" y="429130"/>
                  </a:lnTo>
                  <a:lnTo>
                    <a:pt x="92208" y="382131"/>
                  </a:lnTo>
                  <a:lnTo>
                    <a:pt x="65492" y="339527"/>
                  </a:lnTo>
                  <a:lnTo>
                    <a:pt x="34939" y="306610"/>
                  </a:lnTo>
                  <a:lnTo>
                    <a:pt x="0" y="28867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32586" y="2386583"/>
            <a:ext cx="8685530" cy="2318385"/>
            <a:chOff x="132586" y="2386583"/>
            <a:chExt cx="8685530" cy="231838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586" y="2386583"/>
              <a:ext cx="8685279" cy="23180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019" y="2543555"/>
              <a:ext cx="7665720" cy="20055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322" y="2404490"/>
              <a:ext cx="8608060" cy="224243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1322" y="2404490"/>
              <a:ext cx="8608060" cy="2242820"/>
            </a:xfrm>
            <a:custGeom>
              <a:avLst/>
              <a:gdLst/>
              <a:ahLst/>
              <a:cxnLst/>
              <a:rect l="l" t="t" r="r" b="b"/>
              <a:pathLst>
                <a:path w="8608060" h="2242820">
                  <a:moveTo>
                    <a:pt x="0" y="373634"/>
                  </a:moveTo>
                  <a:lnTo>
                    <a:pt x="2912" y="326761"/>
                  </a:lnTo>
                  <a:lnTo>
                    <a:pt x="11414" y="281628"/>
                  </a:lnTo>
                  <a:lnTo>
                    <a:pt x="25157" y="238583"/>
                  </a:lnTo>
                  <a:lnTo>
                    <a:pt x="43790" y="197976"/>
                  </a:lnTo>
                  <a:lnTo>
                    <a:pt x="66963" y="160158"/>
                  </a:lnTo>
                  <a:lnTo>
                    <a:pt x="94326" y="125479"/>
                  </a:lnTo>
                  <a:lnTo>
                    <a:pt x="125528" y="94288"/>
                  </a:lnTo>
                  <a:lnTo>
                    <a:pt x="160218" y="66936"/>
                  </a:lnTo>
                  <a:lnTo>
                    <a:pt x="198048" y="43772"/>
                  </a:lnTo>
                  <a:lnTo>
                    <a:pt x="238666" y="25147"/>
                  </a:lnTo>
                  <a:lnTo>
                    <a:pt x="281722" y="11409"/>
                  </a:lnTo>
                  <a:lnTo>
                    <a:pt x="326866" y="2910"/>
                  </a:lnTo>
                  <a:lnTo>
                    <a:pt x="373748" y="0"/>
                  </a:lnTo>
                  <a:lnTo>
                    <a:pt x="8234299" y="0"/>
                  </a:lnTo>
                  <a:lnTo>
                    <a:pt x="8281173" y="2910"/>
                  </a:lnTo>
                  <a:lnTo>
                    <a:pt x="8326313" y="11409"/>
                  </a:lnTo>
                  <a:lnTo>
                    <a:pt x="8369367" y="25147"/>
                  </a:lnTo>
                  <a:lnTo>
                    <a:pt x="8409984" y="43772"/>
                  </a:lnTo>
                  <a:lnTo>
                    <a:pt x="8447815" y="66936"/>
                  </a:lnTo>
                  <a:lnTo>
                    <a:pt x="8482509" y="94288"/>
                  </a:lnTo>
                  <a:lnTo>
                    <a:pt x="8513714" y="125479"/>
                  </a:lnTo>
                  <a:lnTo>
                    <a:pt x="8541081" y="160158"/>
                  </a:lnTo>
                  <a:lnTo>
                    <a:pt x="8564258" y="197976"/>
                  </a:lnTo>
                  <a:lnTo>
                    <a:pt x="8582895" y="238583"/>
                  </a:lnTo>
                  <a:lnTo>
                    <a:pt x="8596642" y="281628"/>
                  </a:lnTo>
                  <a:lnTo>
                    <a:pt x="8605147" y="326761"/>
                  </a:lnTo>
                  <a:lnTo>
                    <a:pt x="8608060" y="373634"/>
                  </a:lnTo>
                  <a:lnTo>
                    <a:pt x="8608060" y="1868678"/>
                  </a:lnTo>
                  <a:lnTo>
                    <a:pt x="8605147" y="1915552"/>
                  </a:lnTo>
                  <a:lnTo>
                    <a:pt x="8596642" y="1960692"/>
                  </a:lnTo>
                  <a:lnTo>
                    <a:pt x="8582895" y="2003746"/>
                  </a:lnTo>
                  <a:lnTo>
                    <a:pt x="8564258" y="2044363"/>
                  </a:lnTo>
                  <a:lnTo>
                    <a:pt x="8541081" y="2082194"/>
                  </a:lnTo>
                  <a:lnTo>
                    <a:pt x="8513714" y="2116888"/>
                  </a:lnTo>
                  <a:lnTo>
                    <a:pt x="8482509" y="2148093"/>
                  </a:lnTo>
                  <a:lnTo>
                    <a:pt x="8447815" y="2175460"/>
                  </a:lnTo>
                  <a:lnTo>
                    <a:pt x="8409984" y="2198637"/>
                  </a:lnTo>
                  <a:lnTo>
                    <a:pt x="8369367" y="2217274"/>
                  </a:lnTo>
                  <a:lnTo>
                    <a:pt x="8326313" y="2231021"/>
                  </a:lnTo>
                  <a:lnTo>
                    <a:pt x="8281173" y="2239526"/>
                  </a:lnTo>
                  <a:lnTo>
                    <a:pt x="8234299" y="2242439"/>
                  </a:lnTo>
                  <a:lnTo>
                    <a:pt x="373748" y="2242439"/>
                  </a:lnTo>
                  <a:lnTo>
                    <a:pt x="326866" y="2239526"/>
                  </a:lnTo>
                  <a:lnTo>
                    <a:pt x="281722" y="2231021"/>
                  </a:lnTo>
                  <a:lnTo>
                    <a:pt x="238666" y="2217274"/>
                  </a:lnTo>
                  <a:lnTo>
                    <a:pt x="198048" y="2198637"/>
                  </a:lnTo>
                  <a:lnTo>
                    <a:pt x="160218" y="2175460"/>
                  </a:lnTo>
                  <a:lnTo>
                    <a:pt x="125528" y="2148093"/>
                  </a:lnTo>
                  <a:lnTo>
                    <a:pt x="94326" y="2116888"/>
                  </a:lnTo>
                  <a:lnTo>
                    <a:pt x="66963" y="2082194"/>
                  </a:lnTo>
                  <a:lnTo>
                    <a:pt x="43790" y="2044363"/>
                  </a:lnTo>
                  <a:lnTo>
                    <a:pt x="25157" y="2003746"/>
                  </a:lnTo>
                  <a:lnTo>
                    <a:pt x="11414" y="1960692"/>
                  </a:lnTo>
                  <a:lnTo>
                    <a:pt x="2912" y="1915552"/>
                  </a:lnTo>
                  <a:lnTo>
                    <a:pt x="0" y="1868678"/>
                  </a:lnTo>
                  <a:lnTo>
                    <a:pt x="0" y="373634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59460" y="2625090"/>
            <a:ext cx="7255509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sz="2400" spc="-10" dirty="0">
                <a:latin typeface="Calibri"/>
                <a:cs typeface="Calibri"/>
              </a:rPr>
              <a:t>БОЛЬНЫЕ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10" dirty="0">
                <a:latin typeface="Calibri"/>
                <a:cs typeface="Calibri"/>
              </a:rPr>
              <a:t> ХРОНИЧЕСКИМ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ГАСТРИТОМ</a:t>
            </a:r>
            <a:endParaRPr sz="24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2400" spc="-10" dirty="0">
                <a:latin typeface="Calibri"/>
                <a:cs typeface="Calibri"/>
              </a:rPr>
              <a:t>БОЛЬНЫЕ </a:t>
            </a:r>
            <a:r>
              <a:rPr sz="2400" dirty="0">
                <a:latin typeface="Calibri"/>
                <a:cs typeface="Calibri"/>
              </a:rPr>
              <a:t>С </a:t>
            </a:r>
            <a:r>
              <a:rPr sz="2400" spc="-5" dirty="0">
                <a:latin typeface="Calibri"/>
                <a:cs typeface="Calibri"/>
              </a:rPr>
              <a:t>ЯЗВЕННОЙ </a:t>
            </a:r>
            <a:r>
              <a:rPr sz="2400" spc="-10" dirty="0">
                <a:latin typeface="Calibri"/>
                <a:cs typeface="Calibri"/>
              </a:rPr>
              <a:t>БОЛЕЗНЬЮ </a:t>
            </a:r>
            <a:r>
              <a:rPr sz="2400" spc="-30" dirty="0">
                <a:latin typeface="Calibri"/>
                <a:cs typeface="Calibri"/>
              </a:rPr>
              <a:t>ЖЕЛУДКА </a:t>
            </a:r>
            <a:r>
              <a:rPr sz="2400" dirty="0">
                <a:latin typeface="Calibri"/>
                <a:cs typeface="Calibri"/>
              </a:rPr>
              <a:t>ИЛИ </a:t>
            </a:r>
            <a:r>
              <a:rPr sz="2400" spc="-25" dirty="0">
                <a:latin typeface="Calibri"/>
                <a:cs typeface="Calibri"/>
              </a:rPr>
              <a:t>12-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ПЕРСТНОЙ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КИШКИ</a:t>
            </a:r>
            <a:endParaRPr sz="2400">
              <a:latin typeface="Calibri"/>
              <a:cs typeface="Calibri"/>
            </a:endParaRPr>
          </a:p>
          <a:p>
            <a:pPr marL="299085" marR="1706880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2400" spc="-20" dirty="0">
                <a:latin typeface="Calibri"/>
                <a:cs typeface="Calibri"/>
              </a:rPr>
              <a:t>ОТЯГОЩЕННАЯ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НАСЛЕДСТВЕННОСТЬ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АДЕНОМАТОЗНОМУ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ПОЛИПОЗУ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100" y="1531619"/>
            <a:ext cx="7452359" cy="1065276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053185" y="1632330"/>
            <a:ext cx="62877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40" dirty="0">
                <a:solidFill>
                  <a:srgbClr val="000000"/>
                </a:solidFill>
                <a:latin typeface="Calibri"/>
                <a:cs typeface="Calibri"/>
              </a:rPr>
              <a:t>ЭЗОФАГОГАСТРОДУОДЕНОСКОПИЯ</a:t>
            </a:r>
            <a:r>
              <a:rPr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r>
              <a:rPr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60" dirty="0">
                <a:solidFill>
                  <a:srgbClr val="000000"/>
                </a:solidFill>
                <a:latin typeface="Calibri"/>
                <a:cs typeface="Calibri"/>
              </a:rPr>
              <a:t>РАЗ </a:t>
            </a:r>
            <a:r>
              <a:rPr spc="-6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В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45" dirty="0">
                <a:solidFill>
                  <a:srgbClr val="000000"/>
                </a:solidFill>
                <a:latin typeface="Calibri"/>
                <a:cs typeface="Calibri"/>
              </a:rPr>
              <a:t>ГОДА</a:t>
            </a:r>
            <a:r>
              <a:rPr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ГРУППЕ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 РИСКА: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559" y="3665220"/>
            <a:ext cx="8444865" cy="1736089"/>
            <a:chOff x="289559" y="3665220"/>
            <a:chExt cx="8444865" cy="173608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559" y="3695700"/>
              <a:ext cx="8444484" cy="17053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099" y="3665220"/>
              <a:ext cx="8025383" cy="1647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545" y="3713480"/>
              <a:ext cx="8368779" cy="16294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7545" y="3713480"/>
              <a:ext cx="8369300" cy="1629410"/>
            </a:xfrm>
            <a:custGeom>
              <a:avLst/>
              <a:gdLst/>
              <a:ahLst/>
              <a:cxnLst/>
              <a:rect l="l" t="t" r="r" b="b"/>
              <a:pathLst>
                <a:path w="8369300" h="1629410">
                  <a:moveTo>
                    <a:pt x="0" y="148209"/>
                  </a:moveTo>
                  <a:lnTo>
                    <a:pt x="7557" y="101339"/>
                  </a:lnTo>
                  <a:lnTo>
                    <a:pt x="28602" y="60652"/>
                  </a:lnTo>
                  <a:lnTo>
                    <a:pt x="60693" y="28578"/>
                  </a:lnTo>
                  <a:lnTo>
                    <a:pt x="101388" y="7549"/>
                  </a:lnTo>
                  <a:lnTo>
                    <a:pt x="148247" y="0"/>
                  </a:lnTo>
                  <a:lnTo>
                    <a:pt x="8220570" y="0"/>
                  </a:lnTo>
                  <a:lnTo>
                    <a:pt x="8267390" y="7549"/>
                  </a:lnTo>
                  <a:lnTo>
                    <a:pt x="8308072" y="28578"/>
                  </a:lnTo>
                  <a:lnTo>
                    <a:pt x="8340164" y="60652"/>
                  </a:lnTo>
                  <a:lnTo>
                    <a:pt x="8361217" y="101339"/>
                  </a:lnTo>
                  <a:lnTo>
                    <a:pt x="8368779" y="148209"/>
                  </a:lnTo>
                  <a:lnTo>
                    <a:pt x="8368779" y="1481074"/>
                  </a:lnTo>
                  <a:lnTo>
                    <a:pt x="8361217" y="1527956"/>
                  </a:lnTo>
                  <a:lnTo>
                    <a:pt x="8340164" y="1568675"/>
                  </a:lnTo>
                  <a:lnTo>
                    <a:pt x="8308072" y="1600787"/>
                  </a:lnTo>
                  <a:lnTo>
                    <a:pt x="8267390" y="1621846"/>
                  </a:lnTo>
                  <a:lnTo>
                    <a:pt x="8220570" y="1629410"/>
                  </a:lnTo>
                  <a:lnTo>
                    <a:pt x="148247" y="1629410"/>
                  </a:lnTo>
                  <a:lnTo>
                    <a:pt x="101388" y="1621846"/>
                  </a:lnTo>
                  <a:lnTo>
                    <a:pt x="60693" y="1600787"/>
                  </a:lnTo>
                  <a:lnTo>
                    <a:pt x="28602" y="1568675"/>
                  </a:lnTo>
                  <a:lnTo>
                    <a:pt x="7557" y="1527956"/>
                  </a:lnTo>
                  <a:lnTo>
                    <a:pt x="0" y="1481074"/>
                  </a:lnTo>
                  <a:lnTo>
                    <a:pt x="0" y="148209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9681" y="3738753"/>
            <a:ext cx="3927475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ts val="208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30" dirty="0">
                <a:latin typeface="Microsoft Sans Serif"/>
                <a:cs typeface="Microsoft Sans Serif"/>
              </a:rPr>
              <a:t>ранок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во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рту</a:t>
            </a:r>
            <a:endParaRPr sz="1800">
              <a:latin typeface="Microsoft Sans Serif"/>
              <a:cs typeface="Microsoft Sans Serif"/>
            </a:endParaRPr>
          </a:p>
          <a:p>
            <a:pPr marL="299085" marR="5080" indent="-287020">
              <a:lnSpc>
                <a:spcPts val="1800"/>
              </a:lnSpc>
              <a:spcBef>
                <a:spcPts val="28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увеличивающихся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родимых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пятен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или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родинок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ts val="1914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изъязвлений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50" dirty="0">
                <a:latin typeface="Microsoft Sans Serif"/>
                <a:cs typeface="Microsoft Sans Serif"/>
              </a:rPr>
              <a:t>кожи</a:t>
            </a:r>
            <a:endParaRPr sz="1800">
              <a:latin typeface="Microsoft Sans Serif"/>
              <a:cs typeface="Microsoft Sans Serif"/>
            </a:endParaRPr>
          </a:p>
          <a:p>
            <a:pPr marL="299085" marR="24765" indent="-287020">
              <a:lnSpc>
                <a:spcPts val="1800"/>
              </a:lnSpc>
              <a:spcBef>
                <a:spcPts val="28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запоров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чередование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запоров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поносами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9864" y="3738753"/>
            <a:ext cx="3715385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ts val="208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выделений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из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сосков</a:t>
            </a:r>
            <a:endParaRPr sz="1800">
              <a:latin typeface="Microsoft Sans Serif"/>
              <a:cs typeface="Microsoft Sans Serif"/>
            </a:endParaRPr>
          </a:p>
          <a:p>
            <a:pPr marL="299085" marR="5080" indent="-287020">
              <a:lnSpc>
                <a:spcPts val="1800"/>
              </a:lnSpc>
              <a:spcBef>
                <a:spcPts val="28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слизи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кровяных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выделений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из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прямой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45" dirty="0">
                <a:latin typeface="Microsoft Sans Serif"/>
                <a:cs typeface="Microsoft Sans Serif"/>
              </a:rPr>
              <a:t>кишки,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ts val="1914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увеличения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живота</a:t>
            </a:r>
            <a:endParaRPr sz="1800">
              <a:latin typeface="Microsoft Sans Serif"/>
              <a:cs typeface="Microsoft Sans Serif"/>
            </a:endParaRPr>
          </a:p>
          <a:p>
            <a:pPr marL="299085" marR="1623695" indent="-287020">
              <a:lnSpc>
                <a:spcPts val="1800"/>
              </a:lnSpc>
              <a:spcBef>
                <a:spcPts val="28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latin typeface="Microsoft Sans Serif"/>
                <a:cs typeface="Microsoft Sans Serif"/>
              </a:rPr>
              <a:t>Уменьшения </a:t>
            </a:r>
            <a:r>
              <a:rPr sz="1800" spc="-20" dirty="0">
                <a:latin typeface="Microsoft Sans Serif"/>
                <a:cs typeface="Microsoft Sans Serif"/>
              </a:rPr>
              <a:t> количества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мочи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99428" y="1644395"/>
            <a:ext cx="4337685" cy="1978660"/>
            <a:chOff x="4599428" y="1644395"/>
            <a:chExt cx="4337685" cy="19786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9428" y="1664218"/>
              <a:ext cx="4337310" cy="19583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2480" y="1644395"/>
              <a:ext cx="4277868" cy="18760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7405" y="1678685"/>
              <a:ext cx="4260977" cy="18848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37405" y="1678685"/>
              <a:ext cx="4261485" cy="1885314"/>
            </a:xfrm>
            <a:custGeom>
              <a:avLst/>
              <a:gdLst/>
              <a:ahLst/>
              <a:cxnLst/>
              <a:rect l="l" t="t" r="r" b="b"/>
              <a:pathLst>
                <a:path w="4261484" h="1885314">
                  <a:moveTo>
                    <a:pt x="0" y="153035"/>
                  </a:moveTo>
                  <a:lnTo>
                    <a:pt x="7807" y="104639"/>
                  </a:lnTo>
                  <a:lnTo>
                    <a:pt x="29545" y="62627"/>
                  </a:lnTo>
                  <a:lnTo>
                    <a:pt x="62682" y="29508"/>
                  </a:lnTo>
                  <a:lnTo>
                    <a:pt x="104688" y="7795"/>
                  </a:lnTo>
                  <a:lnTo>
                    <a:pt x="153035" y="0"/>
                  </a:lnTo>
                  <a:lnTo>
                    <a:pt x="4107942" y="0"/>
                  </a:lnTo>
                  <a:lnTo>
                    <a:pt x="4156288" y="7795"/>
                  </a:lnTo>
                  <a:lnTo>
                    <a:pt x="4198294" y="29508"/>
                  </a:lnTo>
                  <a:lnTo>
                    <a:pt x="4231431" y="62627"/>
                  </a:lnTo>
                  <a:lnTo>
                    <a:pt x="4253169" y="104639"/>
                  </a:lnTo>
                  <a:lnTo>
                    <a:pt x="4260977" y="153035"/>
                  </a:lnTo>
                  <a:lnTo>
                    <a:pt x="4260977" y="1731899"/>
                  </a:lnTo>
                  <a:lnTo>
                    <a:pt x="4253169" y="1780232"/>
                  </a:lnTo>
                  <a:lnTo>
                    <a:pt x="4231431" y="1822207"/>
                  </a:lnTo>
                  <a:lnTo>
                    <a:pt x="4198294" y="1855306"/>
                  </a:lnTo>
                  <a:lnTo>
                    <a:pt x="4156288" y="1877012"/>
                  </a:lnTo>
                  <a:lnTo>
                    <a:pt x="4107942" y="1884806"/>
                  </a:lnTo>
                  <a:lnTo>
                    <a:pt x="153035" y="1884806"/>
                  </a:lnTo>
                  <a:lnTo>
                    <a:pt x="104688" y="1877012"/>
                  </a:lnTo>
                  <a:lnTo>
                    <a:pt x="62682" y="1855306"/>
                  </a:lnTo>
                  <a:lnTo>
                    <a:pt x="29545" y="1822207"/>
                  </a:lnTo>
                  <a:lnTo>
                    <a:pt x="7807" y="1780232"/>
                  </a:lnTo>
                  <a:lnTo>
                    <a:pt x="0" y="1731899"/>
                  </a:lnTo>
                  <a:lnTo>
                    <a:pt x="0" y="153035"/>
                  </a:lnTo>
                  <a:close/>
                </a:path>
              </a:pathLst>
            </a:custGeom>
            <a:ln w="952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761738" y="1717294"/>
            <a:ext cx="3952875" cy="174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73050">
              <a:lnSpc>
                <a:spcPts val="2035"/>
              </a:lnSpc>
              <a:spcBef>
                <a:spcPts val="100"/>
              </a:spcBef>
              <a:buChar char="•"/>
              <a:tabLst>
                <a:tab pos="285115" algn="l"/>
                <a:tab pos="28575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появление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слабости</a:t>
            </a:r>
            <a:endParaRPr sz="1800">
              <a:latin typeface="Microsoft Sans Serif"/>
              <a:cs typeface="Microsoft Sans Serif"/>
            </a:endParaRPr>
          </a:p>
          <a:p>
            <a:pPr marL="285750" indent="-273050">
              <a:lnSpc>
                <a:spcPts val="1900"/>
              </a:lnSpc>
              <a:buChar char="•"/>
              <a:tabLst>
                <a:tab pos="285115" algn="l"/>
                <a:tab pos="285750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утомляемости</a:t>
            </a:r>
            <a:endParaRPr sz="1800">
              <a:latin typeface="Microsoft Sans Serif"/>
              <a:cs typeface="Microsoft Sans Serif"/>
            </a:endParaRPr>
          </a:p>
          <a:p>
            <a:pPr marL="285750" indent="-273050">
              <a:lnSpc>
                <a:spcPts val="1895"/>
              </a:lnSpc>
              <a:buChar char="•"/>
              <a:tabLst>
                <a:tab pos="285115" algn="l"/>
                <a:tab pos="285750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снижение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аппетита</a:t>
            </a:r>
            <a:endParaRPr sz="1800">
              <a:latin typeface="Microsoft Sans Serif"/>
              <a:cs typeface="Microsoft Sans Serif"/>
            </a:endParaRPr>
          </a:p>
          <a:p>
            <a:pPr marL="285750" indent="-273050">
              <a:lnSpc>
                <a:spcPts val="1905"/>
              </a:lnSpc>
              <a:buChar char="•"/>
              <a:tabLst>
                <a:tab pos="285115" algn="l"/>
                <a:tab pos="28575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наличие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болевых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ощущений</a:t>
            </a:r>
            <a:endParaRPr sz="1800">
              <a:latin typeface="Microsoft Sans Serif"/>
              <a:cs typeface="Microsoft Sans Serif"/>
            </a:endParaRPr>
          </a:p>
          <a:p>
            <a:pPr marL="328295">
              <a:lnSpc>
                <a:spcPts val="1905"/>
              </a:lnSpc>
            </a:pP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животе</a:t>
            </a:r>
            <a:r>
              <a:rPr sz="1800" spc="5" dirty="0">
                <a:latin typeface="Microsoft Sans Serif"/>
                <a:cs typeface="Microsoft Sans Serif"/>
              </a:rPr>
              <a:t> или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поясничной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области</a:t>
            </a:r>
            <a:endParaRPr sz="1800">
              <a:latin typeface="Microsoft Sans Serif"/>
              <a:cs typeface="Microsoft Sans Serif"/>
            </a:endParaRPr>
          </a:p>
          <a:p>
            <a:pPr marL="285750" marR="199390" indent="-273050">
              <a:lnSpc>
                <a:spcPts val="1900"/>
              </a:lnSpc>
              <a:spcBef>
                <a:spcPts val="145"/>
              </a:spcBef>
              <a:buChar char="•"/>
              <a:tabLst>
                <a:tab pos="285115" algn="l"/>
                <a:tab pos="285750" algn="l"/>
                <a:tab pos="2292985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изменение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цвета</a:t>
            </a:r>
            <a:r>
              <a:rPr sz="1800" spc="5" dirty="0">
                <a:latin typeface="Microsoft Sans Serif"/>
                <a:cs typeface="Microsoft Sans Serif"/>
              </a:rPr>
              <a:t> или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появление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примесей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крови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	</a:t>
            </a:r>
            <a:r>
              <a:rPr sz="1800" spc="-10" dirty="0">
                <a:latin typeface="Microsoft Sans Serif"/>
                <a:cs typeface="Microsoft Sans Serif"/>
              </a:rPr>
              <a:t>выделениях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-4762" y="5689078"/>
            <a:ext cx="5119370" cy="1174115"/>
            <a:chOff x="-4762" y="5689078"/>
            <a:chExt cx="5119370" cy="117411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689078"/>
              <a:ext cx="5114546" cy="11689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705005"/>
              <a:ext cx="5076825" cy="11529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5705005"/>
              <a:ext cx="5076825" cy="1153160"/>
            </a:xfrm>
            <a:custGeom>
              <a:avLst/>
              <a:gdLst/>
              <a:ahLst/>
              <a:cxnLst/>
              <a:rect l="l" t="t" r="r" b="b"/>
              <a:pathLst>
                <a:path w="5076825" h="1153159">
                  <a:moveTo>
                    <a:pt x="0" y="1152994"/>
                  </a:moveTo>
                  <a:lnTo>
                    <a:pt x="5076825" y="1152994"/>
                  </a:lnTo>
                  <a:lnTo>
                    <a:pt x="5076825" y="0"/>
                  </a:lnTo>
                  <a:lnTo>
                    <a:pt x="0" y="0"/>
                  </a:lnTo>
                  <a:lnTo>
                    <a:pt x="0" y="1152994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6971" y="2026920"/>
            <a:ext cx="4194175" cy="1347470"/>
            <a:chOff x="156971" y="2026920"/>
            <a:chExt cx="4194175" cy="134747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9563" y="2292077"/>
              <a:ext cx="4061453" cy="108207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27545" y="2306447"/>
              <a:ext cx="3985260" cy="1010285"/>
            </a:xfrm>
            <a:custGeom>
              <a:avLst/>
              <a:gdLst/>
              <a:ahLst/>
              <a:cxnLst/>
              <a:rect l="l" t="t" r="r" b="b"/>
              <a:pathLst>
                <a:path w="3985260" h="1010285">
                  <a:moveTo>
                    <a:pt x="3858247" y="0"/>
                  </a:moveTo>
                  <a:lnTo>
                    <a:pt x="126936" y="0"/>
                  </a:lnTo>
                  <a:lnTo>
                    <a:pt x="77527" y="9985"/>
                  </a:lnTo>
                  <a:lnTo>
                    <a:pt x="37179" y="37211"/>
                  </a:lnTo>
                  <a:lnTo>
                    <a:pt x="9975" y="77581"/>
                  </a:lnTo>
                  <a:lnTo>
                    <a:pt x="0" y="127000"/>
                  </a:lnTo>
                  <a:lnTo>
                    <a:pt x="0" y="883030"/>
                  </a:lnTo>
                  <a:lnTo>
                    <a:pt x="9975" y="932449"/>
                  </a:lnTo>
                  <a:lnTo>
                    <a:pt x="37179" y="972819"/>
                  </a:lnTo>
                  <a:lnTo>
                    <a:pt x="77527" y="1000045"/>
                  </a:lnTo>
                  <a:lnTo>
                    <a:pt x="126936" y="1010030"/>
                  </a:lnTo>
                  <a:lnTo>
                    <a:pt x="3858247" y="1010030"/>
                  </a:lnTo>
                  <a:lnTo>
                    <a:pt x="3907646" y="1000045"/>
                  </a:lnTo>
                  <a:lnTo>
                    <a:pt x="3947972" y="972819"/>
                  </a:lnTo>
                  <a:lnTo>
                    <a:pt x="3975154" y="932449"/>
                  </a:lnTo>
                  <a:lnTo>
                    <a:pt x="3985120" y="883030"/>
                  </a:lnTo>
                  <a:lnTo>
                    <a:pt x="3985120" y="127000"/>
                  </a:lnTo>
                  <a:lnTo>
                    <a:pt x="3975154" y="77581"/>
                  </a:lnTo>
                  <a:lnTo>
                    <a:pt x="3947972" y="37211"/>
                  </a:lnTo>
                  <a:lnTo>
                    <a:pt x="3907646" y="9985"/>
                  </a:lnTo>
                  <a:lnTo>
                    <a:pt x="38582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7545" y="2306447"/>
              <a:ext cx="3985260" cy="1010285"/>
            </a:xfrm>
            <a:custGeom>
              <a:avLst/>
              <a:gdLst/>
              <a:ahLst/>
              <a:cxnLst/>
              <a:rect l="l" t="t" r="r" b="b"/>
              <a:pathLst>
                <a:path w="3985260" h="1010285">
                  <a:moveTo>
                    <a:pt x="0" y="127000"/>
                  </a:moveTo>
                  <a:lnTo>
                    <a:pt x="9975" y="77581"/>
                  </a:lnTo>
                  <a:lnTo>
                    <a:pt x="37179" y="37211"/>
                  </a:lnTo>
                  <a:lnTo>
                    <a:pt x="77527" y="9985"/>
                  </a:lnTo>
                  <a:lnTo>
                    <a:pt x="126936" y="0"/>
                  </a:lnTo>
                  <a:lnTo>
                    <a:pt x="3858247" y="0"/>
                  </a:lnTo>
                  <a:lnTo>
                    <a:pt x="3907646" y="9985"/>
                  </a:lnTo>
                  <a:lnTo>
                    <a:pt x="3947972" y="37211"/>
                  </a:lnTo>
                  <a:lnTo>
                    <a:pt x="3975154" y="77581"/>
                  </a:lnTo>
                  <a:lnTo>
                    <a:pt x="3985120" y="127000"/>
                  </a:lnTo>
                  <a:lnTo>
                    <a:pt x="3985120" y="883030"/>
                  </a:lnTo>
                  <a:lnTo>
                    <a:pt x="3975154" y="932449"/>
                  </a:lnTo>
                  <a:lnTo>
                    <a:pt x="3947972" y="972819"/>
                  </a:lnTo>
                  <a:lnTo>
                    <a:pt x="3907646" y="1000045"/>
                  </a:lnTo>
                  <a:lnTo>
                    <a:pt x="3858247" y="1010030"/>
                  </a:lnTo>
                  <a:lnTo>
                    <a:pt x="126936" y="1010030"/>
                  </a:lnTo>
                  <a:lnTo>
                    <a:pt x="77527" y="1000045"/>
                  </a:lnTo>
                  <a:lnTo>
                    <a:pt x="37179" y="972819"/>
                  </a:lnTo>
                  <a:lnTo>
                    <a:pt x="9975" y="932449"/>
                  </a:lnTo>
                  <a:lnTo>
                    <a:pt x="0" y="883030"/>
                  </a:lnTo>
                  <a:lnTo>
                    <a:pt x="0" y="127000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971" y="2054352"/>
              <a:ext cx="2423160" cy="4419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0080" y="2026920"/>
              <a:ext cx="1455420" cy="42824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4711" y="2081784"/>
              <a:ext cx="2328545" cy="347980"/>
            </a:xfrm>
            <a:custGeom>
              <a:avLst/>
              <a:gdLst/>
              <a:ahLst/>
              <a:cxnLst/>
              <a:rect l="l" t="t" r="r" b="b"/>
              <a:pathLst>
                <a:path w="2328545" h="347980">
                  <a:moveTo>
                    <a:pt x="2270391" y="0"/>
                  </a:moveTo>
                  <a:lnTo>
                    <a:pt x="57924" y="0"/>
                  </a:lnTo>
                  <a:lnTo>
                    <a:pt x="35377" y="4548"/>
                  </a:lnTo>
                  <a:lnTo>
                    <a:pt x="16965" y="16954"/>
                  </a:lnTo>
                  <a:lnTo>
                    <a:pt x="4551" y="35361"/>
                  </a:lnTo>
                  <a:lnTo>
                    <a:pt x="0" y="57912"/>
                  </a:lnTo>
                  <a:lnTo>
                    <a:pt x="0" y="289560"/>
                  </a:lnTo>
                  <a:lnTo>
                    <a:pt x="4551" y="312130"/>
                  </a:lnTo>
                  <a:lnTo>
                    <a:pt x="16965" y="330580"/>
                  </a:lnTo>
                  <a:lnTo>
                    <a:pt x="35377" y="343030"/>
                  </a:lnTo>
                  <a:lnTo>
                    <a:pt x="57924" y="347599"/>
                  </a:lnTo>
                  <a:lnTo>
                    <a:pt x="2270391" y="347599"/>
                  </a:lnTo>
                  <a:lnTo>
                    <a:pt x="2292942" y="343030"/>
                  </a:lnTo>
                  <a:lnTo>
                    <a:pt x="2311349" y="330580"/>
                  </a:lnTo>
                  <a:lnTo>
                    <a:pt x="2323755" y="312130"/>
                  </a:lnTo>
                  <a:lnTo>
                    <a:pt x="2328303" y="289560"/>
                  </a:lnTo>
                  <a:lnTo>
                    <a:pt x="2328303" y="57912"/>
                  </a:lnTo>
                  <a:lnTo>
                    <a:pt x="2323755" y="35361"/>
                  </a:lnTo>
                  <a:lnTo>
                    <a:pt x="2311349" y="16954"/>
                  </a:lnTo>
                  <a:lnTo>
                    <a:pt x="2292942" y="4548"/>
                  </a:lnTo>
                  <a:lnTo>
                    <a:pt x="227039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4711" y="2081784"/>
              <a:ext cx="2328545" cy="347980"/>
            </a:xfrm>
            <a:custGeom>
              <a:avLst/>
              <a:gdLst/>
              <a:ahLst/>
              <a:cxnLst/>
              <a:rect l="l" t="t" r="r" b="b"/>
              <a:pathLst>
                <a:path w="2328545" h="347980">
                  <a:moveTo>
                    <a:pt x="0" y="57912"/>
                  </a:moveTo>
                  <a:lnTo>
                    <a:pt x="4551" y="35361"/>
                  </a:lnTo>
                  <a:lnTo>
                    <a:pt x="16965" y="16954"/>
                  </a:lnTo>
                  <a:lnTo>
                    <a:pt x="35377" y="4548"/>
                  </a:lnTo>
                  <a:lnTo>
                    <a:pt x="57924" y="0"/>
                  </a:lnTo>
                  <a:lnTo>
                    <a:pt x="2270391" y="0"/>
                  </a:lnTo>
                  <a:lnTo>
                    <a:pt x="2292942" y="4548"/>
                  </a:lnTo>
                  <a:lnTo>
                    <a:pt x="2311349" y="16954"/>
                  </a:lnTo>
                  <a:lnTo>
                    <a:pt x="2323755" y="35361"/>
                  </a:lnTo>
                  <a:lnTo>
                    <a:pt x="2328303" y="57912"/>
                  </a:lnTo>
                  <a:lnTo>
                    <a:pt x="2328303" y="289560"/>
                  </a:lnTo>
                  <a:lnTo>
                    <a:pt x="2323755" y="312130"/>
                  </a:lnTo>
                  <a:lnTo>
                    <a:pt x="2311349" y="330580"/>
                  </a:lnTo>
                  <a:lnTo>
                    <a:pt x="2292942" y="343030"/>
                  </a:lnTo>
                  <a:lnTo>
                    <a:pt x="2270391" y="347599"/>
                  </a:lnTo>
                  <a:lnTo>
                    <a:pt x="57924" y="347599"/>
                  </a:lnTo>
                  <a:lnTo>
                    <a:pt x="35377" y="343030"/>
                  </a:lnTo>
                  <a:lnTo>
                    <a:pt x="16965" y="330580"/>
                  </a:lnTo>
                  <a:lnTo>
                    <a:pt x="4551" y="312130"/>
                  </a:lnTo>
                  <a:lnTo>
                    <a:pt x="0" y="289560"/>
                  </a:lnTo>
                  <a:lnTo>
                    <a:pt x="0" y="57912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08126" y="2100198"/>
            <a:ext cx="1121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Ж</a:t>
            </a:r>
            <a:r>
              <a:rPr sz="1800" b="1" spc="-25" dirty="0">
                <a:latin typeface="Arial"/>
                <a:cs typeface="Arial"/>
              </a:rPr>
              <a:t>А</a:t>
            </a:r>
            <a:r>
              <a:rPr sz="1800" b="1" dirty="0">
                <a:latin typeface="Arial"/>
                <a:cs typeface="Arial"/>
              </a:rPr>
              <a:t>ЛОБЫ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5518" y="2420873"/>
            <a:ext cx="34702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осиплость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голоса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кашель</a:t>
            </a:r>
            <a:endParaRPr sz="180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малейшие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затруднения</a:t>
            </a:r>
            <a:endParaRPr sz="1800">
              <a:latin typeface="Microsoft Sans Serif"/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800" spc="-15" dirty="0">
                <a:latin typeface="Microsoft Sans Serif"/>
                <a:cs typeface="Microsoft Sans Serif"/>
              </a:rPr>
              <a:t>проглатывания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твердой</a:t>
            </a:r>
            <a:r>
              <a:rPr sz="1800" spc="-10" dirty="0">
                <a:latin typeface="Microsoft Sans Serif"/>
                <a:cs typeface="Microsoft Sans Serif"/>
              </a:rPr>
              <a:t> пищи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57556" y="3409188"/>
            <a:ext cx="2299970" cy="452755"/>
            <a:chOff x="257556" y="3409188"/>
            <a:chExt cx="2299970" cy="45275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7556" y="3453384"/>
              <a:ext cx="2299716" cy="4084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1415" y="3409188"/>
              <a:ext cx="1488948" cy="42824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04812" y="3481070"/>
              <a:ext cx="2205990" cy="313055"/>
            </a:xfrm>
            <a:custGeom>
              <a:avLst/>
              <a:gdLst/>
              <a:ahLst/>
              <a:cxnLst/>
              <a:rect l="l" t="t" r="r" b="b"/>
              <a:pathLst>
                <a:path w="2205990" h="313054">
                  <a:moveTo>
                    <a:pt x="2153272" y="0"/>
                  </a:moveTo>
                  <a:lnTo>
                    <a:pt x="52171" y="0"/>
                  </a:lnTo>
                  <a:lnTo>
                    <a:pt x="31862" y="4101"/>
                  </a:lnTo>
                  <a:lnTo>
                    <a:pt x="15279" y="15287"/>
                  </a:lnTo>
                  <a:lnTo>
                    <a:pt x="4099" y="31878"/>
                  </a:lnTo>
                  <a:lnTo>
                    <a:pt x="0" y="52196"/>
                  </a:lnTo>
                  <a:lnTo>
                    <a:pt x="0" y="260857"/>
                  </a:lnTo>
                  <a:lnTo>
                    <a:pt x="4099" y="281176"/>
                  </a:lnTo>
                  <a:lnTo>
                    <a:pt x="15279" y="297767"/>
                  </a:lnTo>
                  <a:lnTo>
                    <a:pt x="31862" y="308953"/>
                  </a:lnTo>
                  <a:lnTo>
                    <a:pt x="52171" y="313054"/>
                  </a:lnTo>
                  <a:lnTo>
                    <a:pt x="2153272" y="313054"/>
                  </a:lnTo>
                  <a:lnTo>
                    <a:pt x="2173590" y="308953"/>
                  </a:lnTo>
                  <a:lnTo>
                    <a:pt x="2190181" y="297767"/>
                  </a:lnTo>
                  <a:lnTo>
                    <a:pt x="2201367" y="281176"/>
                  </a:lnTo>
                  <a:lnTo>
                    <a:pt x="2205469" y="260857"/>
                  </a:lnTo>
                  <a:lnTo>
                    <a:pt x="2205469" y="52196"/>
                  </a:lnTo>
                  <a:lnTo>
                    <a:pt x="2201367" y="31878"/>
                  </a:lnTo>
                  <a:lnTo>
                    <a:pt x="2190181" y="15287"/>
                  </a:lnTo>
                  <a:lnTo>
                    <a:pt x="2173590" y="4101"/>
                  </a:lnTo>
                  <a:lnTo>
                    <a:pt x="2153272" y="0"/>
                  </a:lnTo>
                  <a:close/>
                </a:path>
              </a:pathLst>
            </a:custGeom>
            <a:solidFill>
              <a:srgbClr val="FF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4812" y="3481070"/>
              <a:ext cx="2205990" cy="313055"/>
            </a:xfrm>
            <a:custGeom>
              <a:avLst/>
              <a:gdLst/>
              <a:ahLst/>
              <a:cxnLst/>
              <a:rect l="l" t="t" r="r" b="b"/>
              <a:pathLst>
                <a:path w="2205990" h="313054">
                  <a:moveTo>
                    <a:pt x="0" y="52196"/>
                  </a:moveTo>
                  <a:lnTo>
                    <a:pt x="4099" y="31878"/>
                  </a:lnTo>
                  <a:lnTo>
                    <a:pt x="15279" y="15287"/>
                  </a:lnTo>
                  <a:lnTo>
                    <a:pt x="31862" y="4101"/>
                  </a:lnTo>
                  <a:lnTo>
                    <a:pt x="52171" y="0"/>
                  </a:lnTo>
                  <a:lnTo>
                    <a:pt x="2153272" y="0"/>
                  </a:lnTo>
                  <a:lnTo>
                    <a:pt x="2173590" y="4101"/>
                  </a:lnTo>
                  <a:lnTo>
                    <a:pt x="2190181" y="15287"/>
                  </a:lnTo>
                  <a:lnTo>
                    <a:pt x="2201367" y="31878"/>
                  </a:lnTo>
                  <a:lnTo>
                    <a:pt x="2205469" y="52196"/>
                  </a:lnTo>
                  <a:lnTo>
                    <a:pt x="2205469" y="260857"/>
                  </a:lnTo>
                  <a:lnTo>
                    <a:pt x="2201367" y="281176"/>
                  </a:lnTo>
                  <a:lnTo>
                    <a:pt x="2190181" y="297767"/>
                  </a:lnTo>
                  <a:lnTo>
                    <a:pt x="2173590" y="308953"/>
                  </a:lnTo>
                  <a:lnTo>
                    <a:pt x="2153272" y="313054"/>
                  </a:lnTo>
                  <a:lnTo>
                    <a:pt x="52171" y="313054"/>
                  </a:lnTo>
                  <a:lnTo>
                    <a:pt x="31862" y="308953"/>
                  </a:lnTo>
                  <a:lnTo>
                    <a:pt x="15279" y="297767"/>
                  </a:lnTo>
                  <a:lnTo>
                    <a:pt x="4099" y="281176"/>
                  </a:lnTo>
                  <a:lnTo>
                    <a:pt x="0" y="260857"/>
                  </a:lnTo>
                  <a:lnTo>
                    <a:pt x="0" y="52196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17215" y="3482467"/>
            <a:ext cx="2178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451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НАЛИЧИЕ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8319" y="5772403"/>
            <a:ext cx="446278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95934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Женщины:</a:t>
            </a:r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нарушение</a:t>
            </a: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менструального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цикла,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наличие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появление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болей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атипичных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кровяных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выделений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межменструальном</a:t>
            </a: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периоде</a:t>
            </a:r>
            <a:r>
              <a:rPr sz="16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менопаузе.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033771" y="5686044"/>
            <a:ext cx="4110354" cy="1172210"/>
            <a:chOff x="5033771" y="5686044"/>
            <a:chExt cx="4110354" cy="1172210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33771" y="5686044"/>
              <a:ext cx="4110228" cy="11719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76824" y="5705005"/>
              <a:ext cx="4067175" cy="1152993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632196" y="5784291"/>
            <a:ext cx="34671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Мужчины: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Затруднения</a:t>
            </a:r>
            <a:r>
              <a:rPr sz="1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при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мочеиспускании </a:t>
            </a:r>
            <a:r>
              <a:rPr sz="1600" b="1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его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частота</a:t>
            </a:r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ночное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время.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9274" y="5827318"/>
            <a:ext cx="5477510" cy="816610"/>
            <a:chOff x="79274" y="5827318"/>
            <a:chExt cx="5477510" cy="816610"/>
          </a:xfrm>
        </p:grpSpPr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74996" y="5827318"/>
              <a:ext cx="381330" cy="81384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274" y="5830087"/>
              <a:ext cx="382727" cy="813841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0" y="0"/>
            <a:ext cx="9144000" cy="1354891"/>
            <a:chOff x="0" y="0"/>
            <a:chExt cx="9144000" cy="1354891"/>
          </a:xfrm>
        </p:grpSpPr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891403"/>
              <a:ext cx="9144000" cy="46348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0"/>
              <a:ext cx="9144000" cy="129286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826"/>
                  </a:lnTo>
                  <a:lnTo>
                    <a:pt x="1831515" y="902560"/>
                  </a:lnTo>
                  <a:lnTo>
                    <a:pt x="1790346" y="901212"/>
                  </a:lnTo>
                  <a:lnTo>
                    <a:pt x="1749832" y="898601"/>
                  </a:lnTo>
                  <a:lnTo>
                    <a:pt x="1709934" y="895550"/>
                  </a:lnTo>
                  <a:lnTo>
                    <a:pt x="1670617" y="892877"/>
                  </a:lnTo>
                  <a:lnTo>
                    <a:pt x="1631842" y="891403"/>
                  </a:lnTo>
                  <a:lnTo>
                    <a:pt x="1593573" y="891949"/>
                  </a:lnTo>
                  <a:lnTo>
                    <a:pt x="1555772" y="895334"/>
                  </a:lnTo>
                  <a:lnTo>
                    <a:pt x="1481424" y="913903"/>
                  </a:lnTo>
                  <a:lnTo>
                    <a:pt x="1444803" y="930727"/>
                  </a:lnTo>
                  <a:lnTo>
                    <a:pt x="1408501" y="953672"/>
                  </a:lnTo>
                  <a:lnTo>
                    <a:pt x="1372480" y="983558"/>
                  </a:lnTo>
                  <a:lnTo>
                    <a:pt x="1336703" y="1021204"/>
                  </a:lnTo>
                  <a:lnTo>
                    <a:pt x="1301133" y="1067432"/>
                  </a:lnTo>
                  <a:lnTo>
                    <a:pt x="1265732" y="1123061"/>
                  </a:lnTo>
                  <a:lnTo>
                    <a:pt x="1216907" y="1171590"/>
                  </a:lnTo>
                  <a:lnTo>
                    <a:pt x="1170517" y="1208567"/>
                  </a:lnTo>
                  <a:lnTo>
                    <a:pt x="1126339" y="1235565"/>
                  </a:lnTo>
                  <a:lnTo>
                    <a:pt x="1084147" y="1254155"/>
                  </a:lnTo>
                  <a:lnTo>
                    <a:pt x="1043716" y="1265909"/>
                  </a:lnTo>
                  <a:lnTo>
                    <a:pt x="1004822" y="1272399"/>
                  </a:lnTo>
                  <a:lnTo>
                    <a:pt x="930740" y="1275878"/>
                  </a:lnTo>
                  <a:lnTo>
                    <a:pt x="895103" y="1276010"/>
                  </a:lnTo>
                  <a:lnTo>
                    <a:pt x="860102" y="1277168"/>
                  </a:lnTo>
                  <a:lnTo>
                    <a:pt x="825512" y="1280922"/>
                  </a:lnTo>
                  <a:lnTo>
                    <a:pt x="0" y="129286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869734"/>
              <a:ext cx="9143999" cy="433412"/>
            </a:xfrm>
            <a:prstGeom prst="rect">
              <a:avLst/>
            </a:prstGeom>
          </p:spPr>
        </p:pic>
      </p:grp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2939288" y="269875"/>
            <a:ext cx="452437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0" dirty="0"/>
              <a:t>ОНКОНАСТОРОЖЕННОСТЬ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884" y="1545336"/>
            <a:ext cx="2299716" cy="10744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7911" y="1558290"/>
            <a:ext cx="181991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Диспансеризация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определенных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групп</a:t>
            </a:r>
            <a:r>
              <a:rPr sz="1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взрослого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населения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35953" y="1576832"/>
            <a:ext cx="27901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spc="-20" dirty="0">
                <a:solidFill>
                  <a:srgbClr val="000000"/>
                </a:solidFill>
                <a:latin typeface="Calibri"/>
                <a:cs typeface="Calibri"/>
              </a:rPr>
              <a:t>БЕСПЛАТНОЕ </a:t>
            </a:r>
            <a:r>
              <a:rPr sz="1800" b="0" spc="-10" dirty="0">
                <a:solidFill>
                  <a:srgbClr val="000000"/>
                </a:solidFill>
                <a:latin typeface="Calibri"/>
                <a:cs typeface="Calibri"/>
              </a:rPr>
              <a:t>обследование, </a:t>
            </a:r>
            <a:r>
              <a:rPr sz="1800" b="0" spc="-3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0" spc="-15" dirty="0">
                <a:solidFill>
                  <a:srgbClr val="000000"/>
                </a:solidFill>
                <a:latin typeface="Calibri"/>
                <a:cs typeface="Calibri"/>
              </a:rPr>
              <a:t>которое </a:t>
            </a:r>
            <a:r>
              <a:rPr sz="1800" b="0" spc="-15" dirty="0">
                <a:solidFill>
                  <a:srgbClr val="000000"/>
                </a:solidFill>
                <a:latin typeface="Microsoft Sans Serif"/>
                <a:cs typeface="Microsoft Sans Serif"/>
              </a:rPr>
              <a:t>проводится </a:t>
            </a:r>
            <a:r>
              <a:rPr sz="1800" b="0" dirty="0">
                <a:solidFill>
                  <a:srgbClr val="000000"/>
                </a:solidFill>
                <a:latin typeface="Calibri"/>
                <a:cs typeface="Calibri"/>
              </a:rPr>
              <a:t>по </a:t>
            </a:r>
            <a:r>
              <a:rPr sz="1800" b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libri"/>
                <a:cs typeface="Calibri"/>
              </a:rPr>
              <a:t>всей</a:t>
            </a:r>
            <a:r>
              <a:rPr sz="18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Calibri"/>
                <a:cs typeface="Calibri"/>
              </a:rPr>
              <a:t>стране</a:t>
            </a:r>
            <a:r>
              <a:rPr sz="1800" b="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libri"/>
                <a:cs typeface="Calibri"/>
              </a:rPr>
              <a:t>с</a:t>
            </a:r>
            <a:r>
              <a:rPr sz="18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libri"/>
                <a:cs typeface="Calibri"/>
              </a:rPr>
              <a:t>2013 </a:t>
            </a:r>
            <a:r>
              <a:rPr sz="1800" b="0" spc="-25" dirty="0">
                <a:solidFill>
                  <a:srgbClr val="000000"/>
                </a:solidFill>
                <a:latin typeface="Calibri"/>
                <a:cs typeface="Calibri"/>
              </a:rPr>
              <a:t>года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1548" y="1540763"/>
            <a:ext cx="2299716" cy="10835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09950" y="1680210"/>
            <a:ext cx="196596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Про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илак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ич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кие  медицинские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осмотры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10611" y="1783079"/>
            <a:ext cx="3493135" cy="603885"/>
            <a:chOff x="2610611" y="1783079"/>
            <a:chExt cx="3493135" cy="6038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0611" y="1783079"/>
              <a:ext cx="603503" cy="603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4979" y="1837943"/>
              <a:ext cx="548639" cy="48920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005853" y="2759964"/>
            <a:ext cx="1012190" cy="467995"/>
            <a:chOff x="1005853" y="2759964"/>
            <a:chExt cx="1012190" cy="46799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853" y="2790413"/>
              <a:ext cx="1011908" cy="437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0703" y="2759964"/>
              <a:ext cx="900684" cy="4282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3609" y="2808859"/>
              <a:ext cx="936066" cy="3600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43609" y="2808859"/>
              <a:ext cx="936625" cy="360045"/>
            </a:xfrm>
            <a:custGeom>
              <a:avLst/>
              <a:gdLst/>
              <a:ahLst/>
              <a:cxnLst/>
              <a:rect l="l" t="t" r="r" b="b"/>
              <a:pathLst>
                <a:path w="936625" h="360044">
                  <a:moveTo>
                    <a:pt x="0" y="60070"/>
                  </a:moveTo>
                  <a:lnTo>
                    <a:pt x="4714" y="36701"/>
                  </a:lnTo>
                  <a:lnTo>
                    <a:pt x="17573" y="17605"/>
                  </a:lnTo>
                  <a:lnTo>
                    <a:pt x="36647" y="4724"/>
                  </a:lnTo>
                  <a:lnTo>
                    <a:pt x="60007" y="0"/>
                  </a:lnTo>
                  <a:lnTo>
                    <a:pt x="876122" y="0"/>
                  </a:lnTo>
                  <a:lnTo>
                    <a:pt x="899472" y="4724"/>
                  </a:lnTo>
                  <a:lnTo>
                    <a:pt x="918524" y="17605"/>
                  </a:lnTo>
                  <a:lnTo>
                    <a:pt x="931361" y="36701"/>
                  </a:lnTo>
                  <a:lnTo>
                    <a:pt x="936066" y="60070"/>
                  </a:lnTo>
                  <a:lnTo>
                    <a:pt x="936066" y="300100"/>
                  </a:lnTo>
                  <a:lnTo>
                    <a:pt x="931361" y="323397"/>
                  </a:lnTo>
                  <a:lnTo>
                    <a:pt x="918524" y="342455"/>
                  </a:lnTo>
                  <a:lnTo>
                    <a:pt x="899472" y="355322"/>
                  </a:lnTo>
                  <a:lnTo>
                    <a:pt x="876122" y="360044"/>
                  </a:lnTo>
                  <a:lnTo>
                    <a:pt x="60007" y="360044"/>
                  </a:lnTo>
                  <a:lnTo>
                    <a:pt x="36647" y="355322"/>
                  </a:lnTo>
                  <a:lnTo>
                    <a:pt x="17573" y="342455"/>
                  </a:lnTo>
                  <a:lnTo>
                    <a:pt x="4714" y="323397"/>
                  </a:lnTo>
                  <a:lnTo>
                    <a:pt x="0" y="300100"/>
                  </a:lnTo>
                  <a:lnTo>
                    <a:pt x="0" y="6007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28750" y="2833496"/>
            <a:ext cx="567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Ц</a:t>
            </a:r>
            <a:r>
              <a:rPr sz="1800" spc="-75" dirty="0">
                <a:latin typeface="Microsoft Sans Serif"/>
                <a:cs typeface="Microsoft Sans Serif"/>
              </a:rPr>
              <a:t>е</a:t>
            </a:r>
            <a:r>
              <a:rPr sz="1800" spc="20" dirty="0">
                <a:latin typeface="Microsoft Sans Serif"/>
                <a:cs typeface="Microsoft Sans Serif"/>
              </a:rPr>
              <a:t>л</a:t>
            </a:r>
            <a:r>
              <a:rPr sz="1800" spc="-5" dirty="0">
                <a:latin typeface="Microsoft Sans Serif"/>
                <a:cs typeface="Microsoft Sans Serif"/>
              </a:rPr>
              <a:t>ь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58670" y="2764282"/>
            <a:ext cx="60731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5080" indent="-1270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раннее</a:t>
            </a:r>
            <a:r>
              <a:rPr sz="1800" b="1" u="heavy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выявление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хронических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неинфекционных 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заболеваний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коррекция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факторов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риска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их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развития.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4837" y="4826889"/>
            <a:ext cx="889635" cy="889635"/>
            <a:chOff x="454837" y="4826889"/>
            <a:chExt cx="889635" cy="88963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537" y="4839589"/>
              <a:ext cx="864057" cy="86405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67537" y="4839589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5" h="864235">
                  <a:moveTo>
                    <a:pt x="0" y="144018"/>
                  </a:moveTo>
                  <a:lnTo>
                    <a:pt x="7343" y="98462"/>
                  </a:lnTo>
                  <a:lnTo>
                    <a:pt x="27791" y="58923"/>
                  </a:lnTo>
                  <a:lnTo>
                    <a:pt x="58970" y="27761"/>
                  </a:lnTo>
                  <a:lnTo>
                    <a:pt x="98508" y="7333"/>
                  </a:lnTo>
                  <a:lnTo>
                    <a:pt x="144030" y="0"/>
                  </a:lnTo>
                  <a:lnTo>
                    <a:pt x="720077" y="0"/>
                  </a:lnTo>
                  <a:lnTo>
                    <a:pt x="765594" y="7333"/>
                  </a:lnTo>
                  <a:lnTo>
                    <a:pt x="805119" y="27761"/>
                  </a:lnTo>
                  <a:lnTo>
                    <a:pt x="836283" y="58923"/>
                  </a:lnTo>
                  <a:lnTo>
                    <a:pt x="856719" y="98462"/>
                  </a:lnTo>
                  <a:lnTo>
                    <a:pt x="864057" y="144018"/>
                  </a:lnTo>
                  <a:lnTo>
                    <a:pt x="864057" y="720090"/>
                  </a:lnTo>
                  <a:lnTo>
                    <a:pt x="856719" y="765586"/>
                  </a:lnTo>
                  <a:lnTo>
                    <a:pt x="836283" y="805105"/>
                  </a:lnTo>
                  <a:lnTo>
                    <a:pt x="805119" y="836273"/>
                  </a:lnTo>
                  <a:lnTo>
                    <a:pt x="765594" y="856715"/>
                  </a:lnTo>
                  <a:lnTo>
                    <a:pt x="720077" y="864057"/>
                  </a:lnTo>
                  <a:lnTo>
                    <a:pt x="144030" y="864057"/>
                  </a:lnTo>
                  <a:lnTo>
                    <a:pt x="98508" y="856715"/>
                  </a:lnTo>
                  <a:lnTo>
                    <a:pt x="58970" y="836273"/>
                  </a:lnTo>
                  <a:lnTo>
                    <a:pt x="27791" y="805105"/>
                  </a:lnTo>
                  <a:lnTo>
                    <a:pt x="7343" y="765586"/>
                  </a:lnTo>
                  <a:lnTo>
                    <a:pt x="0" y="720090"/>
                  </a:lnTo>
                  <a:lnTo>
                    <a:pt x="0" y="144018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606930" y="5834964"/>
            <a:ext cx="889635" cy="889635"/>
            <a:chOff x="1606930" y="5834964"/>
            <a:chExt cx="889635" cy="88963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9630" y="5847664"/>
              <a:ext cx="864107" cy="86409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19630" y="5847664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5" h="864234">
                  <a:moveTo>
                    <a:pt x="0" y="144017"/>
                  </a:moveTo>
                  <a:lnTo>
                    <a:pt x="7345" y="98496"/>
                  </a:lnTo>
                  <a:lnTo>
                    <a:pt x="27797" y="58962"/>
                  </a:lnTo>
                  <a:lnTo>
                    <a:pt x="58978" y="27786"/>
                  </a:lnTo>
                  <a:lnTo>
                    <a:pt x="98511" y="7342"/>
                  </a:lnTo>
                  <a:lnTo>
                    <a:pt x="144018" y="0"/>
                  </a:lnTo>
                  <a:lnTo>
                    <a:pt x="720089" y="0"/>
                  </a:lnTo>
                  <a:lnTo>
                    <a:pt x="765645" y="7342"/>
                  </a:lnTo>
                  <a:lnTo>
                    <a:pt x="805184" y="27786"/>
                  </a:lnTo>
                  <a:lnTo>
                    <a:pt x="836346" y="58962"/>
                  </a:lnTo>
                  <a:lnTo>
                    <a:pt x="856774" y="98496"/>
                  </a:lnTo>
                  <a:lnTo>
                    <a:pt x="864107" y="144017"/>
                  </a:lnTo>
                  <a:lnTo>
                    <a:pt x="864107" y="720077"/>
                  </a:lnTo>
                  <a:lnTo>
                    <a:pt x="856774" y="765598"/>
                  </a:lnTo>
                  <a:lnTo>
                    <a:pt x="836346" y="805132"/>
                  </a:lnTo>
                  <a:lnTo>
                    <a:pt x="805184" y="836308"/>
                  </a:lnTo>
                  <a:lnTo>
                    <a:pt x="765645" y="856753"/>
                  </a:lnTo>
                  <a:lnTo>
                    <a:pt x="720089" y="864095"/>
                  </a:lnTo>
                  <a:lnTo>
                    <a:pt x="144018" y="864095"/>
                  </a:lnTo>
                  <a:lnTo>
                    <a:pt x="98511" y="856753"/>
                  </a:lnTo>
                  <a:lnTo>
                    <a:pt x="58978" y="836308"/>
                  </a:lnTo>
                  <a:lnTo>
                    <a:pt x="27797" y="805132"/>
                  </a:lnTo>
                  <a:lnTo>
                    <a:pt x="7345" y="765598"/>
                  </a:lnTo>
                  <a:lnTo>
                    <a:pt x="0" y="720077"/>
                  </a:lnTo>
                  <a:lnTo>
                    <a:pt x="0" y="144017"/>
                  </a:lnTo>
                  <a:close/>
                </a:path>
              </a:pathLst>
            </a:custGeom>
            <a:ln w="253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407155" y="4826889"/>
            <a:ext cx="889635" cy="889635"/>
            <a:chOff x="3407155" y="4826889"/>
            <a:chExt cx="889635" cy="88963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19855" y="4839589"/>
              <a:ext cx="864108" cy="86405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419855" y="4839589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5" h="864235">
                  <a:moveTo>
                    <a:pt x="0" y="144018"/>
                  </a:moveTo>
                  <a:lnTo>
                    <a:pt x="7345" y="98462"/>
                  </a:lnTo>
                  <a:lnTo>
                    <a:pt x="27797" y="58923"/>
                  </a:lnTo>
                  <a:lnTo>
                    <a:pt x="58978" y="27761"/>
                  </a:lnTo>
                  <a:lnTo>
                    <a:pt x="98511" y="7333"/>
                  </a:lnTo>
                  <a:lnTo>
                    <a:pt x="144018" y="0"/>
                  </a:lnTo>
                  <a:lnTo>
                    <a:pt x="720090" y="0"/>
                  </a:lnTo>
                  <a:lnTo>
                    <a:pt x="765596" y="7333"/>
                  </a:lnTo>
                  <a:lnTo>
                    <a:pt x="805129" y="27761"/>
                  </a:lnTo>
                  <a:lnTo>
                    <a:pt x="836310" y="58923"/>
                  </a:lnTo>
                  <a:lnTo>
                    <a:pt x="856762" y="98462"/>
                  </a:lnTo>
                  <a:lnTo>
                    <a:pt x="864108" y="144018"/>
                  </a:lnTo>
                  <a:lnTo>
                    <a:pt x="864108" y="720090"/>
                  </a:lnTo>
                  <a:lnTo>
                    <a:pt x="856762" y="765586"/>
                  </a:lnTo>
                  <a:lnTo>
                    <a:pt x="836310" y="805105"/>
                  </a:lnTo>
                  <a:lnTo>
                    <a:pt x="805129" y="836273"/>
                  </a:lnTo>
                  <a:lnTo>
                    <a:pt x="765596" y="856715"/>
                  </a:lnTo>
                  <a:lnTo>
                    <a:pt x="720090" y="864057"/>
                  </a:lnTo>
                  <a:lnTo>
                    <a:pt x="144018" y="864057"/>
                  </a:lnTo>
                  <a:lnTo>
                    <a:pt x="98511" y="856715"/>
                  </a:lnTo>
                  <a:lnTo>
                    <a:pt x="58978" y="836273"/>
                  </a:lnTo>
                  <a:lnTo>
                    <a:pt x="27797" y="805105"/>
                  </a:lnTo>
                  <a:lnTo>
                    <a:pt x="7345" y="765586"/>
                  </a:lnTo>
                  <a:lnTo>
                    <a:pt x="0" y="720090"/>
                  </a:lnTo>
                  <a:lnTo>
                    <a:pt x="0" y="144018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847335" y="5834964"/>
            <a:ext cx="889635" cy="889635"/>
            <a:chOff x="4847335" y="5834964"/>
            <a:chExt cx="889635" cy="889635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0035" y="5847664"/>
              <a:ext cx="864108" cy="86409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860035" y="5847664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5" h="864234">
                  <a:moveTo>
                    <a:pt x="0" y="144017"/>
                  </a:moveTo>
                  <a:lnTo>
                    <a:pt x="7345" y="98496"/>
                  </a:lnTo>
                  <a:lnTo>
                    <a:pt x="27797" y="58962"/>
                  </a:lnTo>
                  <a:lnTo>
                    <a:pt x="58978" y="27786"/>
                  </a:lnTo>
                  <a:lnTo>
                    <a:pt x="98511" y="7342"/>
                  </a:lnTo>
                  <a:lnTo>
                    <a:pt x="144017" y="0"/>
                  </a:lnTo>
                  <a:lnTo>
                    <a:pt x="720089" y="0"/>
                  </a:lnTo>
                  <a:lnTo>
                    <a:pt x="765596" y="7342"/>
                  </a:lnTo>
                  <a:lnTo>
                    <a:pt x="805129" y="27786"/>
                  </a:lnTo>
                  <a:lnTo>
                    <a:pt x="836310" y="58962"/>
                  </a:lnTo>
                  <a:lnTo>
                    <a:pt x="856762" y="98496"/>
                  </a:lnTo>
                  <a:lnTo>
                    <a:pt x="864108" y="144017"/>
                  </a:lnTo>
                  <a:lnTo>
                    <a:pt x="864108" y="720077"/>
                  </a:lnTo>
                  <a:lnTo>
                    <a:pt x="856762" y="765598"/>
                  </a:lnTo>
                  <a:lnTo>
                    <a:pt x="836310" y="805132"/>
                  </a:lnTo>
                  <a:lnTo>
                    <a:pt x="805129" y="836308"/>
                  </a:lnTo>
                  <a:lnTo>
                    <a:pt x="765596" y="856753"/>
                  </a:lnTo>
                  <a:lnTo>
                    <a:pt x="720089" y="864095"/>
                  </a:lnTo>
                  <a:lnTo>
                    <a:pt x="144017" y="864095"/>
                  </a:lnTo>
                  <a:lnTo>
                    <a:pt x="98511" y="856753"/>
                  </a:lnTo>
                  <a:lnTo>
                    <a:pt x="58978" y="836308"/>
                  </a:lnTo>
                  <a:lnTo>
                    <a:pt x="27797" y="805132"/>
                  </a:lnTo>
                  <a:lnTo>
                    <a:pt x="7345" y="765598"/>
                  </a:lnTo>
                  <a:lnTo>
                    <a:pt x="0" y="720077"/>
                  </a:lnTo>
                  <a:lnTo>
                    <a:pt x="0" y="144017"/>
                  </a:lnTo>
                  <a:close/>
                </a:path>
              </a:pathLst>
            </a:custGeom>
            <a:ln w="253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287515" y="4826889"/>
            <a:ext cx="889635" cy="889635"/>
            <a:chOff x="6287515" y="4826889"/>
            <a:chExt cx="889635" cy="88963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00215" y="4839589"/>
              <a:ext cx="864108" cy="86405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300215" y="4839589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4" h="864235">
                  <a:moveTo>
                    <a:pt x="0" y="144018"/>
                  </a:moveTo>
                  <a:lnTo>
                    <a:pt x="7345" y="98462"/>
                  </a:lnTo>
                  <a:lnTo>
                    <a:pt x="27797" y="58923"/>
                  </a:lnTo>
                  <a:lnTo>
                    <a:pt x="58978" y="27761"/>
                  </a:lnTo>
                  <a:lnTo>
                    <a:pt x="98511" y="7333"/>
                  </a:lnTo>
                  <a:lnTo>
                    <a:pt x="144018" y="0"/>
                  </a:lnTo>
                  <a:lnTo>
                    <a:pt x="720089" y="0"/>
                  </a:lnTo>
                  <a:lnTo>
                    <a:pt x="765596" y="7333"/>
                  </a:lnTo>
                  <a:lnTo>
                    <a:pt x="805129" y="27761"/>
                  </a:lnTo>
                  <a:lnTo>
                    <a:pt x="836310" y="58923"/>
                  </a:lnTo>
                  <a:lnTo>
                    <a:pt x="856762" y="98462"/>
                  </a:lnTo>
                  <a:lnTo>
                    <a:pt x="864108" y="144018"/>
                  </a:lnTo>
                  <a:lnTo>
                    <a:pt x="864108" y="720090"/>
                  </a:lnTo>
                  <a:lnTo>
                    <a:pt x="856762" y="765586"/>
                  </a:lnTo>
                  <a:lnTo>
                    <a:pt x="836310" y="805105"/>
                  </a:lnTo>
                  <a:lnTo>
                    <a:pt x="805129" y="836273"/>
                  </a:lnTo>
                  <a:lnTo>
                    <a:pt x="765596" y="856715"/>
                  </a:lnTo>
                  <a:lnTo>
                    <a:pt x="720089" y="864057"/>
                  </a:lnTo>
                  <a:lnTo>
                    <a:pt x="144018" y="864057"/>
                  </a:lnTo>
                  <a:lnTo>
                    <a:pt x="98511" y="856715"/>
                  </a:lnTo>
                  <a:lnTo>
                    <a:pt x="58978" y="836273"/>
                  </a:lnTo>
                  <a:lnTo>
                    <a:pt x="27797" y="805105"/>
                  </a:lnTo>
                  <a:lnTo>
                    <a:pt x="7345" y="765586"/>
                  </a:lnTo>
                  <a:lnTo>
                    <a:pt x="0" y="720090"/>
                  </a:lnTo>
                  <a:lnTo>
                    <a:pt x="0" y="144018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410716" y="3893947"/>
            <a:ext cx="13500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Microsoft Sans Serif"/>
                <a:cs typeface="Microsoft Sans Serif"/>
              </a:rPr>
              <a:t>повышенное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артериальное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давление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54837" y="3818763"/>
            <a:ext cx="889635" cy="889635"/>
            <a:chOff x="454837" y="3818763"/>
            <a:chExt cx="889635" cy="889635"/>
          </a:xfrm>
        </p:grpSpPr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7537" y="3831463"/>
              <a:ext cx="864057" cy="86410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67537" y="3831463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5" h="864235">
                  <a:moveTo>
                    <a:pt x="0" y="144018"/>
                  </a:moveTo>
                  <a:lnTo>
                    <a:pt x="7343" y="98511"/>
                  </a:lnTo>
                  <a:lnTo>
                    <a:pt x="27791" y="58978"/>
                  </a:lnTo>
                  <a:lnTo>
                    <a:pt x="58970" y="27797"/>
                  </a:lnTo>
                  <a:lnTo>
                    <a:pt x="98508" y="7345"/>
                  </a:lnTo>
                  <a:lnTo>
                    <a:pt x="144030" y="0"/>
                  </a:lnTo>
                  <a:lnTo>
                    <a:pt x="720077" y="0"/>
                  </a:lnTo>
                  <a:lnTo>
                    <a:pt x="765594" y="7345"/>
                  </a:lnTo>
                  <a:lnTo>
                    <a:pt x="805119" y="27797"/>
                  </a:lnTo>
                  <a:lnTo>
                    <a:pt x="836283" y="58978"/>
                  </a:lnTo>
                  <a:lnTo>
                    <a:pt x="856719" y="98511"/>
                  </a:lnTo>
                  <a:lnTo>
                    <a:pt x="864057" y="144018"/>
                  </a:lnTo>
                  <a:lnTo>
                    <a:pt x="864057" y="720089"/>
                  </a:lnTo>
                  <a:lnTo>
                    <a:pt x="856719" y="765596"/>
                  </a:lnTo>
                  <a:lnTo>
                    <a:pt x="836283" y="805129"/>
                  </a:lnTo>
                  <a:lnTo>
                    <a:pt x="805119" y="836310"/>
                  </a:lnTo>
                  <a:lnTo>
                    <a:pt x="765594" y="856762"/>
                  </a:lnTo>
                  <a:lnTo>
                    <a:pt x="720077" y="864107"/>
                  </a:lnTo>
                  <a:lnTo>
                    <a:pt x="144030" y="864107"/>
                  </a:lnTo>
                  <a:lnTo>
                    <a:pt x="98508" y="856762"/>
                  </a:lnTo>
                  <a:lnTo>
                    <a:pt x="58970" y="836310"/>
                  </a:lnTo>
                  <a:lnTo>
                    <a:pt x="27791" y="805129"/>
                  </a:lnTo>
                  <a:lnTo>
                    <a:pt x="7343" y="765596"/>
                  </a:lnTo>
                  <a:lnTo>
                    <a:pt x="0" y="720089"/>
                  </a:lnTo>
                  <a:lnTo>
                    <a:pt x="0" y="144018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3407155" y="3818763"/>
            <a:ext cx="889635" cy="889635"/>
            <a:chOff x="3407155" y="3818763"/>
            <a:chExt cx="889635" cy="889635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19855" y="3831463"/>
              <a:ext cx="864108" cy="86410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419855" y="3831463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5" h="864235">
                  <a:moveTo>
                    <a:pt x="0" y="144018"/>
                  </a:moveTo>
                  <a:lnTo>
                    <a:pt x="7345" y="98511"/>
                  </a:lnTo>
                  <a:lnTo>
                    <a:pt x="27797" y="58978"/>
                  </a:lnTo>
                  <a:lnTo>
                    <a:pt x="58978" y="27797"/>
                  </a:lnTo>
                  <a:lnTo>
                    <a:pt x="98511" y="7345"/>
                  </a:lnTo>
                  <a:lnTo>
                    <a:pt x="144018" y="0"/>
                  </a:lnTo>
                  <a:lnTo>
                    <a:pt x="720090" y="0"/>
                  </a:lnTo>
                  <a:lnTo>
                    <a:pt x="765596" y="7345"/>
                  </a:lnTo>
                  <a:lnTo>
                    <a:pt x="805129" y="27797"/>
                  </a:lnTo>
                  <a:lnTo>
                    <a:pt x="836310" y="58978"/>
                  </a:lnTo>
                  <a:lnTo>
                    <a:pt x="856762" y="98511"/>
                  </a:lnTo>
                  <a:lnTo>
                    <a:pt x="864108" y="144018"/>
                  </a:lnTo>
                  <a:lnTo>
                    <a:pt x="864108" y="720089"/>
                  </a:lnTo>
                  <a:lnTo>
                    <a:pt x="856762" y="765596"/>
                  </a:lnTo>
                  <a:lnTo>
                    <a:pt x="836310" y="805129"/>
                  </a:lnTo>
                  <a:lnTo>
                    <a:pt x="805129" y="836310"/>
                  </a:lnTo>
                  <a:lnTo>
                    <a:pt x="765596" y="856762"/>
                  </a:lnTo>
                  <a:lnTo>
                    <a:pt x="720090" y="864107"/>
                  </a:lnTo>
                  <a:lnTo>
                    <a:pt x="144018" y="864107"/>
                  </a:lnTo>
                  <a:lnTo>
                    <a:pt x="98511" y="856762"/>
                  </a:lnTo>
                  <a:lnTo>
                    <a:pt x="58978" y="836310"/>
                  </a:lnTo>
                  <a:lnTo>
                    <a:pt x="27797" y="805129"/>
                  </a:lnTo>
                  <a:lnTo>
                    <a:pt x="7345" y="765596"/>
                  </a:lnTo>
                  <a:lnTo>
                    <a:pt x="0" y="720089"/>
                  </a:lnTo>
                  <a:lnTo>
                    <a:pt x="0" y="144018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6287515" y="3818763"/>
            <a:ext cx="889635" cy="889635"/>
            <a:chOff x="6287515" y="3818763"/>
            <a:chExt cx="889635" cy="889635"/>
          </a:xfrm>
        </p:grpSpPr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00215" y="3831463"/>
              <a:ext cx="864108" cy="86410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300215" y="3831463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4" h="864235">
                  <a:moveTo>
                    <a:pt x="0" y="144018"/>
                  </a:moveTo>
                  <a:lnTo>
                    <a:pt x="7345" y="98511"/>
                  </a:lnTo>
                  <a:lnTo>
                    <a:pt x="27797" y="58978"/>
                  </a:lnTo>
                  <a:lnTo>
                    <a:pt x="58978" y="27797"/>
                  </a:lnTo>
                  <a:lnTo>
                    <a:pt x="98511" y="7345"/>
                  </a:lnTo>
                  <a:lnTo>
                    <a:pt x="144018" y="0"/>
                  </a:lnTo>
                  <a:lnTo>
                    <a:pt x="720089" y="0"/>
                  </a:lnTo>
                  <a:lnTo>
                    <a:pt x="765596" y="7345"/>
                  </a:lnTo>
                  <a:lnTo>
                    <a:pt x="805129" y="27797"/>
                  </a:lnTo>
                  <a:lnTo>
                    <a:pt x="836310" y="58978"/>
                  </a:lnTo>
                  <a:lnTo>
                    <a:pt x="856762" y="98511"/>
                  </a:lnTo>
                  <a:lnTo>
                    <a:pt x="864108" y="144018"/>
                  </a:lnTo>
                  <a:lnTo>
                    <a:pt x="864108" y="720089"/>
                  </a:lnTo>
                  <a:lnTo>
                    <a:pt x="856762" y="765596"/>
                  </a:lnTo>
                  <a:lnTo>
                    <a:pt x="836310" y="805129"/>
                  </a:lnTo>
                  <a:lnTo>
                    <a:pt x="805129" y="836310"/>
                  </a:lnTo>
                  <a:lnTo>
                    <a:pt x="765596" y="856762"/>
                  </a:lnTo>
                  <a:lnTo>
                    <a:pt x="720089" y="864107"/>
                  </a:lnTo>
                  <a:lnTo>
                    <a:pt x="144018" y="864107"/>
                  </a:lnTo>
                  <a:lnTo>
                    <a:pt x="98511" y="856762"/>
                  </a:lnTo>
                  <a:lnTo>
                    <a:pt x="58978" y="836310"/>
                  </a:lnTo>
                  <a:lnTo>
                    <a:pt x="27797" y="805129"/>
                  </a:lnTo>
                  <a:lnTo>
                    <a:pt x="7345" y="765596"/>
                  </a:lnTo>
                  <a:lnTo>
                    <a:pt x="0" y="720089"/>
                  </a:lnTo>
                  <a:lnTo>
                    <a:pt x="0" y="144018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363339" y="3860672"/>
            <a:ext cx="126174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Microsoft Sans Serif"/>
                <a:cs typeface="Microsoft Sans Serif"/>
              </a:rPr>
              <a:t>по</a:t>
            </a: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spc="5" dirty="0">
                <a:latin typeface="Microsoft Sans Serif"/>
                <a:cs typeface="Microsoft Sans Serif"/>
              </a:rPr>
              <a:t>ы</a:t>
            </a:r>
            <a:r>
              <a:rPr sz="1600" spc="-5" dirty="0">
                <a:latin typeface="Microsoft Sans Serif"/>
                <a:cs typeface="Microsoft Sans Serif"/>
              </a:rPr>
              <a:t>ш</a:t>
            </a:r>
            <a:r>
              <a:rPr sz="1600" spc="-15" dirty="0">
                <a:latin typeface="Microsoft Sans Serif"/>
                <a:cs typeface="Microsoft Sans Serif"/>
              </a:rPr>
              <a:t>ен</a:t>
            </a:r>
            <a:r>
              <a:rPr sz="1600" spc="-20" dirty="0">
                <a:latin typeface="Microsoft Sans Serif"/>
                <a:cs typeface="Microsoft Sans Serif"/>
              </a:rPr>
              <a:t>н</a:t>
            </a:r>
            <a:r>
              <a:rPr sz="1600" spc="5" dirty="0">
                <a:latin typeface="Microsoft Sans Serif"/>
                <a:cs typeface="Microsoft Sans Serif"/>
              </a:rPr>
              <a:t>ы</a:t>
            </a:r>
            <a:r>
              <a:rPr sz="1600" spc="-5" dirty="0">
                <a:latin typeface="Microsoft Sans Serif"/>
                <a:cs typeface="Microsoft Sans Serif"/>
              </a:rPr>
              <a:t>й  </a:t>
            </a:r>
            <a:r>
              <a:rPr sz="1600" spc="-10" dirty="0">
                <a:latin typeface="Microsoft Sans Serif"/>
                <a:cs typeface="Microsoft Sans Serif"/>
              </a:rPr>
              <a:t>холестерин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25" dirty="0">
                <a:latin typeface="Microsoft Sans Serif"/>
                <a:cs typeface="Microsoft Sans Serif"/>
              </a:rPr>
              <a:t>крови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244333" y="3860672"/>
            <a:ext cx="13982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Microsoft Sans Serif"/>
                <a:cs typeface="Microsoft Sans Serif"/>
              </a:rPr>
              <a:t>повышенный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уровень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глюкозы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крови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10716" y="5013197"/>
            <a:ext cx="7753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Microsoft Sans Serif"/>
                <a:cs typeface="Microsoft Sans Serif"/>
              </a:rPr>
              <a:t>курение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63339" y="5013197"/>
            <a:ext cx="16033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Microsoft Sans Serif"/>
                <a:cs typeface="Microsoft Sans Serif"/>
              </a:rPr>
              <a:t>н</a:t>
            </a:r>
            <a:r>
              <a:rPr sz="1600" spc="-10" dirty="0">
                <a:latin typeface="Microsoft Sans Serif"/>
                <a:cs typeface="Microsoft Sans Serif"/>
              </a:rPr>
              <a:t>е</a:t>
            </a:r>
            <a:r>
              <a:rPr sz="1600" spc="-5" dirty="0">
                <a:latin typeface="Microsoft Sans Serif"/>
                <a:cs typeface="Microsoft Sans Serif"/>
              </a:rPr>
              <a:t>р</a:t>
            </a:r>
            <a:r>
              <a:rPr sz="1600" spc="-10" dirty="0">
                <a:latin typeface="Microsoft Sans Serif"/>
                <a:cs typeface="Microsoft Sans Serif"/>
              </a:rPr>
              <a:t>ациона</a:t>
            </a:r>
            <a:r>
              <a:rPr sz="1600" dirty="0">
                <a:latin typeface="Microsoft Sans Serif"/>
                <a:cs typeface="Microsoft Sans Serif"/>
              </a:rPr>
              <a:t>л</a:t>
            </a:r>
            <a:r>
              <a:rPr sz="1600" spc="-10" dirty="0">
                <a:latin typeface="Microsoft Sans Serif"/>
                <a:cs typeface="Microsoft Sans Serif"/>
              </a:rPr>
              <a:t>ь</a:t>
            </a:r>
            <a:r>
              <a:rPr sz="1600" spc="-20" dirty="0">
                <a:latin typeface="Microsoft Sans Serif"/>
                <a:cs typeface="Microsoft Sans Serif"/>
              </a:rPr>
              <a:t>н</a:t>
            </a:r>
            <a:r>
              <a:rPr sz="1600" spc="-10" dirty="0">
                <a:latin typeface="Microsoft Sans Serif"/>
                <a:cs typeface="Microsoft Sans Serif"/>
              </a:rPr>
              <a:t>ое  </a:t>
            </a:r>
            <a:r>
              <a:rPr sz="1600" spc="-15" dirty="0">
                <a:latin typeface="Microsoft Sans Serif"/>
                <a:cs typeface="Microsoft Sans Serif"/>
              </a:rPr>
              <a:t>питание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44333" y="5013197"/>
            <a:ext cx="9480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Microsoft Sans Serif"/>
                <a:cs typeface="Microsoft Sans Serif"/>
              </a:rPr>
              <a:t>ожире</a:t>
            </a:r>
            <a:r>
              <a:rPr sz="1600" spc="-30" dirty="0">
                <a:latin typeface="Microsoft Sans Serif"/>
                <a:cs typeface="Microsoft Sans Serif"/>
              </a:rPr>
              <a:t>н</a:t>
            </a:r>
            <a:r>
              <a:rPr sz="1600" spc="-5" dirty="0">
                <a:latin typeface="Microsoft Sans Serif"/>
                <a:cs typeface="Microsoft Sans Serif"/>
              </a:rPr>
              <a:t>ие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62860" y="6021425"/>
            <a:ext cx="16573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85" dirty="0">
                <a:latin typeface="Microsoft Sans Serif"/>
                <a:cs typeface="Microsoft Sans Serif"/>
              </a:rPr>
              <a:t>з</a:t>
            </a:r>
            <a:r>
              <a:rPr sz="1600" spc="30" dirty="0">
                <a:latin typeface="Microsoft Sans Serif"/>
                <a:cs typeface="Microsoft Sans Serif"/>
              </a:rPr>
              <a:t>л</a:t>
            </a:r>
            <a:r>
              <a:rPr sz="1600" spc="-20" dirty="0">
                <a:latin typeface="Microsoft Sans Serif"/>
                <a:cs typeface="Microsoft Sans Serif"/>
              </a:rPr>
              <a:t>о</a:t>
            </a:r>
            <a:r>
              <a:rPr sz="1600" spc="-25" dirty="0">
                <a:latin typeface="Microsoft Sans Serif"/>
                <a:cs typeface="Microsoft Sans Serif"/>
              </a:rPr>
              <a:t>у</a:t>
            </a:r>
            <a:r>
              <a:rPr sz="1600" spc="-15" dirty="0">
                <a:latin typeface="Microsoft Sans Serif"/>
                <a:cs typeface="Microsoft Sans Serif"/>
              </a:rPr>
              <a:t>п</a:t>
            </a:r>
            <a:r>
              <a:rPr sz="1600" spc="-55" dirty="0">
                <a:latin typeface="Microsoft Sans Serif"/>
                <a:cs typeface="Microsoft Sans Serif"/>
              </a:rPr>
              <a:t>о</a:t>
            </a:r>
            <a:r>
              <a:rPr sz="1600" spc="-5" dirty="0">
                <a:latin typeface="Microsoft Sans Serif"/>
                <a:cs typeface="Microsoft Sans Serif"/>
              </a:rPr>
              <a:t>тр</a:t>
            </a:r>
            <a:r>
              <a:rPr sz="1600" spc="-15" dirty="0">
                <a:latin typeface="Microsoft Sans Serif"/>
                <a:cs typeface="Microsoft Sans Serif"/>
              </a:rPr>
              <a:t>е</a:t>
            </a:r>
            <a:r>
              <a:rPr sz="1600" spc="-80" dirty="0">
                <a:latin typeface="Microsoft Sans Serif"/>
                <a:cs typeface="Microsoft Sans Serif"/>
              </a:rPr>
              <a:t>б</a:t>
            </a:r>
            <a:r>
              <a:rPr sz="1600" spc="15" dirty="0">
                <a:latin typeface="Microsoft Sans Serif"/>
                <a:cs typeface="Microsoft Sans Serif"/>
              </a:rPr>
              <a:t>л</a:t>
            </a:r>
            <a:r>
              <a:rPr sz="1600" spc="-10" dirty="0">
                <a:latin typeface="Microsoft Sans Serif"/>
                <a:cs typeface="Microsoft Sans Serif"/>
              </a:rPr>
              <a:t>ен</a:t>
            </a:r>
            <a:r>
              <a:rPr sz="1600" spc="-15" dirty="0">
                <a:latin typeface="Microsoft Sans Serif"/>
                <a:cs typeface="Microsoft Sans Serif"/>
              </a:rPr>
              <a:t>и</a:t>
            </a:r>
            <a:r>
              <a:rPr sz="1600" spc="-5" dirty="0">
                <a:latin typeface="Microsoft Sans Serif"/>
                <a:cs typeface="Microsoft Sans Serif"/>
              </a:rPr>
              <a:t>е  </a:t>
            </a:r>
            <a:r>
              <a:rPr sz="1600" spc="-30" dirty="0">
                <a:latin typeface="Microsoft Sans Serif"/>
                <a:cs typeface="Microsoft Sans Serif"/>
              </a:rPr>
              <a:t>алкоголем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03772" y="6023254"/>
            <a:ext cx="189483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35" dirty="0">
                <a:latin typeface="Microsoft Sans Serif"/>
                <a:cs typeface="Microsoft Sans Serif"/>
              </a:rPr>
              <a:t>низкую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физическую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активность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2437" y="3428491"/>
            <a:ext cx="79940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40" dirty="0">
                <a:latin typeface="Microsoft Sans Serif"/>
                <a:cs typeface="Microsoft Sans Serif"/>
              </a:rPr>
              <a:t>К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основным</a:t>
            </a:r>
            <a:r>
              <a:rPr sz="16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факторам</a:t>
            </a:r>
            <a:r>
              <a:rPr sz="1600" b="1" spc="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риска</a:t>
            </a:r>
            <a:r>
              <a:rPr sz="16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хронических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неинфекционных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заболеваний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относят: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0" y="0"/>
            <a:ext cx="9144000" cy="1354891"/>
            <a:chOff x="0" y="0"/>
            <a:chExt cx="9144000" cy="1354891"/>
          </a:xfrm>
        </p:grpSpPr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891403"/>
              <a:ext cx="9144000" cy="46348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0"/>
              <a:ext cx="9144000" cy="129286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826"/>
                  </a:lnTo>
                  <a:lnTo>
                    <a:pt x="1831515" y="902560"/>
                  </a:lnTo>
                  <a:lnTo>
                    <a:pt x="1790346" y="901212"/>
                  </a:lnTo>
                  <a:lnTo>
                    <a:pt x="1749832" y="898601"/>
                  </a:lnTo>
                  <a:lnTo>
                    <a:pt x="1709934" y="895550"/>
                  </a:lnTo>
                  <a:lnTo>
                    <a:pt x="1670617" y="892877"/>
                  </a:lnTo>
                  <a:lnTo>
                    <a:pt x="1631842" y="891403"/>
                  </a:lnTo>
                  <a:lnTo>
                    <a:pt x="1593573" y="891949"/>
                  </a:lnTo>
                  <a:lnTo>
                    <a:pt x="1555772" y="895334"/>
                  </a:lnTo>
                  <a:lnTo>
                    <a:pt x="1481424" y="913903"/>
                  </a:lnTo>
                  <a:lnTo>
                    <a:pt x="1444803" y="930727"/>
                  </a:lnTo>
                  <a:lnTo>
                    <a:pt x="1408501" y="953672"/>
                  </a:lnTo>
                  <a:lnTo>
                    <a:pt x="1372480" y="983558"/>
                  </a:lnTo>
                  <a:lnTo>
                    <a:pt x="1336703" y="1021204"/>
                  </a:lnTo>
                  <a:lnTo>
                    <a:pt x="1301133" y="1067432"/>
                  </a:lnTo>
                  <a:lnTo>
                    <a:pt x="1265732" y="1123061"/>
                  </a:lnTo>
                  <a:lnTo>
                    <a:pt x="1216907" y="1171590"/>
                  </a:lnTo>
                  <a:lnTo>
                    <a:pt x="1170517" y="1208567"/>
                  </a:lnTo>
                  <a:lnTo>
                    <a:pt x="1126339" y="1235565"/>
                  </a:lnTo>
                  <a:lnTo>
                    <a:pt x="1084147" y="1254155"/>
                  </a:lnTo>
                  <a:lnTo>
                    <a:pt x="1043716" y="1265909"/>
                  </a:lnTo>
                  <a:lnTo>
                    <a:pt x="1004822" y="1272399"/>
                  </a:lnTo>
                  <a:lnTo>
                    <a:pt x="930740" y="1275878"/>
                  </a:lnTo>
                  <a:lnTo>
                    <a:pt x="895103" y="1276010"/>
                  </a:lnTo>
                  <a:lnTo>
                    <a:pt x="860102" y="1277168"/>
                  </a:lnTo>
                  <a:lnTo>
                    <a:pt x="825512" y="1280922"/>
                  </a:lnTo>
                  <a:lnTo>
                    <a:pt x="0" y="129286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869734"/>
              <a:ext cx="9143999" cy="43341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77339" y="0"/>
              <a:ext cx="7232904" cy="9281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118860"/>
            <a:chOff x="0" y="0"/>
            <a:chExt cx="9144000" cy="6118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45815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655" y="419100"/>
              <a:ext cx="8279892" cy="5699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02" y="614121"/>
              <a:ext cx="7692517" cy="51125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26794" y="5924499"/>
            <a:ext cx="58420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solidFill>
                  <a:srgbClr val="00AF50"/>
                </a:solidFill>
                <a:latin typeface="Microsoft Sans Serif"/>
                <a:cs typeface="Microsoft Sans Serif"/>
              </a:rPr>
              <a:t>Спасибо</a:t>
            </a:r>
            <a:r>
              <a:rPr sz="4400" spc="15" dirty="0">
                <a:solidFill>
                  <a:srgbClr val="00AF50"/>
                </a:solidFill>
                <a:latin typeface="Microsoft Sans Serif"/>
                <a:cs typeface="Microsoft Sans Serif"/>
              </a:rPr>
              <a:t> </a:t>
            </a:r>
            <a:r>
              <a:rPr sz="4400" spc="-95" dirty="0">
                <a:solidFill>
                  <a:srgbClr val="00AF50"/>
                </a:solidFill>
                <a:latin typeface="Microsoft Sans Serif"/>
                <a:cs typeface="Microsoft Sans Serif"/>
              </a:rPr>
              <a:t>за</a:t>
            </a:r>
            <a:r>
              <a:rPr sz="4400" spc="5" dirty="0">
                <a:solidFill>
                  <a:srgbClr val="00AF50"/>
                </a:solidFill>
                <a:latin typeface="Microsoft Sans Serif"/>
                <a:cs typeface="Microsoft Sans Serif"/>
              </a:rPr>
              <a:t> </a:t>
            </a:r>
            <a:r>
              <a:rPr sz="4400" spc="-20" dirty="0">
                <a:solidFill>
                  <a:srgbClr val="00AF50"/>
                </a:solidFill>
                <a:latin typeface="Microsoft Sans Serif"/>
                <a:cs typeface="Microsoft Sans Serif"/>
              </a:rPr>
              <a:t>внимание!</a:t>
            </a:r>
            <a:endParaRPr sz="44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4700" y="0"/>
            <a:ext cx="8145399" cy="11699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3836" y="3387865"/>
            <a:ext cx="7269480" cy="1003300"/>
            <a:chOff x="973836" y="3387865"/>
            <a:chExt cx="7269480" cy="1003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836" y="3387865"/>
              <a:ext cx="7269480" cy="10027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720" y="3406521"/>
              <a:ext cx="7194003" cy="9253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1720" y="3406521"/>
              <a:ext cx="7194550" cy="925830"/>
            </a:xfrm>
            <a:custGeom>
              <a:avLst/>
              <a:gdLst/>
              <a:ahLst/>
              <a:cxnLst/>
              <a:rect l="l" t="t" r="r" b="b"/>
              <a:pathLst>
                <a:path w="7194550" h="925829">
                  <a:moveTo>
                    <a:pt x="0" y="154177"/>
                  </a:moveTo>
                  <a:lnTo>
                    <a:pt x="7863" y="105420"/>
                  </a:lnTo>
                  <a:lnTo>
                    <a:pt x="29761" y="63093"/>
                  </a:lnTo>
                  <a:lnTo>
                    <a:pt x="63151" y="29728"/>
                  </a:lnTo>
                  <a:lnTo>
                    <a:pt x="105491" y="7853"/>
                  </a:lnTo>
                  <a:lnTo>
                    <a:pt x="154241" y="0"/>
                  </a:lnTo>
                  <a:lnTo>
                    <a:pt x="7039825" y="0"/>
                  </a:lnTo>
                  <a:lnTo>
                    <a:pt x="7088534" y="7853"/>
                  </a:lnTo>
                  <a:lnTo>
                    <a:pt x="7130855" y="29728"/>
                  </a:lnTo>
                  <a:lnTo>
                    <a:pt x="7164239" y="63093"/>
                  </a:lnTo>
                  <a:lnTo>
                    <a:pt x="7186138" y="105420"/>
                  </a:lnTo>
                  <a:lnTo>
                    <a:pt x="7194003" y="154177"/>
                  </a:lnTo>
                  <a:lnTo>
                    <a:pt x="7194003" y="771143"/>
                  </a:lnTo>
                  <a:lnTo>
                    <a:pt x="7186138" y="819901"/>
                  </a:lnTo>
                  <a:lnTo>
                    <a:pt x="7164239" y="862228"/>
                  </a:lnTo>
                  <a:lnTo>
                    <a:pt x="7130855" y="895593"/>
                  </a:lnTo>
                  <a:lnTo>
                    <a:pt x="7088534" y="917468"/>
                  </a:lnTo>
                  <a:lnTo>
                    <a:pt x="7039825" y="925321"/>
                  </a:lnTo>
                  <a:lnTo>
                    <a:pt x="154241" y="925321"/>
                  </a:lnTo>
                  <a:lnTo>
                    <a:pt x="105491" y="917468"/>
                  </a:lnTo>
                  <a:lnTo>
                    <a:pt x="63151" y="895593"/>
                  </a:lnTo>
                  <a:lnTo>
                    <a:pt x="29761" y="862228"/>
                  </a:lnTo>
                  <a:lnTo>
                    <a:pt x="7863" y="819901"/>
                  </a:lnTo>
                  <a:lnTo>
                    <a:pt x="0" y="771143"/>
                  </a:lnTo>
                  <a:lnTo>
                    <a:pt x="0" y="154177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952501" y="1795285"/>
            <a:ext cx="7271384" cy="1003300"/>
            <a:chOff x="952501" y="1795285"/>
            <a:chExt cx="7271384" cy="10033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501" y="1795285"/>
              <a:ext cx="7271000" cy="10027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1527" y="1813813"/>
              <a:ext cx="7194003" cy="9254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91527" y="1813813"/>
              <a:ext cx="7194550" cy="925830"/>
            </a:xfrm>
            <a:custGeom>
              <a:avLst/>
              <a:gdLst/>
              <a:ahLst/>
              <a:cxnLst/>
              <a:rect l="l" t="t" r="r" b="b"/>
              <a:pathLst>
                <a:path w="7194550" h="925830">
                  <a:moveTo>
                    <a:pt x="0" y="154305"/>
                  </a:moveTo>
                  <a:lnTo>
                    <a:pt x="7862" y="105533"/>
                  </a:lnTo>
                  <a:lnTo>
                    <a:pt x="29757" y="63175"/>
                  </a:lnTo>
                  <a:lnTo>
                    <a:pt x="63145" y="29772"/>
                  </a:lnTo>
                  <a:lnTo>
                    <a:pt x="105486" y="7866"/>
                  </a:lnTo>
                  <a:lnTo>
                    <a:pt x="154241" y="0"/>
                  </a:lnTo>
                  <a:lnTo>
                    <a:pt x="7039825" y="0"/>
                  </a:lnTo>
                  <a:lnTo>
                    <a:pt x="7088534" y="7866"/>
                  </a:lnTo>
                  <a:lnTo>
                    <a:pt x="7130855" y="29772"/>
                  </a:lnTo>
                  <a:lnTo>
                    <a:pt x="7164239" y="63175"/>
                  </a:lnTo>
                  <a:lnTo>
                    <a:pt x="7186138" y="105533"/>
                  </a:lnTo>
                  <a:lnTo>
                    <a:pt x="7194003" y="154305"/>
                  </a:lnTo>
                  <a:lnTo>
                    <a:pt x="7194003" y="771144"/>
                  </a:lnTo>
                  <a:lnTo>
                    <a:pt x="7186138" y="819915"/>
                  </a:lnTo>
                  <a:lnTo>
                    <a:pt x="7164239" y="862273"/>
                  </a:lnTo>
                  <a:lnTo>
                    <a:pt x="7130855" y="895676"/>
                  </a:lnTo>
                  <a:lnTo>
                    <a:pt x="7088534" y="917582"/>
                  </a:lnTo>
                  <a:lnTo>
                    <a:pt x="7039825" y="925449"/>
                  </a:lnTo>
                  <a:lnTo>
                    <a:pt x="154241" y="925449"/>
                  </a:lnTo>
                  <a:lnTo>
                    <a:pt x="105486" y="917582"/>
                  </a:lnTo>
                  <a:lnTo>
                    <a:pt x="63145" y="895676"/>
                  </a:lnTo>
                  <a:lnTo>
                    <a:pt x="29757" y="862273"/>
                  </a:lnTo>
                  <a:lnTo>
                    <a:pt x="7862" y="819915"/>
                  </a:lnTo>
                  <a:lnTo>
                    <a:pt x="0" y="771144"/>
                  </a:lnTo>
                  <a:lnTo>
                    <a:pt x="0" y="154305"/>
                  </a:lnTo>
                  <a:close/>
                </a:path>
              </a:pathLst>
            </a:custGeom>
            <a:ln w="9525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0"/>
            <a:ext cx="9144000" cy="1354888"/>
            <a:chOff x="0" y="0"/>
            <a:chExt cx="9144000" cy="1354888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891276"/>
              <a:ext cx="9144000" cy="4636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6AA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10510" y="39370"/>
            <a:ext cx="56451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3380" marR="5080" indent="-1631314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ПРОФИЛАКТИКА</a:t>
            </a:r>
            <a:r>
              <a:rPr sz="2400" spc="-90" dirty="0"/>
              <a:t> </a:t>
            </a:r>
            <a:r>
              <a:rPr sz="2400" spc="-5" dirty="0"/>
              <a:t>ОНКОЛОГИЧЕСКИХ </a:t>
            </a:r>
            <a:r>
              <a:rPr sz="2400" spc="-650" dirty="0"/>
              <a:t> </a:t>
            </a:r>
            <a:r>
              <a:rPr sz="2400" spc="-25" dirty="0"/>
              <a:t>ЗАБОЛЕВАНИЙ</a:t>
            </a:r>
            <a:endParaRPr sz="2400"/>
          </a:p>
        </p:txBody>
      </p:sp>
      <p:grpSp>
        <p:nvGrpSpPr>
          <p:cNvPr id="17" name="object 17"/>
          <p:cNvGrpSpPr/>
          <p:nvPr/>
        </p:nvGrpSpPr>
        <p:grpSpPr>
          <a:xfrm>
            <a:off x="790955" y="4718303"/>
            <a:ext cx="7451090" cy="1321435"/>
            <a:chOff x="790955" y="4718303"/>
            <a:chExt cx="7451090" cy="132143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2311" y="5012422"/>
              <a:ext cx="7269480" cy="102720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9891" y="5030088"/>
              <a:ext cx="7194054" cy="95109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9891" y="5030088"/>
              <a:ext cx="7194550" cy="951230"/>
            </a:xfrm>
            <a:custGeom>
              <a:avLst/>
              <a:gdLst/>
              <a:ahLst/>
              <a:cxnLst/>
              <a:rect l="l" t="t" r="r" b="b"/>
              <a:pathLst>
                <a:path w="7194550" h="951229">
                  <a:moveTo>
                    <a:pt x="0" y="158496"/>
                  </a:moveTo>
                  <a:lnTo>
                    <a:pt x="8081" y="108411"/>
                  </a:lnTo>
                  <a:lnTo>
                    <a:pt x="30584" y="64904"/>
                  </a:lnTo>
                  <a:lnTo>
                    <a:pt x="64898" y="30589"/>
                  </a:lnTo>
                  <a:lnTo>
                    <a:pt x="108414" y="8083"/>
                  </a:lnTo>
                  <a:lnTo>
                    <a:pt x="158521" y="0"/>
                  </a:lnTo>
                  <a:lnTo>
                    <a:pt x="7035431" y="0"/>
                  </a:lnTo>
                  <a:lnTo>
                    <a:pt x="7085578" y="8083"/>
                  </a:lnTo>
                  <a:lnTo>
                    <a:pt x="7129123" y="30589"/>
                  </a:lnTo>
                  <a:lnTo>
                    <a:pt x="7163456" y="64904"/>
                  </a:lnTo>
                  <a:lnTo>
                    <a:pt x="7185970" y="108411"/>
                  </a:lnTo>
                  <a:lnTo>
                    <a:pt x="7194054" y="158496"/>
                  </a:lnTo>
                  <a:lnTo>
                    <a:pt x="7194054" y="792556"/>
                  </a:lnTo>
                  <a:lnTo>
                    <a:pt x="7185970" y="842664"/>
                  </a:lnTo>
                  <a:lnTo>
                    <a:pt x="7163456" y="886183"/>
                  </a:lnTo>
                  <a:lnTo>
                    <a:pt x="7129123" y="920501"/>
                  </a:lnTo>
                  <a:lnTo>
                    <a:pt x="7085578" y="943007"/>
                  </a:lnTo>
                  <a:lnTo>
                    <a:pt x="7035431" y="951090"/>
                  </a:lnTo>
                  <a:lnTo>
                    <a:pt x="158521" y="951090"/>
                  </a:lnTo>
                  <a:lnTo>
                    <a:pt x="108414" y="943007"/>
                  </a:lnTo>
                  <a:lnTo>
                    <a:pt x="64898" y="920501"/>
                  </a:lnTo>
                  <a:lnTo>
                    <a:pt x="30584" y="886183"/>
                  </a:lnTo>
                  <a:lnTo>
                    <a:pt x="8081" y="842664"/>
                  </a:lnTo>
                  <a:lnTo>
                    <a:pt x="0" y="792556"/>
                  </a:lnTo>
                  <a:lnTo>
                    <a:pt x="0" y="158496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0955" y="4718303"/>
              <a:ext cx="4905756" cy="548640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2668" y="1504188"/>
            <a:ext cx="4905756" cy="54406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0955" y="3095244"/>
            <a:ext cx="4901184" cy="54864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041400" y="1487322"/>
            <a:ext cx="6748145" cy="4517262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605"/>
              </a:spcBef>
            </a:pPr>
            <a:r>
              <a:rPr sz="2200" spc="-610" dirty="0" err="1" smtClean="0">
                <a:latin typeface="Microsoft Sans Serif"/>
                <a:cs typeface="Microsoft Sans Serif"/>
              </a:rPr>
              <a:t>П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200" spc="-610" dirty="0" err="1" smtClean="0">
                <a:latin typeface="Microsoft Sans Serif"/>
                <a:cs typeface="Microsoft Sans Serif"/>
              </a:rPr>
              <a:t>е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200" spc="-610" dirty="0" err="1" smtClean="0">
                <a:latin typeface="Microsoft Sans Serif"/>
                <a:cs typeface="Microsoft Sans Serif"/>
              </a:rPr>
              <a:t>р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200" spc="-610" dirty="0" err="1" smtClean="0">
                <a:latin typeface="Microsoft Sans Serif"/>
                <a:cs typeface="Microsoft Sans Serif"/>
              </a:rPr>
              <a:t>в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200" spc="-610" dirty="0" err="1" smtClean="0">
                <a:latin typeface="Microsoft Sans Serif"/>
                <a:cs typeface="Microsoft Sans Serif"/>
              </a:rPr>
              <a:t>и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200" spc="-610" dirty="0" err="1" smtClean="0">
                <a:latin typeface="Microsoft Sans Serif"/>
                <a:cs typeface="Microsoft Sans Serif"/>
              </a:rPr>
              <a:t>чн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2200" spc="-610" dirty="0" err="1" smtClean="0">
                <a:latin typeface="Microsoft Sans Serif"/>
                <a:cs typeface="Microsoft Sans Serif"/>
              </a:rPr>
              <a:t>а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200" spc="-610" dirty="0" err="1" smtClean="0">
                <a:latin typeface="Microsoft Sans Serif"/>
                <a:cs typeface="Microsoft Sans Serif"/>
              </a:rPr>
              <a:t>я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200" spc="-610" dirty="0" err="1" smtClean="0">
                <a:latin typeface="Microsoft Sans Serif"/>
                <a:cs typeface="Microsoft Sans Serif"/>
              </a:rPr>
              <a:t>п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200" spc="-610" dirty="0" err="1" smtClean="0">
                <a:latin typeface="Microsoft Sans Serif"/>
                <a:cs typeface="Microsoft Sans Serif"/>
              </a:rPr>
              <a:t>ро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200" spc="-610" dirty="0" err="1" smtClean="0">
                <a:latin typeface="Microsoft Sans Serif"/>
                <a:cs typeface="Microsoft Sans Serif"/>
              </a:rPr>
              <a:t>ф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200" spc="-610" dirty="0" err="1" smtClean="0">
                <a:latin typeface="Microsoft Sans Serif"/>
                <a:cs typeface="Microsoft Sans Serif"/>
              </a:rPr>
              <a:t>и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200" spc="-610" dirty="0" err="1" smtClean="0">
                <a:latin typeface="Microsoft Sans Serif"/>
                <a:cs typeface="Microsoft Sans Serif"/>
              </a:rPr>
              <a:t>л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2200" spc="-610" dirty="0" err="1" smtClean="0">
                <a:latin typeface="Microsoft Sans Serif"/>
                <a:cs typeface="Microsoft Sans Serif"/>
              </a:rPr>
              <a:t>ак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200" spc="-610" dirty="0" err="1" smtClean="0">
                <a:latin typeface="Microsoft Sans Serif"/>
                <a:cs typeface="Microsoft Sans Serif"/>
              </a:rPr>
              <a:t>т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200" spc="-610" dirty="0" err="1" smtClean="0">
                <a:latin typeface="Microsoft Sans Serif"/>
                <a:cs typeface="Microsoft Sans Serif"/>
              </a:rPr>
              <a:t>и</a:t>
            </a:r>
            <a:r>
              <a:rPr sz="3300" b="1" spc="-914" baseline="-8838" dirty="0" err="1" smtClean="0">
                <a:solidFill>
                  <a:srgbClr val="FFFFFF"/>
                </a:solidFill>
                <a:latin typeface="Arial"/>
                <a:cs typeface="Arial"/>
              </a:rPr>
              <a:t>КТИКА</a:t>
            </a:r>
            <a:endParaRPr sz="3300" baseline="-8838" dirty="0">
              <a:latin typeface="Arial"/>
              <a:cs typeface="Arial"/>
            </a:endParaRPr>
          </a:p>
          <a:p>
            <a:pPr marL="151765" marR="55880">
              <a:lnSpc>
                <a:spcPct val="100000"/>
              </a:lnSpc>
              <a:spcBef>
                <a:spcPts val="505"/>
              </a:spcBef>
            </a:pPr>
            <a:r>
              <a:rPr sz="2200" spc="-25" dirty="0">
                <a:latin typeface="Microsoft Sans Serif"/>
                <a:cs typeface="Microsoft Sans Serif"/>
              </a:rPr>
              <a:t>это</a:t>
            </a:r>
            <a:r>
              <a:rPr sz="2200" spc="1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предупреждение</a:t>
            </a:r>
            <a:r>
              <a:rPr sz="2200" spc="5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заболевания</a:t>
            </a:r>
            <a:r>
              <a:rPr sz="2200" spc="35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путем</a:t>
            </a:r>
            <a:r>
              <a:rPr sz="2200" spc="35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изучения </a:t>
            </a:r>
            <a:r>
              <a:rPr sz="2200" spc="-57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этиологических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факторов</a:t>
            </a:r>
            <a:r>
              <a:rPr sz="2200" spc="5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и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факторов</a:t>
            </a:r>
            <a:r>
              <a:rPr sz="2200" spc="5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риска</a:t>
            </a: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400" dirty="0">
              <a:latin typeface="Microsoft Sans Serif"/>
              <a:cs typeface="Microsoft Sans Serif"/>
            </a:endParaRPr>
          </a:p>
          <a:p>
            <a:pPr marL="63500">
              <a:lnSpc>
                <a:spcPct val="100000"/>
              </a:lnSpc>
              <a:spcBef>
                <a:spcPts val="1785"/>
              </a:spcBef>
            </a:pPr>
            <a:r>
              <a:rPr sz="2200" spc="-1110" dirty="0">
                <a:latin typeface="Microsoft Sans Serif"/>
                <a:cs typeface="Microsoft Sans Serif"/>
              </a:rPr>
              <a:t>В</a:t>
            </a:r>
            <a:r>
              <a:rPr sz="2200" b="1" spc="-56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200" spc="-545" dirty="0">
                <a:latin typeface="Microsoft Sans Serif"/>
                <a:cs typeface="Microsoft Sans Serif"/>
              </a:rPr>
              <a:t>т</a:t>
            </a:r>
            <a:r>
              <a:rPr sz="2200" b="1" spc="-83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200" spc="-459" dirty="0">
                <a:latin typeface="Microsoft Sans Serif"/>
                <a:cs typeface="Microsoft Sans Serif"/>
              </a:rPr>
              <a:t>о</a:t>
            </a:r>
            <a:r>
              <a:rPr sz="2200" b="1" spc="-126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200" spc="-10" dirty="0">
                <a:latin typeface="Microsoft Sans Serif"/>
                <a:cs typeface="Microsoft Sans Serif"/>
              </a:rPr>
              <a:t>р</a:t>
            </a:r>
            <a:r>
              <a:rPr sz="2200" spc="-1200" dirty="0">
                <a:latin typeface="Microsoft Sans Serif"/>
                <a:cs typeface="Microsoft Sans Serif"/>
              </a:rPr>
              <a:t>и</a:t>
            </a:r>
            <a:r>
              <a:rPr sz="2200" b="1" spc="-28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200" spc="-900" dirty="0">
                <a:latin typeface="Microsoft Sans Serif"/>
                <a:cs typeface="Microsoft Sans Serif"/>
              </a:rPr>
              <a:t>ч</a:t>
            </a:r>
            <a:r>
              <a:rPr sz="2200" b="1" spc="-7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200" spc="-520" dirty="0">
                <a:latin typeface="Microsoft Sans Serif"/>
                <a:cs typeface="Microsoft Sans Serif"/>
              </a:rPr>
              <a:t>н</a:t>
            </a:r>
            <a:r>
              <a:rPr sz="2200" b="1" spc="-1050" dirty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2200" spc="-185" dirty="0">
                <a:latin typeface="Microsoft Sans Serif"/>
                <a:cs typeface="Microsoft Sans Serif"/>
              </a:rPr>
              <a:t>а</a:t>
            </a:r>
            <a:r>
              <a:rPr sz="2200" b="1" spc="-141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200" spc="-5" dirty="0">
                <a:latin typeface="Microsoft Sans Serif"/>
                <a:cs typeface="Microsoft Sans Serif"/>
              </a:rPr>
              <a:t>я</a:t>
            </a:r>
            <a:r>
              <a:rPr sz="2200" spc="-365" dirty="0">
                <a:latin typeface="Microsoft Sans Serif"/>
                <a:cs typeface="Microsoft Sans Serif"/>
              </a:rPr>
              <a:t> </a:t>
            </a:r>
            <a:r>
              <a:rPr sz="2200" b="1" spc="-120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200" spc="-35" dirty="0">
                <a:latin typeface="Microsoft Sans Serif"/>
                <a:cs typeface="Microsoft Sans Serif"/>
              </a:rPr>
              <a:t>п</a:t>
            </a:r>
            <a:r>
              <a:rPr sz="2200" spc="-1225" dirty="0">
                <a:latin typeface="Microsoft Sans Serif"/>
                <a:cs typeface="Microsoft Sans Serif"/>
              </a:rPr>
              <a:t>р</a:t>
            </a:r>
            <a:r>
              <a:rPr sz="2200" b="1" spc="-370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200" spc="-225" dirty="0">
                <a:latin typeface="Microsoft Sans Serif"/>
                <a:cs typeface="Microsoft Sans Serif"/>
              </a:rPr>
              <a:t>о</a:t>
            </a:r>
            <a:r>
              <a:rPr sz="2200" b="1" spc="-136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200" spc="-459" dirty="0">
                <a:latin typeface="Microsoft Sans Serif"/>
                <a:cs typeface="Microsoft Sans Serif"/>
              </a:rPr>
              <a:t>ф</a:t>
            </a:r>
            <a:r>
              <a:rPr sz="2200" b="1" spc="-101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200" spc="-245" dirty="0">
                <a:latin typeface="Microsoft Sans Serif"/>
                <a:cs typeface="Microsoft Sans Serif"/>
              </a:rPr>
              <a:t>и</a:t>
            </a:r>
            <a:r>
              <a:rPr sz="2200" b="1" spc="-148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200" spc="25" dirty="0">
                <a:latin typeface="Microsoft Sans Serif"/>
                <a:cs typeface="Microsoft Sans Serif"/>
              </a:rPr>
              <a:t>л</a:t>
            </a:r>
            <a:r>
              <a:rPr sz="2200" spc="-1040" dirty="0">
                <a:latin typeface="Microsoft Sans Serif"/>
                <a:cs typeface="Microsoft Sans Serif"/>
              </a:rPr>
              <a:t>а</a:t>
            </a:r>
            <a:r>
              <a:rPr sz="2200" b="1" spc="-850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2200" spc="-270" dirty="0">
                <a:latin typeface="Microsoft Sans Serif"/>
                <a:cs typeface="Microsoft Sans Serif"/>
              </a:rPr>
              <a:t>к</a:t>
            </a:r>
            <a:r>
              <a:rPr sz="2200" b="1" spc="-143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200" spc="-5" dirty="0">
                <a:latin typeface="Microsoft Sans Serif"/>
                <a:cs typeface="Microsoft Sans Serif"/>
              </a:rPr>
              <a:t>т</a:t>
            </a:r>
            <a:r>
              <a:rPr sz="2200" spc="-815" dirty="0">
                <a:latin typeface="Microsoft Sans Serif"/>
                <a:cs typeface="Microsoft Sans Serif"/>
              </a:rPr>
              <a:t>и</a:t>
            </a:r>
            <a:r>
              <a:rPr sz="2200" b="1" spc="-74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200" spc="-370" dirty="0">
                <a:latin typeface="Microsoft Sans Serif"/>
                <a:cs typeface="Microsoft Sans Serif"/>
              </a:rPr>
              <a:t>к</a:t>
            </a:r>
            <a:r>
              <a:rPr sz="2200" b="1" spc="-132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200" spc="90" dirty="0">
                <a:latin typeface="Microsoft Sans Serif"/>
                <a:cs typeface="Microsoft Sans Serif"/>
              </a:rPr>
              <a:t>а</a:t>
            </a:r>
            <a:r>
              <a:rPr sz="2200" b="1" spc="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endParaRPr sz="2200" dirty="0">
              <a:latin typeface="Arial"/>
              <a:cs typeface="Arial"/>
            </a:endParaRPr>
          </a:p>
          <a:p>
            <a:pPr marL="151765" marR="684530">
              <a:lnSpc>
                <a:spcPct val="100000"/>
              </a:lnSpc>
              <a:spcBef>
                <a:spcPts val="505"/>
              </a:spcBef>
            </a:pPr>
            <a:r>
              <a:rPr sz="2200" spc="-10" dirty="0">
                <a:latin typeface="Microsoft Sans Serif"/>
                <a:cs typeface="Microsoft Sans Serif"/>
              </a:rPr>
              <a:t>ранее</a:t>
            </a:r>
            <a:r>
              <a:rPr sz="2200" spc="1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выявление</a:t>
            </a:r>
            <a:r>
              <a:rPr sz="2200" spc="5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и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15" dirty="0">
                <a:latin typeface="Microsoft Sans Serif"/>
                <a:cs typeface="Microsoft Sans Serif"/>
              </a:rPr>
              <a:t>лечение</a:t>
            </a:r>
            <a:r>
              <a:rPr sz="2200" spc="6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предопухолевых </a:t>
            </a:r>
            <a:r>
              <a:rPr sz="2200" spc="-56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заболеваний</a:t>
            </a:r>
            <a:endParaRPr sz="2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400" dirty="0">
              <a:latin typeface="Microsoft Sans Serif"/>
              <a:cs typeface="Microsoft Sans Serif"/>
            </a:endParaRPr>
          </a:p>
          <a:p>
            <a:pPr marL="63500">
              <a:lnSpc>
                <a:spcPct val="100000"/>
              </a:lnSpc>
              <a:spcBef>
                <a:spcPts val="1630"/>
              </a:spcBef>
            </a:pPr>
            <a:r>
              <a:rPr sz="3300" spc="-1252" baseline="-3787" dirty="0">
                <a:latin typeface="Microsoft Sans Serif"/>
                <a:cs typeface="Microsoft Sans Serif"/>
              </a:rPr>
              <a:t>Т</a:t>
            </a:r>
            <a:r>
              <a:rPr sz="2200" b="1" spc="-64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300" spc="-892" baseline="-3787" dirty="0">
                <a:latin typeface="Microsoft Sans Serif"/>
                <a:cs typeface="Microsoft Sans Serif"/>
              </a:rPr>
              <a:t>р</a:t>
            </a:r>
            <a:r>
              <a:rPr sz="2200" b="1" spc="-88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300" spc="-525" baseline="-3787" dirty="0">
                <a:latin typeface="Microsoft Sans Serif"/>
                <a:cs typeface="Microsoft Sans Serif"/>
              </a:rPr>
              <a:t>е</a:t>
            </a:r>
            <a:r>
              <a:rPr sz="2200" b="1" spc="-119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300" spc="-7" baseline="-3787" dirty="0">
                <a:latin typeface="Microsoft Sans Serif"/>
                <a:cs typeface="Microsoft Sans Serif"/>
              </a:rPr>
              <a:t>т</a:t>
            </a:r>
            <a:r>
              <a:rPr sz="3300" spc="-1582" baseline="-3787" dirty="0">
                <a:latin typeface="Microsoft Sans Serif"/>
                <a:cs typeface="Microsoft Sans Serif"/>
              </a:rPr>
              <a:t>и</a:t>
            </a:r>
            <a:r>
              <a:rPr sz="2200" b="1" spc="-30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300" spc="-1320" baseline="-3787" dirty="0">
                <a:latin typeface="Microsoft Sans Serif"/>
                <a:cs typeface="Microsoft Sans Serif"/>
              </a:rPr>
              <a:t>ч</a:t>
            </a:r>
            <a:r>
              <a:rPr sz="2200" b="1" spc="-73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3300" spc="-742" baseline="-3787" dirty="0">
                <a:latin typeface="Microsoft Sans Serif"/>
                <a:cs typeface="Microsoft Sans Serif"/>
              </a:rPr>
              <a:t>н</a:t>
            </a:r>
            <a:r>
              <a:rPr sz="2200" b="1" spc="-1075" dirty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3300" spc="-240" baseline="-3787" dirty="0">
                <a:latin typeface="Microsoft Sans Serif"/>
                <a:cs typeface="Microsoft Sans Serif"/>
              </a:rPr>
              <a:t>а</a:t>
            </a:r>
            <a:r>
              <a:rPr sz="2200" b="1" spc="-144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300" spc="-7" baseline="-3787" dirty="0">
                <a:latin typeface="Microsoft Sans Serif"/>
                <a:cs typeface="Microsoft Sans Serif"/>
              </a:rPr>
              <a:t>я</a:t>
            </a:r>
            <a:r>
              <a:rPr sz="3300" spc="-509" baseline="-3787" dirty="0">
                <a:latin typeface="Microsoft Sans Serif"/>
                <a:cs typeface="Microsoft Sans Serif"/>
              </a:rPr>
              <a:t> </a:t>
            </a:r>
            <a:r>
              <a:rPr sz="2200" b="1" spc="-122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300" spc="-52" baseline="-3787" dirty="0">
                <a:latin typeface="Microsoft Sans Serif"/>
                <a:cs typeface="Microsoft Sans Serif"/>
              </a:rPr>
              <a:t>п</a:t>
            </a:r>
            <a:r>
              <a:rPr sz="3300" spc="-1807" baseline="-3787" dirty="0">
                <a:latin typeface="Microsoft Sans Serif"/>
                <a:cs typeface="Microsoft Sans Serif"/>
              </a:rPr>
              <a:t>р</a:t>
            </a:r>
            <a:r>
              <a:rPr sz="2200" b="1" spc="-390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3300" spc="-322" baseline="-3787" dirty="0">
                <a:latin typeface="Microsoft Sans Serif"/>
                <a:cs typeface="Microsoft Sans Serif"/>
              </a:rPr>
              <a:t>о</a:t>
            </a:r>
            <a:r>
              <a:rPr sz="2200" b="1" spc="-137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3300" spc="-675" baseline="-3787" dirty="0">
                <a:latin typeface="Microsoft Sans Serif"/>
                <a:cs typeface="Microsoft Sans Serif"/>
              </a:rPr>
              <a:t>ф</a:t>
            </a:r>
            <a:r>
              <a:rPr sz="2200" b="1" spc="-102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300" spc="-352" baseline="-3787" dirty="0">
                <a:latin typeface="Microsoft Sans Serif"/>
                <a:cs typeface="Microsoft Sans Serif"/>
              </a:rPr>
              <a:t>и</a:t>
            </a:r>
            <a:r>
              <a:rPr sz="2200" b="1" spc="-148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300" spc="37" baseline="-3787" dirty="0">
                <a:latin typeface="Microsoft Sans Serif"/>
                <a:cs typeface="Microsoft Sans Serif"/>
              </a:rPr>
              <a:t>л</a:t>
            </a:r>
            <a:r>
              <a:rPr sz="3300" spc="-1545" baseline="-3787" dirty="0">
                <a:latin typeface="Microsoft Sans Serif"/>
                <a:cs typeface="Microsoft Sans Serif"/>
              </a:rPr>
              <a:t>а</a:t>
            </a:r>
            <a:r>
              <a:rPr sz="2200" b="1" spc="-855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3300" spc="-390" baseline="-3787" dirty="0">
                <a:latin typeface="Microsoft Sans Serif"/>
                <a:cs typeface="Microsoft Sans Serif"/>
              </a:rPr>
              <a:t>к</a:t>
            </a:r>
            <a:r>
              <a:rPr sz="2200" b="1" spc="-144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3300" spc="-7" baseline="-3787" dirty="0">
                <a:latin typeface="Microsoft Sans Serif"/>
                <a:cs typeface="Microsoft Sans Serif"/>
              </a:rPr>
              <a:t>т</a:t>
            </a:r>
            <a:r>
              <a:rPr sz="3300" spc="-1207" baseline="-3787" dirty="0">
                <a:latin typeface="Microsoft Sans Serif"/>
                <a:cs typeface="Microsoft Sans Serif"/>
              </a:rPr>
              <a:t>и</a:t>
            </a:r>
            <a:r>
              <a:rPr sz="2200" b="1" spc="-750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3300" spc="-540" baseline="-3787" dirty="0">
                <a:latin typeface="Microsoft Sans Serif"/>
                <a:cs typeface="Microsoft Sans Serif"/>
              </a:rPr>
              <a:t>к</a:t>
            </a:r>
            <a:r>
              <a:rPr sz="2200" b="1" spc="-133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300" spc="150" baseline="-3787" dirty="0">
                <a:latin typeface="Microsoft Sans Serif"/>
                <a:cs typeface="Microsoft Sans Serif"/>
              </a:rPr>
              <a:t>а</a:t>
            </a:r>
            <a:r>
              <a:rPr sz="2200" b="1" spc="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endParaRPr sz="2200" dirty="0">
              <a:latin typeface="Arial"/>
              <a:cs typeface="Arial"/>
            </a:endParaRPr>
          </a:p>
          <a:p>
            <a:pPr marL="151765" marR="268605">
              <a:lnSpc>
                <a:spcPct val="100000"/>
              </a:lnSpc>
              <a:spcBef>
                <a:spcPts val="650"/>
              </a:spcBef>
            </a:pPr>
            <a:r>
              <a:rPr sz="2200" spc="-20" dirty="0">
                <a:latin typeface="Microsoft Sans Serif"/>
                <a:cs typeface="Microsoft Sans Serif"/>
              </a:rPr>
              <a:t>предупреждение,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ранняя</a:t>
            </a:r>
            <a:r>
              <a:rPr sz="2200" spc="1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диагностика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и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15" dirty="0">
                <a:latin typeface="Microsoft Sans Serif"/>
                <a:cs typeface="Microsoft Sans Serif"/>
              </a:rPr>
              <a:t>лечение </a:t>
            </a:r>
            <a:r>
              <a:rPr sz="2200" spc="-57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рецидивов,</a:t>
            </a:r>
            <a:r>
              <a:rPr sz="2200" spc="45" dirty="0">
                <a:latin typeface="Microsoft Sans Serif"/>
                <a:cs typeface="Microsoft Sans Serif"/>
              </a:rPr>
              <a:t> </a:t>
            </a:r>
            <a:r>
              <a:rPr sz="2200" spc="-35" dirty="0">
                <a:latin typeface="Microsoft Sans Serif"/>
                <a:cs typeface="Microsoft Sans Serif"/>
              </a:rPr>
              <a:t>метастазов.</a:t>
            </a:r>
            <a:endParaRPr sz="2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746" y="2610561"/>
            <a:ext cx="4846320" cy="3458210"/>
            <a:chOff x="434746" y="2610561"/>
            <a:chExt cx="4846320" cy="3458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746" y="2610561"/>
              <a:ext cx="4846320" cy="28529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0958" y="2638805"/>
              <a:ext cx="4038600" cy="3425190"/>
            </a:xfrm>
            <a:custGeom>
              <a:avLst/>
              <a:gdLst/>
              <a:ahLst/>
              <a:cxnLst/>
              <a:rect l="l" t="t" r="r" b="b"/>
              <a:pathLst>
                <a:path w="4038600" h="3425190">
                  <a:moveTo>
                    <a:pt x="0" y="437642"/>
                  </a:moveTo>
                  <a:lnTo>
                    <a:pt x="0" y="116967"/>
                  </a:lnTo>
                  <a:lnTo>
                    <a:pt x="0" y="59817"/>
                  </a:lnTo>
                </a:path>
                <a:path w="4038600" h="3425190">
                  <a:moveTo>
                    <a:pt x="3664470" y="308356"/>
                  </a:moveTo>
                  <a:lnTo>
                    <a:pt x="3664470" y="57150"/>
                  </a:lnTo>
                  <a:lnTo>
                    <a:pt x="3664470" y="0"/>
                  </a:lnTo>
                </a:path>
                <a:path w="4038600" h="3425190">
                  <a:moveTo>
                    <a:pt x="4038104" y="2150618"/>
                  </a:moveTo>
                  <a:lnTo>
                    <a:pt x="4038104" y="2427478"/>
                  </a:lnTo>
                  <a:lnTo>
                    <a:pt x="4038104" y="2484628"/>
                  </a:lnTo>
                </a:path>
                <a:path w="4038600" h="3425190">
                  <a:moveTo>
                    <a:pt x="3126117" y="2629027"/>
                  </a:moveTo>
                  <a:lnTo>
                    <a:pt x="3240417" y="3091065"/>
                  </a:lnTo>
                  <a:lnTo>
                    <a:pt x="3297567" y="3091065"/>
                  </a:lnTo>
                </a:path>
                <a:path w="4038600" h="3425190">
                  <a:moveTo>
                    <a:pt x="2206256" y="2779903"/>
                  </a:moveTo>
                  <a:lnTo>
                    <a:pt x="2332367" y="3322421"/>
                  </a:lnTo>
                  <a:lnTo>
                    <a:pt x="2389517" y="3322421"/>
                  </a:lnTo>
                </a:path>
                <a:path w="4038600" h="3425190">
                  <a:moveTo>
                    <a:pt x="1473720" y="2764917"/>
                  </a:moveTo>
                  <a:lnTo>
                    <a:pt x="1473720" y="3086341"/>
                  </a:lnTo>
                  <a:lnTo>
                    <a:pt x="1473720" y="3143491"/>
                  </a:lnTo>
                </a:path>
                <a:path w="4038600" h="3425190">
                  <a:moveTo>
                    <a:pt x="940701" y="2669032"/>
                  </a:moveTo>
                  <a:lnTo>
                    <a:pt x="940701" y="3111246"/>
                  </a:lnTo>
                  <a:lnTo>
                    <a:pt x="940701" y="3168396"/>
                  </a:lnTo>
                </a:path>
                <a:path w="4038600" h="3425190">
                  <a:moveTo>
                    <a:pt x="590943" y="2570607"/>
                  </a:moveTo>
                  <a:lnTo>
                    <a:pt x="574687" y="3425164"/>
                  </a:lnTo>
                </a:path>
                <a:path w="4038600" h="3425190">
                  <a:moveTo>
                    <a:pt x="344093" y="2470150"/>
                  </a:moveTo>
                  <a:lnTo>
                    <a:pt x="198031" y="3124746"/>
                  </a:lnTo>
                  <a:lnTo>
                    <a:pt x="140881" y="3124746"/>
                  </a:lnTo>
                </a:path>
                <a:path w="4038600" h="3425190">
                  <a:moveTo>
                    <a:pt x="176237" y="2386457"/>
                  </a:moveTo>
                  <a:lnTo>
                    <a:pt x="114769" y="2772791"/>
                  </a:lnTo>
                  <a:lnTo>
                    <a:pt x="57619" y="277279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7553" y="2377567"/>
            <a:ext cx="9213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3473" y="2317750"/>
            <a:ext cx="9207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32%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17923" y="5032299"/>
            <a:ext cx="1413510" cy="7620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504825">
              <a:lnSpc>
                <a:spcPct val="100000"/>
              </a:lnSpc>
              <a:spcBef>
                <a:spcPts val="595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10%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7%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9873" y="5694679"/>
            <a:ext cx="7791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9841" y="5753811"/>
            <a:ext cx="15640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7" baseline="-5555" dirty="0">
                <a:latin typeface="Arial"/>
                <a:cs typeface="Arial"/>
              </a:rPr>
              <a:t>д</a:t>
            </a:r>
            <a:r>
              <a:rPr sz="3000" b="1" baseline="-5555" dirty="0">
                <a:latin typeface="Arial"/>
                <a:cs typeface="Arial"/>
              </a:rPr>
              <a:t>о</a:t>
            </a:r>
            <a:r>
              <a:rPr sz="3000" b="1" spc="-30" baseline="-5555" dirty="0">
                <a:latin typeface="Arial"/>
                <a:cs typeface="Arial"/>
              </a:rPr>
              <a:t> </a:t>
            </a:r>
            <a:r>
              <a:rPr sz="3000" b="1" baseline="-5555" dirty="0">
                <a:latin typeface="Arial"/>
                <a:cs typeface="Arial"/>
              </a:rPr>
              <a:t>3%</a:t>
            </a:r>
            <a:r>
              <a:rPr sz="3000" b="1" spc="-472" baseline="-55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447" y="4646396"/>
            <a:ext cx="1307465" cy="148209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5%</a:t>
            </a:r>
            <a:endParaRPr sz="2000">
              <a:latin typeface="Arial"/>
              <a:cs typeface="Arial"/>
            </a:endParaRPr>
          </a:p>
          <a:p>
            <a:pPr marL="22860">
              <a:lnSpc>
                <a:spcPct val="100000"/>
              </a:lnSpc>
              <a:spcBef>
                <a:spcPts val="765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1%</a:t>
            </a:r>
            <a:endParaRPr sz="2000">
              <a:latin typeface="Arial"/>
              <a:cs typeface="Arial"/>
            </a:endParaRPr>
          </a:p>
          <a:p>
            <a:pPr marL="106680">
              <a:lnSpc>
                <a:spcPts val="2385"/>
              </a:lnSpc>
              <a:spcBef>
                <a:spcPts val="370"/>
              </a:spcBef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2%</a:t>
            </a:r>
            <a:endParaRPr sz="2000">
              <a:latin typeface="Arial"/>
              <a:cs typeface="Arial"/>
            </a:endParaRPr>
          </a:p>
          <a:p>
            <a:pPr marL="540385">
              <a:lnSpc>
                <a:spcPts val="2385"/>
              </a:lnSpc>
            </a:pP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2%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4747" y="2061972"/>
            <a:ext cx="96011" cy="9601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4747" y="2450592"/>
            <a:ext cx="96011" cy="9601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107684" y="2370836"/>
            <a:ext cx="685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85" dirty="0">
                <a:latin typeface="Microsoft Sans Serif"/>
                <a:cs typeface="Microsoft Sans Serif"/>
              </a:rPr>
              <a:t>к</a:t>
            </a:r>
            <a:r>
              <a:rPr sz="1400" spc="-30" dirty="0">
                <a:latin typeface="Microsoft Sans Serif"/>
                <a:cs typeface="Microsoft Sans Serif"/>
              </a:rPr>
              <a:t>у</a:t>
            </a:r>
            <a:r>
              <a:rPr sz="1400" spc="-5" dirty="0">
                <a:latin typeface="Microsoft Sans Serif"/>
                <a:cs typeface="Microsoft Sans Serif"/>
              </a:rPr>
              <a:t>рение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84747" y="2839211"/>
            <a:ext cx="96011" cy="9601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107684" y="2759456"/>
            <a:ext cx="2770505" cy="1794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Microsoft Sans Serif"/>
                <a:cs typeface="Microsoft Sans Serif"/>
              </a:rPr>
              <a:t>вирусные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инфекции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82200"/>
              </a:lnSpc>
            </a:pPr>
            <a:r>
              <a:rPr sz="1400" spc="-10" dirty="0">
                <a:latin typeface="Microsoft Sans Serif"/>
                <a:cs typeface="Microsoft Sans Serif"/>
              </a:rPr>
              <a:t>сексуальные </a:t>
            </a:r>
            <a:r>
              <a:rPr sz="1400" spc="-15" dirty="0">
                <a:latin typeface="Microsoft Sans Serif"/>
                <a:cs typeface="Microsoft Sans Serif"/>
              </a:rPr>
              <a:t>факторы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малоподвижный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жизни 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профессиональные </a:t>
            </a:r>
            <a:r>
              <a:rPr sz="1400" spc="-15" dirty="0">
                <a:latin typeface="Microsoft Sans Serif"/>
                <a:cs typeface="Microsoft Sans Serif"/>
              </a:rPr>
              <a:t>канцерогены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алкоголизм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84747" y="3227832"/>
            <a:ext cx="96011" cy="9601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84747" y="3616452"/>
            <a:ext cx="96011" cy="9601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84747" y="4005071"/>
            <a:ext cx="96011" cy="9144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84747" y="4393691"/>
            <a:ext cx="96011" cy="9143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84747" y="4782311"/>
            <a:ext cx="96011" cy="9144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107684" y="4702809"/>
            <a:ext cx="2708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Microsoft Sans Serif"/>
                <a:cs typeface="Microsoft Sans Serif"/>
              </a:rPr>
              <a:t>загрязнение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окружающей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среды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84747" y="5170932"/>
            <a:ext cx="96011" cy="9144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107684" y="5091429"/>
            <a:ext cx="15379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наследственность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84747" y="5559552"/>
            <a:ext cx="96011" cy="9144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6107684" y="5480405"/>
            <a:ext cx="2766695" cy="6280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204"/>
              </a:spcBef>
            </a:pPr>
            <a:r>
              <a:rPr sz="1400" spc="-10" dirty="0">
                <a:latin typeface="Microsoft Sans Serif"/>
                <a:cs typeface="Microsoft Sans Serif"/>
              </a:rPr>
              <a:t>пищевые </a:t>
            </a:r>
            <a:r>
              <a:rPr sz="1400" spc="-20" dirty="0">
                <a:latin typeface="Microsoft Sans Serif"/>
                <a:cs typeface="Microsoft Sans Serif"/>
              </a:rPr>
              <a:t>добавки, ультрафиолет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солнца,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радиация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ts val="1395"/>
              </a:lnSpc>
            </a:pPr>
            <a:r>
              <a:rPr sz="1400" spc="-10" dirty="0">
                <a:latin typeface="Microsoft Sans Serif"/>
                <a:cs typeface="Microsoft Sans Serif"/>
              </a:rPr>
              <a:t>неизвестные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84747" y="5948171"/>
            <a:ext cx="96011" cy="91440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342897" y="2150110"/>
            <a:ext cx="2665095" cy="1002030"/>
            <a:chOff x="1342897" y="2150110"/>
            <a:chExt cx="2665095" cy="100203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86786" y="2170938"/>
              <a:ext cx="1008126" cy="96050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986786" y="2170938"/>
              <a:ext cx="1008380" cy="960755"/>
            </a:xfrm>
            <a:custGeom>
              <a:avLst/>
              <a:gdLst/>
              <a:ahLst/>
              <a:cxnLst/>
              <a:rect l="l" t="t" r="r" b="b"/>
              <a:pathLst>
                <a:path w="1008379" h="960755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47978" y="0"/>
                  </a:lnTo>
                  <a:lnTo>
                    <a:pt x="898576" y="8156"/>
                  </a:lnTo>
                  <a:lnTo>
                    <a:pt x="942536" y="30870"/>
                  </a:lnTo>
                  <a:lnTo>
                    <a:pt x="977211" y="65507"/>
                  </a:lnTo>
                  <a:lnTo>
                    <a:pt x="999956" y="109435"/>
                  </a:lnTo>
                  <a:lnTo>
                    <a:pt x="1008126" y="160020"/>
                  </a:lnTo>
                  <a:lnTo>
                    <a:pt x="1008126" y="800353"/>
                  </a:lnTo>
                  <a:lnTo>
                    <a:pt x="999956" y="850951"/>
                  </a:lnTo>
                  <a:lnTo>
                    <a:pt x="977211" y="894911"/>
                  </a:lnTo>
                  <a:lnTo>
                    <a:pt x="942536" y="929586"/>
                  </a:lnTo>
                  <a:lnTo>
                    <a:pt x="898576" y="952331"/>
                  </a:lnTo>
                  <a:lnTo>
                    <a:pt x="847978" y="960501"/>
                  </a:lnTo>
                  <a:lnTo>
                    <a:pt x="160019" y="960501"/>
                  </a:lnTo>
                  <a:lnTo>
                    <a:pt x="109435" y="952331"/>
                  </a:lnTo>
                  <a:lnTo>
                    <a:pt x="65507" y="929586"/>
                  </a:lnTo>
                  <a:lnTo>
                    <a:pt x="30870" y="894911"/>
                  </a:lnTo>
                  <a:lnTo>
                    <a:pt x="8156" y="850951"/>
                  </a:lnTo>
                  <a:lnTo>
                    <a:pt x="0" y="800353"/>
                  </a:lnTo>
                  <a:lnTo>
                    <a:pt x="0" y="160020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5597" y="2162810"/>
              <a:ext cx="1008126" cy="97662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355597" y="2162810"/>
              <a:ext cx="1008380" cy="976630"/>
            </a:xfrm>
            <a:custGeom>
              <a:avLst/>
              <a:gdLst/>
              <a:ahLst/>
              <a:cxnLst/>
              <a:rect l="l" t="t" r="r" b="b"/>
              <a:pathLst>
                <a:path w="1008380" h="976630">
                  <a:moveTo>
                    <a:pt x="0" y="162813"/>
                  </a:moveTo>
                  <a:lnTo>
                    <a:pt x="5816" y="119532"/>
                  </a:lnTo>
                  <a:lnTo>
                    <a:pt x="22229" y="80640"/>
                  </a:lnTo>
                  <a:lnTo>
                    <a:pt x="47688" y="47688"/>
                  </a:lnTo>
                  <a:lnTo>
                    <a:pt x="80640" y="22229"/>
                  </a:lnTo>
                  <a:lnTo>
                    <a:pt x="119532" y="5816"/>
                  </a:lnTo>
                  <a:lnTo>
                    <a:pt x="162814" y="0"/>
                  </a:lnTo>
                  <a:lnTo>
                    <a:pt x="845312" y="0"/>
                  </a:lnTo>
                  <a:lnTo>
                    <a:pt x="888593" y="5816"/>
                  </a:lnTo>
                  <a:lnTo>
                    <a:pt x="927485" y="22229"/>
                  </a:lnTo>
                  <a:lnTo>
                    <a:pt x="960437" y="47688"/>
                  </a:lnTo>
                  <a:lnTo>
                    <a:pt x="985896" y="80640"/>
                  </a:lnTo>
                  <a:lnTo>
                    <a:pt x="1002309" y="119532"/>
                  </a:lnTo>
                  <a:lnTo>
                    <a:pt x="1008126" y="162813"/>
                  </a:lnTo>
                  <a:lnTo>
                    <a:pt x="1008126" y="813815"/>
                  </a:lnTo>
                  <a:lnTo>
                    <a:pt x="1002309" y="857097"/>
                  </a:lnTo>
                  <a:lnTo>
                    <a:pt x="985896" y="895989"/>
                  </a:lnTo>
                  <a:lnTo>
                    <a:pt x="960437" y="928941"/>
                  </a:lnTo>
                  <a:lnTo>
                    <a:pt x="927485" y="954400"/>
                  </a:lnTo>
                  <a:lnTo>
                    <a:pt x="888593" y="970813"/>
                  </a:lnTo>
                  <a:lnTo>
                    <a:pt x="845312" y="976629"/>
                  </a:lnTo>
                  <a:lnTo>
                    <a:pt x="162814" y="976629"/>
                  </a:lnTo>
                  <a:lnTo>
                    <a:pt x="119532" y="970813"/>
                  </a:lnTo>
                  <a:lnTo>
                    <a:pt x="80640" y="954400"/>
                  </a:lnTo>
                  <a:lnTo>
                    <a:pt x="47688" y="928941"/>
                  </a:lnTo>
                  <a:lnTo>
                    <a:pt x="22229" y="895989"/>
                  </a:lnTo>
                  <a:lnTo>
                    <a:pt x="5816" y="857097"/>
                  </a:lnTo>
                  <a:lnTo>
                    <a:pt x="0" y="813815"/>
                  </a:lnTo>
                  <a:lnTo>
                    <a:pt x="0" y="162813"/>
                  </a:lnTo>
                  <a:close/>
                </a:path>
              </a:pathLst>
            </a:custGeom>
            <a:ln w="254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769491" y="1114805"/>
            <a:ext cx="6260465" cy="1106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3726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Основные</a:t>
            </a:r>
            <a:r>
              <a:rPr sz="24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причины,</a:t>
            </a:r>
            <a:endParaRPr sz="2400">
              <a:latin typeface="Arial"/>
              <a:cs typeface="Arial"/>
            </a:endParaRPr>
          </a:p>
          <a:p>
            <a:pPr marR="936625" algn="ctr">
              <a:lnSpc>
                <a:spcPct val="100000"/>
              </a:lnSpc>
            </a:pP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формирующие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заболевания раком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70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неправильное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питание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340096" y="0"/>
            <a:ext cx="3804285" cy="534035"/>
            <a:chOff x="5340096" y="0"/>
            <a:chExt cx="3804285" cy="534035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40096" y="0"/>
              <a:ext cx="3803904" cy="5334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64099" y="0"/>
              <a:ext cx="3779901" cy="4766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595873" y="65353"/>
            <a:ext cx="34734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ПЕРВИЧНАЯ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ПРОФИЛАКТИКА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-4762" y="0"/>
            <a:ext cx="9153525" cy="1369060"/>
            <a:chOff x="-4762" y="0"/>
            <a:chExt cx="9153525" cy="1369060"/>
          </a:xfrm>
        </p:grpSpPr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891403"/>
              <a:ext cx="9144000" cy="47257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0"/>
              <a:ext cx="9144000" cy="129286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826"/>
                  </a:lnTo>
                  <a:lnTo>
                    <a:pt x="1831515" y="902560"/>
                  </a:lnTo>
                  <a:lnTo>
                    <a:pt x="1790346" y="901212"/>
                  </a:lnTo>
                  <a:lnTo>
                    <a:pt x="1749832" y="898601"/>
                  </a:lnTo>
                  <a:lnTo>
                    <a:pt x="1709934" y="895550"/>
                  </a:lnTo>
                  <a:lnTo>
                    <a:pt x="1670617" y="892877"/>
                  </a:lnTo>
                  <a:lnTo>
                    <a:pt x="1631842" y="891403"/>
                  </a:lnTo>
                  <a:lnTo>
                    <a:pt x="1593573" y="891949"/>
                  </a:lnTo>
                  <a:lnTo>
                    <a:pt x="1555772" y="895334"/>
                  </a:lnTo>
                  <a:lnTo>
                    <a:pt x="1481424" y="913903"/>
                  </a:lnTo>
                  <a:lnTo>
                    <a:pt x="1444803" y="930727"/>
                  </a:lnTo>
                  <a:lnTo>
                    <a:pt x="1408501" y="953672"/>
                  </a:lnTo>
                  <a:lnTo>
                    <a:pt x="1372480" y="983558"/>
                  </a:lnTo>
                  <a:lnTo>
                    <a:pt x="1336703" y="1021204"/>
                  </a:lnTo>
                  <a:lnTo>
                    <a:pt x="1301133" y="1067432"/>
                  </a:lnTo>
                  <a:lnTo>
                    <a:pt x="1265732" y="1123061"/>
                  </a:lnTo>
                  <a:lnTo>
                    <a:pt x="1216907" y="1171590"/>
                  </a:lnTo>
                  <a:lnTo>
                    <a:pt x="1170517" y="1208567"/>
                  </a:lnTo>
                  <a:lnTo>
                    <a:pt x="1126339" y="1235565"/>
                  </a:lnTo>
                  <a:lnTo>
                    <a:pt x="1084147" y="1254155"/>
                  </a:lnTo>
                  <a:lnTo>
                    <a:pt x="1043716" y="1265909"/>
                  </a:lnTo>
                  <a:lnTo>
                    <a:pt x="1004822" y="1272399"/>
                  </a:lnTo>
                  <a:lnTo>
                    <a:pt x="930740" y="1275878"/>
                  </a:lnTo>
                  <a:lnTo>
                    <a:pt x="895103" y="1276010"/>
                  </a:lnTo>
                  <a:lnTo>
                    <a:pt x="860102" y="1277168"/>
                  </a:lnTo>
                  <a:lnTo>
                    <a:pt x="825512" y="1280922"/>
                  </a:lnTo>
                  <a:lnTo>
                    <a:pt x="0" y="129286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6AA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961769" y="242392"/>
            <a:ext cx="52228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dirty="0">
                <a:latin typeface="Calibri"/>
                <a:cs typeface="Calibri"/>
              </a:rPr>
              <a:t>ПЕРВИЧНАЯ</a:t>
            </a:r>
            <a:r>
              <a:rPr sz="3200" i="1" spc="-70" dirty="0">
                <a:latin typeface="Calibri"/>
                <a:cs typeface="Calibri"/>
              </a:rPr>
              <a:t> </a:t>
            </a:r>
            <a:r>
              <a:rPr sz="3200" i="1" spc="-5" dirty="0">
                <a:latin typeface="Calibri"/>
                <a:cs typeface="Calibri"/>
              </a:rPr>
              <a:t>ПРОФИЛАКТИКА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869734"/>
            <a:ext cx="9143999" cy="4334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409" y="3366642"/>
            <a:ext cx="19704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Пр</a:t>
            </a:r>
            <a:r>
              <a:rPr sz="1800" b="1" spc="-5" dirty="0">
                <a:latin typeface="Arial"/>
                <a:cs typeface="Arial"/>
              </a:rPr>
              <a:t>е</a:t>
            </a:r>
            <a:r>
              <a:rPr sz="1800" b="1" spc="10" dirty="0">
                <a:latin typeface="Arial"/>
                <a:cs typeface="Arial"/>
              </a:rPr>
              <a:t>д</a:t>
            </a:r>
            <a:r>
              <a:rPr sz="1800" b="1" spc="-20" dirty="0">
                <a:latin typeface="Arial"/>
                <a:cs typeface="Arial"/>
              </a:rPr>
              <a:t>у</a:t>
            </a:r>
            <a:r>
              <a:rPr sz="1800" b="1" dirty="0">
                <a:latin typeface="Arial"/>
                <a:cs typeface="Arial"/>
              </a:rPr>
              <a:t>п</a:t>
            </a:r>
            <a:r>
              <a:rPr sz="1800" b="1" spc="5" dirty="0">
                <a:latin typeface="Arial"/>
                <a:cs typeface="Arial"/>
              </a:rPr>
              <a:t>р</a:t>
            </a:r>
            <a:r>
              <a:rPr sz="1800" b="1" spc="-30" dirty="0">
                <a:latin typeface="Arial"/>
                <a:cs typeface="Arial"/>
              </a:rPr>
              <a:t>е</a:t>
            </a:r>
            <a:r>
              <a:rPr sz="1800" b="1" dirty="0">
                <a:latin typeface="Arial"/>
                <a:cs typeface="Arial"/>
              </a:rPr>
              <a:t>ж</a:t>
            </a:r>
            <a:r>
              <a:rPr sz="1800" b="1" spc="-10" dirty="0">
                <a:latin typeface="Arial"/>
                <a:cs typeface="Arial"/>
              </a:rPr>
              <a:t>д</a:t>
            </a:r>
            <a:r>
              <a:rPr sz="1800" b="1" spc="-5" dirty="0">
                <a:latin typeface="Arial"/>
                <a:cs typeface="Arial"/>
              </a:rPr>
              <a:t>ение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ожирения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23535" y="3379165"/>
            <a:ext cx="21209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Уменьшение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20" dirty="0">
                <a:latin typeface="Arial"/>
                <a:cs typeface="Arial"/>
              </a:rPr>
              <a:t>потребления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жира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409" y="6011367"/>
            <a:ext cx="1508760" cy="8077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ct val="92500"/>
              </a:lnSpc>
              <a:spcBef>
                <a:spcPts val="260"/>
              </a:spcBef>
            </a:pPr>
            <a:r>
              <a:rPr sz="1800" b="1" dirty="0">
                <a:latin typeface="Arial"/>
                <a:cs typeface="Arial"/>
              </a:rPr>
              <a:t>Огранич</a:t>
            </a:r>
            <a:r>
              <a:rPr sz="1800" b="1" spc="-10" dirty="0">
                <a:latin typeface="Arial"/>
                <a:cs typeface="Arial"/>
              </a:rPr>
              <a:t>е</a:t>
            </a:r>
            <a:r>
              <a:rPr sz="1800" b="1" dirty="0">
                <a:latin typeface="Arial"/>
                <a:cs typeface="Arial"/>
              </a:rPr>
              <a:t>ние  </a:t>
            </a:r>
            <a:r>
              <a:rPr sz="1800" b="1" spc="-20" dirty="0">
                <a:latin typeface="Arial"/>
                <a:cs typeface="Arial"/>
              </a:rPr>
              <a:t>потребления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алкоголя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9735" y="6092444"/>
            <a:ext cx="1508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Ограничение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99735" y="6334759"/>
            <a:ext cx="1486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потребления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9735" y="6575552"/>
            <a:ext cx="2980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копченой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соленой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пищи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663440" y="1450530"/>
            <a:ext cx="3760470" cy="4609465"/>
            <a:chOff x="4663440" y="1450530"/>
            <a:chExt cx="3760470" cy="460946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1252" y="1479041"/>
              <a:ext cx="3203448" cy="192455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77028" y="1464817"/>
              <a:ext cx="3232150" cy="1953260"/>
            </a:xfrm>
            <a:custGeom>
              <a:avLst/>
              <a:gdLst/>
              <a:ahLst/>
              <a:cxnLst/>
              <a:rect l="l" t="t" r="r" b="b"/>
              <a:pathLst>
                <a:path w="3232150" h="1953260">
                  <a:moveTo>
                    <a:pt x="335025" y="0"/>
                  </a:moveTo>
                  <a:lnTo>
                    <a:pt x="2897504" y="0"/>
                  </a:lnTo>
                  <a:lnTo>
                    <a:pt x="2931541" y="1651"/>
                  </a:lnTo>
                  <a:lnTo>
                    <a:pt x="2996692" y="14986"/>
                  </a:lnTo>
                  <a:lnTo>
                    <a:pt x="3056763" y="40512"/>
                  </a:lnTo>
                  <a:lnTo>
                    <a:pt x="3110229" y="76708"/>
                  </a:lnTo>
                  <a:lnTo>
                    <a:pt x="3155442" y="121793"/>
                  </a:lnTo>
                  <a:lnTo>
                    <a:pt x="3191510" y="175387"/>
                  </a:lnTo>
                  <a:lnTo>
                    <a:pt x="3217164" y="235331"/>
                  </a:lnTo>
                  <a:lnTo>
                    <a:pt x="3230499" y="300990"/>
                  </a:lnTo>
                  <a:lnTo>
                    <a:pt x="3232150" y="335026"/>
                  </a:lnTo>
                  <a:lnTo>
                    <a:pt x="3232150" y="1618361"/>
                  </a:lnTo>
                  <a:lnTo>
                    <a:pt x="3225546" y="1685544"/>
                  </a:lnTo>
                  <a:lnTo>
                    <a:pt x="3205606" y="1748790"/>
                  </a:lnTo>
                  <a:lnTo>
                    <a:pt x="3174873" y="1805432"/>
                  </a:lnTo>
                  <a:lnTo>
                    <a:pt x="3133979" y="1855089"/>
                  </a:lnTo>
                  <a:lnTo>
                    <a:pt x="3084576" y="1895856"/>
                  </a:lnTo>
                  <a:lnTo>
                    <a:pt x="3027299" y="1926971"/>
                  </a:lnTo>
                  <a:lnTo>
                    <a:pt x="2964688" y="1946402"/>
                  </a:lnTo>
                  <a:lnTo>
                    <a:pt x="2897504" y="1953006"/>
                  </a:lnTo>
                  <a:lnTo>
                    <a:pt x="335025" y="1953006"/>
                  </a:lnTo>
                  <a:lnTo>
                    <a:pt x="267843" y="1946402"/>
                  </a:lnTo>
                  <a:lnTo>
                    <a:pt x="204724" y="1926971"/>
                  </a:lnTo>
                  <a:lnTo>
                    <a:pt x="147955" y="1895856"/>
                  </a:lnTo>
                  <a:lnTo>
                    <a:pt x="98171" y="1855089"/>
                  </a:lnTo>
                  <a:lnTo>
                    <a:pt x="57150" y="1805432"/>
                  </a:lnTo>
                  <a:lnTo>
                    <a:pt x="26543" y="1748790"/>
                  </a:lnTo>
                  <a:lnTo>
                    <a:pt x="6604" y="1685544"/>
                  </a:lnTo>
                  <a:lnTo>
                    <a:pt x="0" y="1618361"/>
                  </a:lnTo>
                  <a:lnTo>
                    <a:pt x="0" y="335026"/>
                  </a:lnTo>
                  <a:lnTo>
                    <a:pt x="6604" y="267843"/>
                  </a:lnTo>
                  <a:lnTo>
                    <a:pt x="26543" y="204724"/>
                  </a:lnTo>
                  <a:lnTo>
                    <a:pt x="57150" y="147955"/>
                  </a:lnTo>
                  <a:lnTo>
                    <a:pt x="98171" y="98171"/>
                  </a:lnTo>
                  <a:lnTo>
                    <a:pt x="147955" y="57150"/>
                  </a:lnTo>
                  <a:lnTo>
                    <a:pt x="204724" y="26543"/>
                  </a:lnTo>
                  <a:lnTo>
                    <a:pt x="267843" y="6604"/>
                  </a:lnTo>
                  <a:lnTo>
                    <a:pt x="335025" y="0"/>
                  </a:lnTo>
                  <a:close/>
                </a:path>
              </a:pathLst>
            </a:custGeom>
            <a:ln w="2857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9759" y="4091304"/>
              <a:ext cx="3306698" cy="193958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15535" y="4077080"/>
              <a:ext cx="3335654" cy="1968500"/>
            </a:xfrm>
            <a:custGeom>
              <a:avLst/>
              <a:gdLst/>
              <a:ahLst/>
              <a:cxnLst/>
              <a:rect l="l" t="t" r="r" b="b"/>
              <a:pathLst>
                <a:path w="3335654" h="1968500">
                  <a:moveTo>
                    <a:pt x="337312" y="0"/>
                  </a:moveTo>
                  <a:lnTo>
                    <a:pt x="2998342" y="0"/>
                  </a:lnTo>
                  <a:lnTo>
                    <a:pt x="3032379" y="1651"/>
                  </a:lnTo>
                  <a:lnTo>
                    <a:pt x="3098165" y="15240"/>
                  </a:lnTo>
                  <a:lnTo>
                    <a:pt x="3158743" y="40513"/>
                  </a:lnTo>
                  <a:lnTo>
                    <a:pt x="3212591" y="77089"/>
                  </a:lnTo>
                  <a:lnTo>
                    <a:pt x="3258185" y="123063"/>
                  </a:lnTo>
                  <a:lnTo>
                    <a:pt x="3294761" y="176911"/>
                  </a:lnTo>
                  <a:lnTo>
                    <a:pt x="3320034" y="237490"/>
                  </a:lnTo>
                  <a:lnTo>
                    <a:pt x="3333622" y="303276"/>
                  </a:lnTo>
                  <a:lnTo>
                    <a:pt x="3335273" y="337312"/>
                  </a:lnTo>
                  <a:lnTo>
                    <a:pt x="3335273" y="1631073"/>
                  </a:lnTo>
                  <a:lnTo>
                    <a:pt x="3328289" y="1698726"/>
                  </a:lnTo>
                  <a:lnTo>
                    <a:pt x="3308858" y="1762048"/>
                  </a:lnTo>
                  <a:lnTo>
                    <a:pt x="3277742" y="1819719"/>
                  </a:lnTo>
                  <a:lnTo>
                    <a:pt x="3236721" y="1869389"/>
                  </a:lnTo>
                  <a:lnTo>
                    <a:pt x="3186557" y="1910854"/>
                  </a:lnTo>
                  <a:lnTo>
                    <a:pt x="3129280" y="1941969"/>
                  </a:lnTo>
                  <a:lnTo>
                    <a:pt x="3065907" y="1961438"/>
                  </a:lnTo>
                  <a:lnTo>
                    <a:pt x="2998342" y="1968461"/>
                  </a:lnTo>
                  <a:lnTo>
                    <a:pt x="337312" y="1968461"/>
                  </a:lnTo>
                  <a:lnTo>
                    <a:pt x="269748" y="1961438"/>
                  </a:lnTo>
                  <a:lnTo>
                    <a:pt x="206375" y="1941969"/>
                  </a:lnTo>
                  <a:lnTo>
                    <a:pt x="148716" y="1910854"/>
                  </a:lnTo>
                  <a:lnTo>
                    <a:pt x="98932" y="1869440"/>
                  </a:lnTo>
                  <a:lnTo>
                    <a:pt x="57530" y="1819719"/>
                  </a:lnTo>
                  <a:lnTo>
                    <a:pt x="26415" y="1762048"/>
                  </a:lnTo>
                  <a:lnTo>
                    <a:pt x="6985" y="1698726"/>
                  </a:lnTo>
                  <a:lnTo>
                    <a:pt x="0" y="1631073"/>
                  </a:lnTo>
                  <a:lnTo>
                    <a:pt x="0" y="337312"/>
                  </a:lnTo>
                  <a:lnTo>
                    <a:pt x="6985" y="269748"/>
                  </a:lnTo>
                  <a:lnTo>
                    <a:pt x="26415" y="206375"/>
                  </a:lnTo>
                  <a:lnTo>
                    <a:pt x="57530" y="148717"/>
                  </a:lnTo>
                  <a:lnTo>
                    <a:pt x="98932" y="98933"/>
                  </a:lnTo>
                  <a:lnTo>
                    <a:pt x="148716" y="57531"/>
                  </a:lnTo>
                  <a:lnTo>
                    <a:pt x="206375" y="26416"/>
                  </a:lnTo>
                  <a:lnTo>
                    <a:pt x="269748" y="6985"/>
                  </a:lnTo>
                  <a:lnTo>
                    <a:pt x="337312" y="0"/>
                  </a:lnTo>
                  <a:close/>
                </a:path>
              </a:pathLst>
            </a:custGeom>
            <a:ln w="2857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3440" y="4014216"/>
              <a:ext cx="681227" cy="68122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69747" y="1449324"/>
            <a:ext cx="3530600" cy="1938655"/>
            <a:chOff x="269747" y="1449324"/>
            <a:chExt cx="3530600" cy="193865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415" y="1479042"/>
              <a:ext cx="3306724" cy="18959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80415" y="1479042"/>
              <a:ext cx="3307079" cy="1896110"/>
            </a:xfrm>
            <a:custGeom>
              <a:avLst/>
              <a:gdLst/>
              <a:ahLst/>
              <a:cxnLst/>
              <a:rect l="l" t="t" r="r" b="b"/>
              <a:pathLst>
                <a:path w="3307079" h="1896110">
                  <a:moveTo>
                    <a:pt x="0" y="316103"/>
                  </a:moveTo>
                  <a:lnTo>
                    <a:pt x="3426" y="269381"/>
                  </a:lnTo>
                  <a:lnTo>
                    <a:pt x="13379" y="224791"/>
                  </a:lnTo>
                  <a:lnTo>
                    <a:pt x="29369" y="182821"/>
                  </a:lnTo>
                  <a:lnTo>
                    <a:pt x="50909" y="143961"/>
                  </a:lnTo>
                  <a:lnTo>
                    <a:pt x="77508" y="108697"/>
                  </a:lnTo>
                  <a:lnTo>
                    <a:pt x="108678" y="77519"/>
                  </a:lnTo>
                  <a:lnTo>
                    <a:pt x="143931" y="50914"/>
                  </a:lnTo>
                  <a:lnTo>
                    <a:pt x="182778" y="29371"/>
                  </a:lnTo>
                  <a:lnTo>
                    <a:pt x="224728" y="13379"/>
                  </a:lnTo>
                  <a:lnTo>
                    <a:pt x="269295" y="3426"/>
                  </a:lnTo>
                  <a:lnTo>
                    <a:pt x="315988" y="0"/>
                  </a:lnTo>
                  <a:lnTo>
                    <a:pt x="2990748" y="0"/>
                  </a:lnTo>
                  <a:lnTo>
                    <a:pt x="3037438" y="3426"/>
                  </a:lnTo>
                  <a:lnTo>
                    <a:pt x="3082002" y="13379"/>
                  </a:lnTo>
                  <a:lnTo>
                    <a:pt x="3123951" y="29371"/>
                  </a:lnTo>
                  <a:lnTo>
                    <a:pt x="3162795" y="50914"/>
                  </a:lnTo>
                  <a:lnTo>
                    <a:pt x="3198047" y="77519"/>
                  </a:lnTo>
                  <a:lnTo>
                    <a:pt x="3229217" y="108697"/>
                  </a:lnTo>
                  <a:lnTo>
                    <a:pt x="3255816" y="143961"/>
                  </a:lnTo>
                  <a:lnTo>
                    <a:pt x="3277355" y="182821"/>
                  </a:lnTo>
                  <a:lnTo>
                    <a:pt x="3293345" y="224791"/>
                  </a:lnTo>
                  <a:lnTo>
                    <a:pt x="3303298" y="269381"/>
                  </a:lnTo>
                  <a:lnTo>
                    <a:pt x="3306724" y="316103"/>
                  </a:lnTo>
                  <a:lnTo>
                    <a:pt x="3306724" y="1580007"/>
                  </a:lnTo>
                  <a:lnTo>
                    <a:pt x="3303298" y="1626697"/>
                  </a:lnTo>
                  <a:lnTo>
                    <a:pt x="3293345" y="1671261"/>
                  </a:lnTo>
                  <a:lnTo>
                    <a:pt x="3277355" y="1713209"/>
                  </a:lnTo>
                  <a:lnTo>
                    <a:pt x="3255816" y="1752054"/>
                  </a:lnTo>
                  <a:lnTo>
                    <a:pt x="3229217" y="1787306"/>
                  </a:lnTo>
                  <a:lnTo>
                    <a:pt x="3198047" y="1818475"/>
                  </a:lnTo>
                  <a:lnTo>
                    <a:pt x="3162795" y="1845074"/>
                  </a:lnTo>
                  <a:lnTo>
                    <a:pt x="3123951" y="1866613"/>
                  </a:lnTo>
                  <a:lnTo>
                    <a:pt x="3082002" y="1882604"/>
                  </a:lnTo>
                  <a:lnTo>
                    <a:pt x="3037438" y="1892556"/>
                  </a:lnTo>
                  <a:lnTo>
                    <a:pt x="2990748" y="1895983"/>
                  </a:lnTo>
                  <a:lnTo>
                    <a:pt x="315988" y="1895983"/>
                  </a:lnTo>
                  <a:lnTo>
                    <a:pt x="269295" y="1892556"/>
                  </a:lnTo>
                  <a:lnTo>
                    <a:pt x="224728" y="1882604"/>
                  </a:lnTo>
                  <a:lnTo>
                    <a:pt x="182778" y="1866613"/>
                  </a:lnTo>
                  <a:lnTo>
                    <a:pt x="143931" y="1845074"/>
                  </a:lnTo>
                  <a:lnTo>
                    <a:pt x="108678" y="1818475"/>
                  </a:lnTo>
                  <a:lnTo>
                    <a:pt x="77508" y="1787306"/>
                  </a:lnTo>
                  <a:lnTo>
                    <a:pt x="50909" y="1752054"/>
                  </a:lnTo>
                  <a:lnTo>
                    <a:pt x="29369" y="1713209"/>
                  </a:lnTo>
                  <a:lnTo>
                    <a:pt x="13379" y="1671261"/>
                  </a:lnTo>
                  <a:lnTo>
                    <a:pt x="3426" y="1626697"/>
                  </a:lnTo>
                  <a:lnTo>
                    <a:pt x="0" y="1580007"/>
                  </a:lnTo>
                  <a:lnTo>
                    <a:pt x="0" y="316103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747" y="1449324"/>
              <a:ext cx="676656" cy="67208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38327" y="4041647"/>
            <a:ext cx="3464560" cy="2018664"/>
            <a:chOff x="338327" y="4041647"/>
            <a:chExt cx="3464560" cy="2018664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258" y="4091304"/>
              <a:ext cx="3306673" cy="193958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52970" y="4077080"/>
              <a:ext cx="3335654" cy="1968500"/>
            </a:xfrm>
            <a:custGeom>
              <a:avLst/>
              <a:gdLst/>
              <a:ahLst/>
              <a:cxnLst/>
              <a:rect l="l" t="t" r="r" b="b"/>
              <a:pathLst>
                <a:path w="3335654" h="1968500">
                  <a:moveTo>
                    <a:pt x="337400" y="0"/>
                  </a:moveTo>
                  <a:lnTo>
                    <a:pt x="2998381" y="0"/>
                  </a:lnTo>
                  <a:lnTo>
                    <a:pt x="3032417" y="1651"/>
                  </a:lnTo>
                  <a:lnTo>
                    <a:pt x="3098203" y="15240"/>
                  </a:lnTo>
                  <a:lnTo>
                    <a:pt x="3158782" y="40513"/>
                  </a:lnTo>
                  <a:lnTo>
                    <a:pt x="3212630" y="77089"/>
                  </a:lnTo>
                  <a:lnTo>
                    <a:pt x="3258223" y="123063"/>
                  </a:lnTo>
                  <a:lnTo>
                    <a:pt x="3294799" y="176911"/>
                  </a:lnTo>
                  <a:lnTo>
                    <a:pt x="3320072" y="237490"/>
                  </a:lnTo>
                  <a:lnTo>
                    <a:pt x="3333661" y="303276"/>
                  </a:lnTo>
                  <a:lnTo>
                    <a:pt x="3335312" y="337312"/>
                  </a:lnTo>
                  <a:lnTo>
                    <a:pt x="3335312" y="1631073"/>
                  </a:lnTo>
                  <a:lnTo>
                    <a:pt x="3328327" y="1698726"/>
                  </a:lnTo>
                  <a:lnTo>
                    <a:pt x="3308896" y="1762048"/>
                  </a:lnTo>
                  <a:lnTo>
                    <a:pt x="3277781" y="1819719"/>
                  </a:lnTo>
                  <a:lnTo>
                    <a:pt x="3236760" y="1869389"/>
                  </a:lnTo>
                  <a:lnTo>
                    <a:pt x="3186595" y="1910854"/>
                  </a:lnTo>
                  <a:lnTo>
                    <a:pt x="3129318" y="1941969"/>
                  </a:lnTo>
                  <a:lnTo>
                    <a:pt x="3065945" y="1961438"/>
                  </a:lnTo>
                  <a:lnTo>
                    <a:pt x="2998381" y="1968461"/>
                  </a:lnTo>
                  <a:lnTo>
                    <a:pt x="337400" y="1968461"/>
                  </a:lnTo>
                  <a:lnTo>
                    <a:pt x="269747" y="1961438"/>
                  </a:lnTo>
                  <a:lnTo>
                    <a:pt x="206413" y="1941969"/>
                  </a:lnTo>
                  <a:lnTo>
                    <a:pt x="148742" y="1910854"/>
                  </a:lnTo>
                  <a:lnTo>
                    <a:pt x="99034" y="1869440"/>
                  </a:lnTo>
                  <a:lnTo>
                    <a:pt x="57607" y="1819719"/>
                  </a:lnTo>
                  <a:lnTo>
                    <a:pt x="26492" y="1762048"/>
                  </a:lnTo>
                  <a:lnTo>
                    <a:pt x="7035" y="1698726"/>
                  </a:lnTo>
                  <a:lnTo>
                    <a:pt x="0" y="1631073"/>
                  </a:lnTo>
                  <a:lnTo>
                    <a:pt x="0" y="337312"/>
                  </a:lnTo>
                  <a:lnTo>
                    <a:pt x="7035" y="269748"/>
                  </a:lnTo>
                  <a:lnTo>
                    <a:pt x="26492" y="206375"/>
                  </a:lnTo>
                  <a:lnTo>
                    <a:pt x="57607" y="148717"/>
                  </a:lnTo>
                  <a:lnTo>
                    <a:pt x="99034" y="98933"/>
                  </a:lnTo>
                  <a:lnTo>
                    <a:pt x="148742" y="57531"/>
                  </a:lnTo>
                  <a:lnTo>
                    <a:pt x="206413" y="26416"/>
                  </a:lnTo>
                  <a:lnTo>
                    <a:pt x="269747" y="6985"/>
                  </a:lnTo>
                  <a:lnTo>
                    <a:pt x="337400" y="0"/>
                  </a:lnTo>
                  <a:close/>
                </a:path>
              </a:pathLst>
            </a:custGeom>
            <a:ln w="2857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8327" y="4041647"/>
              <a:ext cx="676656" cy="67665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910709" y="4130751"/>
            <a:ext cx="1955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4299" y="156400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87467" y="1449324"/>
            <a:ext cx="681227" cy="672084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33847" y="156400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2574" y="415607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645664" y="2784348"/>
            <a:ext cx="1742439" cy="1144905"/>
            <a:chOff x="2645664" y="2784348"/>
            <a:chExt cx="1742439" cy="1144905"/>
          </a:xfrm>
        </p:grpSpPr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45664" y="2823972"/>
              <a:ext cx="1741932" cy="11049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68524" y="2784348"/>
              <a:ext cx="1694688" cy="11216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92527" y="2851150"/>
              <a:ext cx="1647825" cy="100965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692527" y="2851150"/>
              <a:ext cx="1647825" cy="1009650"/>
            </a:xfrm>
            <a:custGeom>
              <a:avLst/>
              <a:gdLst/>
              <a:ahLst/>
              <a:cxnLst/>
              <a:rect l="l" t="t" r="r" b="b"/>
              <a:pathLst>
                <a:path w="1647825" h="1009650">
                  <a:moveTo>
                    <a:pt x="0" y="168275"/>
                  </a:moveTo>
                  <a:lnTo>
                    <a:pt x="6008" y="123531"/>
                  </a:lnTo>
                  <a:lnTo>
                    <a:pt x="22968" y="83330"/>
                  </a:lnTo>
                  <a:lnTo>
                    <a:pt x="49275" y="49275"/>
                  </a:lnTo>
                  <a:lnTo>
                    <a:pt x="83330" y="22968"/>
                  </a:lnTo>
                  <a:lnTo>
                    <a:pt x="123531" y="6008"/>
                  </a:lnTo>
                  <a:lnTo>
                    <a:pt x="168275" y="0"/>
                  </a:lnTo>
                  <a:lnTo>
                    <a:pt x="1479423" y="0"/>
                  </a:lnTo>
                  <a:lnTo>
                    <a:pt x="1524176" y="6008"/>
                  </a:lnTo>
                  <a:lnTo>
                    <a:pt x="1564400" y="22968"/>
                  </a:lnTo>
                  <a:lnTo>
                    <a:pt x="1598485" y="49275"/>
                  </a:lnTo>
                  <a:lnTo>
                    <a:pt x="1624823" y="83330"/>
                  </a:lnTo>
                  <a:lnTo>
                    <a:pt x="1641806" y="123531"/>
                  </a:lnTo>
                  <a:lnTo>
                    <a:pt x="1647825" y="168275"/>
                  </a:lnTo>
                  <a:lnTo>
                    <a:pt x="1647825" y="841375"/>
                  </a:lnTo>
                  <a:lnTo>
                    <a:pt x="1641806" y="886074"/>
                  </a:lnTo>
                  <a:lnTo>
                    <a:pt x="1624823" y="926262"/>
                  </a:lnTo>
                  <a:lnTo>
                    <a:pt x="1598485" y="960326"/>
                  </a:lnTo>
                  <a:lnTo>
                    <a:pt x="1564400" y="986653"/>
                  </a:lnTo>
                  <a:lnTo>
                    <a:pt x="1524176" y="1003632"/>
                  </a:lnTo>
                  <a:lnTo>
                    <a:pt x="1479423" y="1009650"/>
                  </a:lnTo>
                  <a:lnTo>
                    <a:pt x="168275" y="1009650"/>
                  </a:lnTo>
                  <a:lnTo>
                    <a:pt x="123531" y="1003632"/>
                  </a:lnTo>
                  <a:lnTo>
                    <a:pt x="83330" y="986653"/>
                  </a:lnTo>
                  <a:lnTo>
                    <a:pt x="49275" y="960326"/>
                  </a:lnTo>
                  <a:lnTo>
                    <a:pt x="22968" y="926262"/>
                  </a:lnTo>
                  <a:lnTo>
                    <a:pt x="6008" y="886074"/>
                  </a:lnTo>
                  <a:lnTo>
                    <a:pt x="0" y="841375"/>
                  </a:lnTo>
                  <a:lnTo>
                    <a:pt x="0" y="168275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21051" y="2851530"/>
            <a:ext cx="132842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spc="-55" dirty="0">
                <a:latin typeface="Microsoft Sans Serif"/>
                <a:cs typeface="Microsoft Sans Serif"/>
              </a:rPr>
              <a:t>Рак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молочной</a:t>
            </a:r>
            <a:endParaRPr sz="1600">
              <a:latin typeface="Microsoft Sans Serif"/>
              <a:cs typeface="Microsoft Sans Serif"/>
            </a:endParaRPr>
          </a:p>
          <a:p>
            <a:pPr marL="12700" marR="493395" algn="just">
              <a:lnSpc>
                <a:spcPct val="100000"/>
              </a:lnSpc>
            </a:pPr>
            <a:r>
              <a:rPr sz="1600" spc="-35" dirty="0">
                <a:latin typeface="Microsoft Sans Serif"/>
                <a:cs typeface="Microsoft Sans Serif"/>
              </a:rPr>
              <a:t>железы, </a:t>
            </a:r>
            <a:r>
              <a:rPr sz="1600" spc="-415" dirty="0">
                <a:latin typeface="Microsoft Sans Serif"/>
                <a:cs typeface="Microsoft Sans Serif"/>
              </a:rPr>
              <a:t> </a:t>
            </a:r>
            <a:r>
              <a:rPr sz="1600" spc="-50" dirty="0">
                <a:latin typeface="Microsoft Sans Serif"/>
                <a:cs typeface="Microsoft Sans Serif"/>
              </a:rPr>
              <a:t>Р</a:t>
            </a:r>
            <a:r>
              <a:rPr sz="1600" spc="-60" dirty="0">
                <a:latin typeface="Microsoft Sans Serif"/>
                <a:cs typeface="Microsoft Sans Serif"/>
              </a:rPr>
              <a:t>а</a:t>
            </a:r>
            <a:r>
              <a:rPr sz="1600" spc="-50" dirty="0">
                <a:latin typeface="Microsoft Sans Serif"/>
                <a:cs typeface="Microsoft Sans Serif"/>
              </a:rPr>
              <a:t>к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</a:t>
            </a:r>
            <a:r>
              <a:rPr sz="1600" spc="-55" dirty="0">
                <a:latin typeface="Microsoft Sans Serif"/>
                <a:cs typeface="Microsoft Sans Serif"/>
              </a:rPr>
              <a:t>е</a:t>
            </a:r>
            <a:r>
              <a:rPr sz="1600" spc="15" dirty="0">
                <a:latin typeface="Microsoft Sans Serif"/>
                <a:cs typeface="Microsoft Sans Serif"/>
              </a:rPr>
              <a:t>л</a:t>
            </a:r>
            <a:r>
              <a:rPr sz="1600" spc="-5" dirty="0">
                <a:latin typeface="Microsoft Sans Serif"/>
                <a:cs typeface="Microsoft Sans Serif"/>
              </a:rPr>
              <a:t>а  </a:t>
            </a:r>
            <a:r>
              <a:rPr sz="1600" spc="-45" dirty="0">
                <a:latin typeface="Microsoft Sans Serif"/>
                <a:cs typeface="Microsoft Sans Serif"/>
              </a:rPr>
              <a:t>матки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234183" y="5423915"/>
            <a:ext cx="1993900" cy="1217930"/>
            <a:chOff x="2234183" y="5423915"/>
            <a:chExt cx="1993900" cy="1217930"/>
          </a:xfrm>
        </p:grpSpPr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4183" y="5423915"/>
              <a:ext cx="1981199" cy="12176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70759" y="5475731"/>
              <a:ext cx="1956815" cy="10561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81300" y="5450712"/>
              <a:ext cx="1886712" cy="112398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281300" y="5450712"/>
              <a:ext cx="1887220" cy="1124585"/>
            </a:xfrm>
            <a:custGeom>
              <a:avLst/>
              <a:gdLst/>
              <a:ahLst/>
              <a:cxnLst/>
              <a:rect l="l" t="t" r="r" b="b"/>
              <a:pathLst>
                <a:path w="1887220" h="1124584">
                  <a:moveTo>
                    <a:pt x="0" y="187375"/>
                  </a:moveTo>
                  <a:lnTo>
                    <a:pt x="6696" y="137583"/>
                  </a:lnTo>
                  <a:lnTo>
                    <a:pt x="25592" y="92828"/>
                  </a:lnTo>
                  <a:lnTo>
                    <a:pt x="54895" y="54902"/>
                  </a:lnTo>
                  <a:lnTo>
                    <a:pt x="92813" y="25594"/>
                  </a:lnTo>
                  <a:lnTo>
                    <a:pt x="137553" y="6697"/>
                  </a:lnTo>
                  <a:lnTo>
                    <a:pt x="187325" y="0"/>
                  </a:lnTo>
                  <a:lnTo>
                    <a:pt x="1699260" y="0"/>
                  </a:lnTo>
                  <a:lnTo>
                    <a:pt x="1749083" y="6697"/>
                  </a:lnTo>
                  <a:lnTo>
                    <a:pt x="1793856" y="25594"/>
                  </a:lnTo>
                  <a:lnTo>
                    <a:pt x="1831784" y="54902"/>
                  </a:lnTo>
                  <a:lnTo>
                    <a:pt x="1861076" y="92828"/>
                  </a:lnTo>
                  <a:lnTo>
                    <a:pt x="1879941" y="137583"/>
                  </a:lnTo>
                  <a:lnTo>
                    <a:pt x="1886585" y="187375"/>
                  </a:lnTo>
                  <a:lnTo>
                    <a:pt x="1886712" y="936663"/>
                  </a:lnTo>
                  <a:lnTo>
                    <a:pt x="1880014" y="986465"/>
                  </a:lnTo>
                  <a:lnTo>
                    <a:pt x="1861114" y="1031214"/>
                  </a:lnTo>
                  <a:lnTo>
                    <a:pt x="1831800" y="1069125"/>
                  </a:lnTo>
                  <a:lnTo>
                    <a:pt x="1793860" y="1098415"/>
                  </a:lnTo>
                  <a:lnTo>
                    <a:pt x="1749084" y="1117297"/>
                  </a:lnTo>
                  <a:lnTo>
                    <a:pt x="1699260" y="1123988"/>
                  </a:lnTo>
                  <a:lnTo>
                    <a:pt x="187325" y="1123988"/>
                  </a:lnTo>
                  <a:lnTo>
                    <a:pt x="137553" y="1117297"/>
                  </a:lnTo>
                  <a:lnTo>
                    <a:pt x="92813" y="1098415"/>
                  </a:lnTo>
                  <a:lnTo>
                    <a:pt x="54895" y="1069125"/>
                  </a:lnTo>
                  <a:lnTo>
                    <a:pt x="25592" y="1031214"/>
                  </a:lnTo>
                  <a:lnTo>
                    <a:pt x="6696" y="986465"/>
                  </a:lnTo>
                  <a:lnTo>
                    <a:pt x="0" y="936663"/>
                  </a:lnTo>
                  <a:lnTo>
                    <a:pt x="0" y="187375"/>
                  </a:lnTo>
                  <a:close/>
                </a:path>
              </a:pathLst>
            </a:custGeom>
            <a:ln w="952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415285" y="5539536"/>
            <a:ext cx="16141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8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latin typeface="Microsoft Sans Serif"/>
                <a:cs typeface="Microsoft Sans Serif"/>
              </a:rPr>
              <a:t>Рак </a:t>
            </a:r>
            <a:r>
              <a:rPr sz="1500" spc="-5" dirty="0">
                <a:latin typeface="Microsoft Sans Serif"/>
                <a:cs typeface="Microsoft Sans Serif"/>
              </a:rPr>
              <a:t>полости </a:t>
            </a:r>
            <a:r>
              <a:rPr sz="1500" spc="-15" dirty="0">
                <a:latin typeface="Microsoft Sans Serif"/>
                <a:cs typeface="Microsoft Sans Serif"/>
              </a:rPr>
              <a:t>рта, </a:t>
            </a:r>
            <a:r>
              <a:rPr sz="1500" spc="-385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пищевода,</a:t>
            </a:r>
            <a:endParaRPr sz="15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500" spc="-15" dirty="0">
                <a:latin typeface="Microsoft Sans Serif"/>
                <a:cs typeface="Microsoft Sans Serif"/>
              </a:rPr>
              <a:t>печени,</a:t>
            </a:r>
            <a:r>
              <a:rPr sz="1500" spc="-85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Microsoft Sans Serif"/>
                <a:cs typeface="Microsoft Sans Serif"/>
              </a:rPr>
              <a:t>молочной </a:t>
            </a:r>
            <a:r>
              <a:rPr sz="1500" spc="-380" dirty="0">
                <a:latin typeface="Microsoft Sans Serif"/>
                <a:cs typeface="Microsoft Sans Serif"/>
              </a:rPr>
              <a:t> </a:t>
            </a:r>
            <a:r>
              <a:rPr sz="1500" spc="-35" dirty="0">
                <a:latin typeface="Microsoft Sans Serif"/>
                <a:cs typeface="Microsoft Sans Serif"/>
              </a:rPr>
              <a:t>железы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618731" y="5279135"/>
            <a:ext cx="1929764" cy="1343025"/>
            <a:chOff x="6618731" y="5279135"/>
            <a:chExt cx="1929764" cy="1343025"/>
          </a:xfrm>
        </p:grpSpPr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18731" y="5279135"/>
              <a:ext cx="1923287" cy="13426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61403" y="5280659"/>
              <a:ext cx="1886711" cy="12847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66356" y="5306948"/>
              <a:ext cx="1828800" cy="124781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666356" y="5306948"/>
              <a:ext cx="1828800" cy="1248410"/>
            </a:xfrm>
            <a:custGeom>
              <a:avLst/>
              <a:gdLst/>
              <a:ahLst/>
              <a:cxnLst/>
              <a:rect l="l" t="t" r="r" b="b"/>
              <a:pathLst>
                <a:path w="1828800" h="1248409">
                  <a:moveTo>
                    <a:pt x="0" y="208025"/>
                  </a:moveTo>
                  <a:lnTo>
                    <a:pt x="5491" y="160313"/>
                  </a:lnTo>
                  <a:lnTo>
                    <a:pt x="21136" y="116521"/>
                  </a:lnTo>
                  <a:lnTo>
                    <a:pt x="45686" y="77897"/>
                  </a:lnTo>
                  <a:lnTo>
                    <a:pt x="77897" y="45686"/>
                  </a:lnTo>
                  <a:lnTo>
                    <a:pt x="116521" y="21136"/>
                  </a:lnTo>
                  <a:lnTo>
                    <a:pt x="160313" y="5491"/>
                  </a:lnTo>
                  <a:lnTo>
                    <a:pt x="208025" y="0"/>
                  </a:lnTo>
                  <a:lnTo>
                    <a:pt x="1620901" y="0"/>
                  </a:lnTo>
                  <a:lnTo>
                    <a:pt x="1668566" y="5491"/>
                  </a:lnTo>
                  <a:lnTo>
                    <a:pt x="1712324" y="21136"/>
                  </a:lnTo>
                  <a:lnTo>
                    <a:pt x="1750926" y="45686"/>
                  </a:lnTo>
                  <a:lnTo>
                    <a:pt x="1783123" y="77897"/>
                  </a:lnTo>
                  <a:lnTo>
                    <a:pt x="1807666" y="116521"/>
                  </a:lnTo>
                  <a:lnTo>
                    <a:pt x="1823308" y="160313"/>
                  </a:lnTo>
                  <a:lnTo>
                    <a:pt x="1828800" y="208025"/>
                  </a:lnTo>
                  <a:lnTo>
                    <a:pt x="1828800" y="1039850"/>
                  </a:lnTo>
                  <a:lnTo>
                    <a:pt x="1823308" y="1087535"/>
                  </a:lnTo>
                  <a:lnTo>
                    <a:pt x="1807666" y="1131309"/>
                  </a:lnTo>
                  <a:lnTo>
                    <a:pt x="1783123" y="1169922"/>
                  </a:lnTo>
                  <a:lnTo>
                    <a:pt x="1750926" y="1202127"/>
                  </a:lnTo>
                  <a:lnTo>
                    <a:pt x="1712324" y="1226676"/>
                  </a:lnTo>
                  <a:lnTo>
                    <a:pt x="1668566" y="1242320"/>
                  </a:lnTo>
                  <a:lnTo>
                    <a:pt x="1620901" y="1247813"/>
                  </a:lnTo>
                  <a:lnTo>
                    <a:pt x="208025" y="1247813"/>
                  </a:lnTo>
                  <a:lnTo>
                    <a:pt x="160313" y="1242320"/>
                  </a:lnTo>
                  <a:lnTo>
                    <a:pt x="116521" y="1226676"/>
                  </a:lnTo>
                  <a:lnTo>
                    <a:pt x="77897" y="1202127"/>
                  </a:lnTo>
                  <a:lnTo>
                    <a:pt x="45686" y="1169922"/>
                  </a:lnTo>
                  <a:lnTo>
                    <a:pt x="21136" y="1131309"/>
                  </a:lnTo>
                  <a:lnTo>
                    <a:pt x="5491" y="1087535"/>
                  </a:lnTo>
                  <a:lnTo>
                    <a:pt x="0" y="1039850"/>
                  </a:lnTo>
                  <a:lnTo>
                    <a:pt x="0" y="208025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807200" y="5343271"/>
            <a:ext cx="1546860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Microsoft Sans Serif"/>
                <a:cs typeface="Microsoft Sans Serif"/>
              </a:rPr>
              <a:t>В </a:t>
            </a:r>
            <a:r>
              <a:rPr sz="1500" spc="-20" dirty="0">
                <a:latin typeface="Microsoft Sans Serif"/>
                <a:cs typeface="Microsoft Sans Serif"/>
              </a:rPr>
              <a:t>копченой </a:t>
            </a:r>
            <a:r>
              <a:rPr sz="1500" spc="-10" dirty="0">
                <a:latin typeface="Microsoft Sans Serif"/>
                <a:cs typeface="Microsoft Sans Serif"/>
              </a:rPr>
              <a:t>пище </a:t>
            </a:r>
            <a:r>
              <a:rPr sz="1500" spc="-385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содержится </a:t>
            </a:r>
            <a:r>
              <a:rPr sz="1500" spc="-5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большое </a:t>
            </a:r>
            <a:r>
              <a:rPr sz="1500" spc="-5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Microsoft Sans Serif"/>
                <a:cs typeface="Microsoft Sans Serif"/>
              </a:rPr>
              <a:t>количество </a:t>
            </a:r>
            <a:r>
              <a:rPr sz="1500" spc="-10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Microsoft Sans Serif"/>
                <a:cs typeface="Microsoft Sans Serif"/>
              </a:rPr>
              <a:t>канцерогенов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5093208" y="1359408"/>
            <a:ext cx="3916679" cy="2616835"/>
            <a:chOff x="5093208" y="1359408"/>
            <a:chExt cx="3916679" cy="2616835"/>
          </a:xfrm>
        </p:grpSpPr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95544" y="1383792"/>
              <a:ext cx="1307592" cy="137312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1359408"/>
              <a:ext cx="1306067" cy="13731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93208" y="2057400"/>
              <a:ext cx="2734056" cy="13944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06412" y="2481072"/>
              <a:ext cx="1903476" cy="149504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56704" y="2467355"/>
              <a:ext cx="1784603" cy="145084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53275" y="2508250"/>
              <a:ext cx="1809750" cy="140017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153275" y="2508250"/>
              <a:ext cx="1809750" cy="1400175"/>
            </a:xfrm>
            <a:custGeom>
              <a:avLst/>
              <a:gdLst/>
              <a:ahLst/>
              <a:cxnLst/>
              <a:rect l="l" t="t" r="r" b="b"/>
              <a:pathLst>
                <a:path w="1809750" h="1400175">
                  <a:moveTo>
                    <a:pt x="0" y="233299"/>
                  </a:moveTo>
                  <a:lnTo>
                    <a:pt x="4742" y="186264"/>
                  </a:lnTo>
                  <a:lnTo>
                    <a:pt x="18345" y="142464"/>
                  </a:lnTo>
                  <a:lnTo>
                    <a:pt x="39868" y="102834"/>
                  </a:lnTo>
                  <a:lnTo>
                    <a:pt x="68373" y="68310"/>
                  </a:lnTo>
                  <a:lnTo>
                    <a:pt x="102920" y="39828"/>
                  </a:lnTo>
                  <a:lnTo>
                    <a:pt x="142571" y="18325"/>
                  </a:lnTo>
                  <a:lnTo>
                    <a:pt x="186386" y="4737"/>
                  </a:lnTo>
                  <a:lnTo>
                    <a:pt x="233425" y="0"/>
                  </a:lnTo>
                  <a:lnTo>
                    <a:pt x="1576324" y="0"/>
                  </a:lnTo>
                  <a:lnTo>
                    <a:pt x="1623363" y="4737"/>
                  </a:lnTo>
                  <a:lnTo>
                    <a:pt x="1667178" y="18325"/>
                  </a:lnTo>
                  <a:lnTo>
                    <a:pt x="1706829" y="39828"/>
                  </a:lnTo>
                  <a:lnTo>
                    <a:pt x="1741376" y="68310"/>
                  </a:lnTo>
                  <a:lnTo>
                    <a:pt x="1769881" y="102834"/>
                  </a:lnTo>
                  <a:lnTo>
                    <a:pt x="1791404" y="142464"/>
                  </a:lnTo>
                  <a:lnTo>
                    <a:pt x="1805007" y="186264"/>
                  </a:lnTo>
                  <a:lnTo>
                    <a:pt x="1809750" y="233299"/>
                  </a:lnTo>
                  <a:lnTo>
                    <a:pt x="1809750" y="1166749"/>
                  </a:lnTo>
                  <a:lnTo>
                    <a:pt x="1805007" y="1213788"/>
                  </a:lnTo>
                  <a:lnTo>
                    <a:pt x="1791404" y="1257603"/>
                  </a:lnTo>
                  <a:lnTo>
                    <a:pt x="1769881" y="1297254"/>
                  </a:lnTo>
                  <a:lnTo>
                    <a:pt x="1741376" y="1331801"/>
                  </a:lnTo>
                  <a:lnTo>
                    <a:pt x="1706829" y="1360306"/>
                  </a:lnTo>
                  <a:lnTo>
                    <a:pt x="1667178" y="1381829"/>
                  </a:lnTo>
                  <a:lnTo>
                    <a:pt x="1623363" y="1395432"/>
                  </a:lnTo>
                  <a:lnTo>
                    <a:pt x="1576324" y="1400175"/>
                  </a:lnTo>
                  <a:lnTo>
                    <a:pt x="233425" y="1400175"/>
                  </a:lnTo>
                  <a:lnTo>
                    <a:pt x="186386" y="1395432"/>
                  </a:lnTo>
                  <a:lnTo>
                    <a:pt x="142571" y="1381829"/>
                  </a:lnTo>
                  <a:lnTo>
                    <a:pt x="102920" y="1360306"/>
                  </a:lnTo>
                  <a:lnTo>
                    <a:pt x="68373" y="1331801"/>
                  </a:lnTo>
                  <a:lnTo>
                    <a:pt x="39868" y="1297254"/>
                  </a:lnTo>
                  <a:lnTo>
                    <a:pt x="18345" y="1257603"/>
                  </a:lnTo>
                  <a:lnTo>
                    <a:pt x="4742" y="1213788"/>
                  </a:lnTo>
                  <a:lnTo>
                    <a:pt x="0" y="1166749"/>
                  </a:lnTo>
                  <a:lnTo>
                    <a:pt x="0" y="233299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301610" y="2530221"/>
            <a:ext cx="1446530" cy="13347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198120">
              <a:lnSpc>
                <a:spcPts val="1700"/>
              </a:lnSpc>
              <a:spcBef>
                <a:spcPts val="240"/>
              </a:spcBef>
            </a:pPr>
            <a:r>
              <a:rPr sz="1500" spc="-55" dirty="0">
                <a:latin typeface="Microsoft Sans Serif"/>
                <a:cs typeface="Microsoft Sans Serif"/>
              </a:rPr>
              <a:t>Р</a:t>
            </a:r>
            <a:r>
              <a:rPr sz="1500" dirty="0">
                <a:latin typeface="Microsoft Sans Serif"/>
                <a:cs typeface="Microsoft Sans Serif"/>
              </a:rPr>
              <a:t>а</a:t>
            </a:r>
            <a:r>
              <a:rPr sz="1500" spc="-95" dirty="0">
                <a:latin typeface="Microsoft Sans Serif"/>
                <a:cs typeface="Microsoft Sans Serif"/>
              </a:rPr>
              <a:t>к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25" dirty="0">
                <a:latin typeface="Microsoft Sans Serif"/>
                <a:cs typeface="Microsoft Sans Serif"/>
              </a:rPr>
              <a:t>м</a:t>
            </a:r>
            <a:r>
              <a:rPr sz="1500" spc="-50" dirty="0">
                <a:latin typeface="Microsoft Sans Serif"/>
                <a:cs typeface="Microsoft Sans Serif"/>
              </a:rPr>
              <a:t>о</a:t>
            </a:r>
            <a:r>
              <a:rPr sz="1500" spc="25" dirty="0">
                <a:latin typeface="Microsoft Sans Serif"/>
                <a:cs typeface="Microsoft Sans Serif"/>
              </a:rPr>
              <a:t>л</a:t>
            </a:r>
            <a:r>
              <a:rPr sz="1500" spc="-35" dirty="0">
                <a:latin typeface="Microsoft Sans Serif"/>
                <a:cs typeface="Microsoft Sans Serif"/>
              </a:rPr>
              <a:t>о</a:t>
            </a:r>
            <a:r>
              <a:rPr sz="1500" spc="-10" dirty="0">
                <a:latin typeface="Microsoft Sans Serif"/>
                <a:cs typeface="Microsoft Sans Serif"/>
              </a:rPr>
              <a:t>чно</a:t>
            </a:r>
            <a:r>
              <a:rPr sz="1500" spc="-5" dirty="0">
                <a:latin typeface="Microsoft Sans Serif"/>
                <a:cs typeface="Microsoft Sans Serif"/>
              </a:rPr>
              <a:t>й  </a:t>
            </a:r>
            <a:r>
              <a:rPr sz="1500" spc="-30" dirty="0">
                <a:latin typeface="Microsoft Sans Serif"/>
                <a:cs typeface="Microsoft Sans Serif"/>
              </a:rPr>
              <a:t>железы,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ts val="1614"/>
              </a:lnSpc>
            </a:pPr>
            <a:r>
              <a:rPr sz="1500" spc="-35" dirty="0">
                <a:latin typeface="Microsoft Sans Serif"/>
                <a:cs typeface="Microsoft Sans Serif"/>
              </a:rPr>
              <a:t>рак </a:t>
            </a:r>
            <a:r>
              <a:rPr sz="1500" spc="-15" dirty="0">
                <a:latin typeface="Microsoft Sans Serif"/>
                <a:cs typeface="Microsoft Sans Serif"/>
              </a:rPr>
              <a:t>толстого</a:t>
            </a:r>
            <a:endParaRPr sz="1500">
              <a:latin typeface="Microsoft Sans Serif"/>
              <a:cs typeface="Microsoft Sans Serif"/>
            </a:endParaRPr>
          </a:p>
          <a:p>
            <a:pPr marL="12700" marR="5080">
              <a:lnSpc>
                <a:spcPts val="1700"/>
              </a:lnSpc>
              <a:spcBef>
                <a:spcPts val="85"/>
              </a:spcBef>
            </a:pPr>
            <a:r>
              <a:rPr sz="1500" spc="-25" dirty="0">
                <a:latin typeface="Microsoft Sans Serif"/>
                <a:cs typeface="Microsoft Sans Serif"/>
              </a:rPr>
              <a:t>кишечника, </a:t>
            </a:r>
            <a:r>
              <a:rPr sz="1500" spc="-35" dirty="0">
                <a:latin typeface="Microsoft Sans Serif"/>
                <a:cs typeface="Microsoft Sans Serif"/>
              </a:rPr>
              <a:t>рак </a:t>
            </a:r>
            <a:r>
              <a:rPr sz="1500" spc="-30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Microsoft Sans Serif"/>
                <a:cs typeface="Microsoft Sans Serif"/>
              </a:rPr>
              <a:t>п</a:t>
            </a:r>
            <a:r>
              <a:rPr sz="1500" spc="-10" dirty="0">
                <a:latin typeface="Microsoft Sans Serif"/>
                <a:cs typeface="Microsoft Sans Serif"/>
              </a:rPr>
              <a:t>р</a:t>
            </a:r>
            <a:r>
              <a:rPr sz="1500" spc="-35" dirty="0">
                <a:latin typeface="Microsoft Sans Serif"/>
                <a:cs typeface="Microsoft Sans Serif"/>
              </a:rPr>
              <a:t>е</a:t>
            </a:r>
            <a:r>
              <a:rPr sz="1500" spc="-5" dirty="0">
                <a:latin typeface="Microsoft Sans Serif"/>
                <a:cs typeface="Microsoft Sans Serif"/>
              </a:rPr>
              <a:t>д</a:t>
            </a:r>
            <a:r>
              <a:rPr sz="1500" spc="5" dirty="0">
                <a:latin typeface="Microsoft Sans Serif"/>
                <a:cs typeface="Microsoft Sans Serif"/>
              </a:rPr>
              <a:t>с</a:t>
            </a:r>
            <a:r>
              <a:rPr sz="1500" spc="-15" dirty="0">
                <a:latin typeface="Microsoft Sans Serif"/>
                <a:cs typeface="Microsoft Sans Serif"/>
              </a:rPr>
              <a:t>т</a:t>
            </a:r>
            <a:r>
              <a:rPr sz="1500" spc="-35" dirty="0">
                <a:latin typeface="Microsoft Sans Serif"/>
                <a:cs typeface="Microsoft Sans Serif"/>
              </a:rPr>
              <a:t>а</a:t>
            </a:r>
            <a:r>
              <a:rPr sz="1500" spc="-15" dirty="0">
                <a:latin typeface="Microsoft Sans Serif"/>
                <a:cs typeface="Microsoft Sans Serif"/>
              </a:rPr>
              <a:t>т</a:t>
            </a:r>
            <a:r>
              <a:rPr sz="1500" spc="-45" dirty="0">
                <a:latin typeface="Microsoft Sans Serif"/>
                <a:cs typeface="Microsoft Sans Serif"/>
              </a:rPr>
              <a:t>е</a:t>
            </a:r>
            <a:r>
              <a:rPr sz="1500" spc="-5" dirty="0">
                <a:latin typeface="Microsoft Sans Serif"/>
                <a:cs typeface="Microsoft Sans Serif"/>
              </a:rPr>
              <a:t>льн</a:t>
            </a:r>
            <a:r>
              <a:rPr sz="1500" dirty="0">
                <a:latin typeface="Microsoft Sans Serif"/>
                <a:cs typeface="Microsoft Sans Serif"/>
              </a:rPr>
              <a:t>о</a:t>
            </a:r>
            <a:r>
              <a:rPr sz="1500" spc="-5" dirty="0">
                <a:latin typeface="Microsoft Sans Serif"/>
                <a:cs typeface="Microsoft Sans Serif"/>
              </a:rPr>
              <a:t>й  </a:t>
            </a:r>
            <a:r>
              <a:rPr sz="1500" spc="-35" dirty="0">
                <a:latin typeface="Microsoft Sans Serif"/>
                <a:cs typeface="Microsoft Sans Serif"/>
              </a:rPr>
              <a:t>железы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0" y="0"/>
            <a:ext cx="9144000" cy="1363979"/>
            <a:chOff x="0" y="0"/>
            <a:chExt cx="9144000" cy="1363979"/>
          </a:xfrm>
        </p:grpSpPr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0" y="891276"/>
              <a:ext cx="9144000" cy="47270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9144000" y="0"/>
                  </a:moveTo>
                  <a:lnTo>
                    <a:pt x="0" y="0"/>
                  </a:lnTo>
                  <a:lnTo>
                    <a:pt x="0" y="1292733"/>
                  </a:lnTo>
                  <a:lnTo>
                    <a:pt x="825512" y="1280795"/>
                  </a:lnTo>
                  <a:lnTo>
                    <a:pt x="860102" y="1277069"/>
                  </a:lnTo>
                  <a:lnTo>
                    <a:pt x="895103" y="1275930"/>
                  </a:lnTo>
                  <a:lnTo>
                    <a:pt x="967238" y="1275127"/>
                  </a:lnTo>
                  <a:lnTo>
                    <a:pt x="1043716" y="1265825"/>
                  </a:lnTo>
                  <a:lnTo>
                    <a:pt x="1084147" y="1254060"/>
                  </a:lnTo>
                  <a:lnTo>
                    <a:pt x="1126339" y="1235458"/>
                  </a:lnTo>
                  <a:lnTo>
                    <a:pt x="1170517" y="1208451"/>
                  </a:lnTo>
                  <a:lnTo>
                    <a:pt x="1216907" y="1171466"/>
                  </a:lnTo>
                  <a:lnTo>
                    <a:pt x="1265732" y="1122934"/>
                  </a:lnTo>
                  <a:lnTo>
                    <a:pt x="1301133" y="1067305"/>
                  </a:lnTo>
                  <a:lnTo>
                    <a:pt x="1336703" y="1021077"/>
                  </a:lnTo>
                  <a:lnTo>
                    <a:pt x="1372480" y="983431"/>
                  </a:lnTo>
                  <a:lnTo>
                    <a:pt x="1408501" y="953545"/>
                  </a:lnTo>
                  <a:lnTo>
                    <a:pt x="1444803" y="930600"/>
                  </a:lnTo>
                  <a:lnTo>
                    <a:pt x="1481424" y="913776"/>
                  </a:lnTo>
                  <a:lnTo>
                    <a:pt x="1518401" y="902251"/>
                  </a:lnTo>
                  <a:lnTo>
                    <a:pt x="1593573" y="891822"/>
                  </a:lnTo>
                  <a:lnTo>
                    <a:pt x="1631842" y="891276"/>
                  </a:lnTo>
                  <a:lnTo>
                    <a:pt x="1670617" y="892750"/>
                  </a:lnTo>
                  <a:lnTo>
                    <a:pt x="1709934" y="895423"/>
                  </a:lnTo>
                  <a:lnTo>
                    <a:pt x="1749832" y="898474"/>
                  </a:lnTo>
                  <a:lnTo>
                    <a:pt x="1790346" y="901085"/>
                  </a:lnTo>
                  <a:lnTo>
                    <a:pt x="1831515" y="902433"/>
                  </a:lnTo>
                  <a:lnTo>
                    <a:pt x="1873377" y="901700"/>
                  </a:lnTo>
                  <a:lnTo>
                    <a:pt x="9144000" y="89407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4A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</p:grp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1905" marR="5080" indent="26098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ОСНОВНЫЕ</a:t>
            </a:r>
            <a:r>
              <a:rPr dirty="0"/>
              <a:t> </a:t>
            </a:r>
            <a:r>
              <a:rPr spc="-10" dirty="0"/>
              <a:t>ПРИНЦИПЫ </a:t>
            </a:r>
            <a:r>
              <a:rPr spc="-5" dirty="0"/>
              <a:t> </a:t>
            </a:r>
            <a:r>
              <a:rPr spc="-40" dirty="0"/>
              <a:t>ПРОТИВОРАКОВОЙ</a:t>
            </a:r>
            <a:r>
              <a:rPr spc="5" dirty="0"/>
              <a:t> </a:t>
            </a:r>
            <a:r>
              <a:rPr spc="-10" dirty="0"/>
              <a:t>ДИЕТЫ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348" y="1496579"/>
            <a:ext cx="3799840" cy="1172210"/>
            <a:chOff x="498348" y="1496579"/>
            <a:chExt cx="3799840" cy="1172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348" y="1496579"/>
              <a:ext cx="3799331" cy="11719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168" y="1697735"/>
              <a:ext cx="2549652" cy="7025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634" y="1509775"/>
              <a:ext cx="3732009" cy="110578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49909" y="1770126"/>
            <a:ext cx="2216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Удаляйте </a:t>
            </a:r>
            <a:r>
              <a:rPr sz="1800" b="1" spc="-5" dirty="0">
                <a:latin typeface="Arial"/>
                <a:cs typeface="Arial"/>
              </a:rPr>
              <a:t>видимый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жир,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кожу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с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птицы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9144000" cy="1354888"/>
            <a:chOff x="0" y="0"/>
            <a:chExt cx="9144000" cy="1354888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91276"/>
              <a:ext cx="9144000" cy="4636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9144000" y="0"/>
                  </a:moveTo>
                  <a:lnTo>
                    <a:pt x="0" y="0"/>
                  </a:lnTo>
                  <a:lnTo>
                    <a:pt x="0" y="1292733"/>
                  </a:lnTo>
                  <a:lnTo>
                    <a:pt x="825512" y="1280795"/>
                  </a:lnTo>
                  <a:lnTo>
                    <a:pt x="860102" y="1277069"/>
                  </a:lnTo>
                  <a:lnTo>
                    <a:pt x="895103" y="1275930"/>
                  </a:lnTo>
                  <a:lnTo>
                    <a:pt x="967238" y="1275127"/>
                  </a:lnTo>
                  <a:lnTo>
                    <a:pt x="1043716" y="1265825"/>
                  </a:lnTo>
                  <a:lnTo>
                    <a:pt x="1084147" y="1254060"/>
                  </a:lnTo>
                  <a:lnTo>
                    <a:pt x="1126339" y="1235458"/>
                  </a:lnTo>
                  <a:lnTo>
                    <a:pt x="1170517" y="1208451"/>
                  </a:lnTo>
                  <a:lnTo>
                    <a:pt x="1216907" y="1171466"/>
                  </a:lnTo>
                  <a:lnTo>
                    <a:pt x="1265732" y="1122934"/>
                  </a:lnTo>
                  <a:lnTo>
                    <a:pt x="1301133" y="1067305"/>
                  </a:lnTo>
                  <a:lnTo>
                    <a:pt x="1336703" y="1021077"/>
                  </a:lnTo>
                  <a:lnTo>
                    <a:pt x="1372480" y="983431"/>
                  </a:lnTo>
                  <a:lnTo>
                    <a:pt x="1408501" y="953545"/>
                  </a:lnTo>
                  <a:lnTo>
                    <a:pt x="1444803" y="930600"/>
                  </a:lnTo>
                  <a:lnTo>
                    <a:pt x="1481424" y="913776"/>
                  </a:lnTo>
                  <a:lnTo>
                    <a:pt x="1518401" y="902251"/>
                  </a:lnTo>
                  <a:lnTo>
                    <a:pt x="1593573" y="891822"/>
                  </a:lnTo>
                  <a:lnTo>
                    <a:pt x="1631842" y="891276"/>
                  </a:lnTo>
                  <a:lnTo>
                    <a:pt x="1670617" y="892750"/>
                  </a:lnTo>
                  <a:lnTo>
                    <a:pt x="1709934" y="895423"/>
                  </a:lnTo>
                  <a:lnTo>
                    <a:pt x="1749832" y="898474"/>
                  </a:lnTo>
                  <a:lnTo>
                    <a:pt x="1790346" y="901085"/>
                  </a:lnTo>
                  <a:lnTo>
                    <a:pt x="1831515" y="902433"/>
                  </a:lnTo>
                  <a:lnTo>
                    <a:pt x="1873377" y="901700"/>
                  </a:lnTo>
                  <a:lnTo>
                    <a:pt x="9144000" y="89407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4A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1905" marR="5080" indent="26098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ОСНОВНЫЕ</a:t>
            </a:r>
            <a:r>
              <a:rPr dirty="0"/>
              <a:t> </a:t>
            </a:r>
            <a:r>
              <a:rPr spc="-10" dirty="0"/>
              <a:t>ПРИНЦИПЫ </a:t>
            </a:r>
            <a:r>
              <a:rPr spc="-5" dirty="0"/>
              <a:t> </a:t>
            </a:r>
            <a:r>
              <a:rPr spc="-40" dirty="0"/>
              <a:t>ПРОТИВОРАКОВОЙ</a:t>
            </a:r>
            <a:r>
              <a:rPr spc="5" dirty="0"/>
              <a:t> </a:t>
            </a:r>
            <a:r>
              <a:rPr spc="-10" dirty="0"/>
              <a:t>ДИЕТЫ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196595" y="1365503"/>
            <a:ext cx="4575810" cy="3526790"/>
            <a:chOff x="196595" y="1365503"/>
            <a:chExt cx="4575810" cy="35267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7801" y="1496606"/>
              <a:ext cx="1392809" cy="6522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6178" y="1736826"/>
              <a:ext cx="1675973" cy="9510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595" y="1365503"/>
              <a:ext cx="890016" cy="7330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4551" y="1392808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5" h="638175">
                  <a:moveTo>
                    <a:pt x="774827" y="0"/>
                  </a:moveTo>
                  <a:lnTo>
                    <a:pt x="739822" y="15890"/>
                  </a:lnTo>
                  <a:lnTo>
                    <a:pt x="703055" y="35409"/>
                  </a:lnTo>
                  <a:lnTo>
                    <a:pt x="664877" y="58234"/>
                  </a:lnTo>
                  <a:lnTo>
                    <a:pt x="625641" y="84043"/>
                  </a:lnTo>
                  <a:lnTo>
                    <a:pt x="585699" y="112517"/>
                  </a:lnTo>
                  <a:lnTo>
                    <a:pt x="545403" y="143333"/>
                  </a:lnTo>
                  <a:lnTo>
                    <a:pt x="505107" y="176170"/>
                  </a:lnTo>
                  <a:lnTo>
                    <a:pt x="465161" y="210707"/>
                  </a:lnTo>
                  <a:lnTo>
                    <a:pt x="425920" y="246622"/>
                  </a:lnTo>
                  <a:lnTo>
                    <a:pt x="387734" y="283595"/>
                  </a:lnTo>
                  <a:lnTo>
                    <a:pt x="350957" y="321304"/>
                  </a:lnTo>
                  <a:lnTo>
                    <a:pt x="315941" y="359428"/>
                  </a:lnTo>
                  <a:lnTo>
                    <a:pt x="283038" y="397645"/>
                  </a:lnTo>
                  <a:lnTo>
                    <a:pt x="252600" y="435634"/>
                  </a:lnTo>
                  <a:lnTo>
                    <a:pt x="224980" y="473075"/>
                  </a:lnTo>
                  <a:lnTo>
                    <a:pt x="211840" y="445168"/>
                  </a:lnTo>
                  <a:lnTo>
                    <a:pt x="192654" y="409940"/>
                  </a:lnTo>
                  <a:lnTo>
                    <a:pt x="169136" y="374973"/>
                  </a:lnTo>
                  <a:lnTo>
                    <a:pt x="130117" y="338300"/>
                  </a:lnTo>
                  <a:lnTo>
                    <a:pt x="96471" y="332529"/>
                  </a:lnTo>
                  <a:lnTo>
                    <a:pt x="74028" y="337692"/>
                  </a:lnTo>
                  <a:lnTo>
                    <a:pt x="52940" y="347313"/>
                  </a:lnTo>
                  <a:lnTo>
                    <a:pt x="33637" y="358838"/>
                  </a:lnTo>
                  <a:lnTo>
                    <a:pt x="16022" y="372268"/>
                  </a:lnTo>
                  <a:lnTo>
                    <a:pt x="0" y="387603"/>
                  </a:lnTo>
                  <a:lnTo>
                    <a:pt x="33388" y="402443"/>
                  </a:lnTo>
                  <a:lnTo>
                    <a:pt x="63735" y="428579"/>
                  </a:lnTo>
                  <a:lnTo>
                    <a:pt x="91301" y="463421"/>
                  </a:lnTo>
                  <a:lnTo>
                    <a:pt x="116349" y="504380"/>
                  </a:lnTo>
                  <a:lnTo>
                    <a:pt x="139141" y="548864"/>
                  </a:lnTo>
                  <a:lnTo>
                    <a:pt x="159940" y="594283"/>
                  </a:lnTo>
                  <a:lnTo>
                    <a:pt x="179006" y="638048"/>
                  </a:lnTo>
                  <a:lnTo>
                    <a:pt x="202078" y="616888"/>
                  </a:lnTo>
                  <a:lnTo>
                    <a:pt x="228804" y="598027"/>
                  </a:lnTo>
                  <a:lnTo>
                    <a:pt x="258343" y="581237"/>
                  </a:lnTo>
                  <a:lnTo>
                    <a:pt x="289852" y="566292"/>
                  </a:lnTo>
                  <a:lnTo>
                    <a:pt x="314201" y="527278"/>
                  </a:lnTo>
                  <a:lnTo>
                    <a:pt x="340283" y="487610"/>
                  </a:lnTo>
                  <a:lnTo>
                    <a:pt x="368007" y="447532"/>
                  </a:lnTo>
                  <a:lnTo>
                    <a:pt x="397281" y="407285"/>
                  </a:lnTo>
                  <a:lnTo>
                    <a:pt x="428011" y="367109"/>
                  </a:lnTo>
                  <a:lnTo>
                    <a:pt x="460107" y="327248"/>
                  </a:lnTo>
                  <a:lnTo>
                    <a:pt x="493476" y="287942"/>
                  </a:lnTo>
                  <a:lnTo>
                    <a:pt x="528026" y="249433"/>
                  </a:lnTo>
                  <a:lnTo>
                    <a:pt x="563666" y="211963"/>
                  </a:lnTo>
                  <a:lnTo>
                    <a:pt x="600303" y="175772"/>
                  </a:lnTo>
                  <a:lnTo>
                    <a:pt x="637844" y="141104"/>
                  </a:lnTo>
                  <a:lnTo>
                    <a:pt x="676199" y="108198"/>
                  </a:lnTo>
                  <a:lnTo>
                    <a:pt x="715275" y="77298"/>
                  </a:lnTo>
                  <a:lnTo>
                    <a:pt x="754981" y="48644"/>
                  </a:lnTo>
                  <a:lnTo>
                    <a:pt x="795223" y="22478"/>
                  </a:lnTo>
                  <a:lnTo>
                    <a:pt x="785026" y="13323"/>
                  </a:lnTo>
                  <a:lnTo>
                    <a:pt x="779810" y="7619"/>
                  </a:lnTo>
                  <a:lnTo>
                    <a:pt x="7748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4551" y="1392808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5" h="638175">
                  <a:moveTo>
                    <a:pt x="0" y="387603"/>
                  </a:moveTo>
                  <a:lnTo>
                    <a:pt x="33637" y="358838"/>
                  </a:lnTo>
                  <a:lnTo>
                    <a:pt x="74028" y="337692"/>
                  </a:lnTo>
                  <a:lnTo>
                    <a:pt x="96471" y="332529"/>
                  </a:lnTo>
                  <a:lnTo>
                    <a:pt x="114887" y="332962"/>
                  </a:lnTo>
                  <a:lnTo>
                    <a:pt x="169136" y="374973"/>
                  </a:lnTo>
                  <a:lnTo>
                    <a:pt x="192654" y="409940"/>
                  </a:lnTo>
                  <a:lnTo>
                    <a:pt x="211840" y="445168"/>
                  </a:lnTo>
                  <a:lnTo>
                    <a:pt x="224980" y="473075"/>
                  </a:lnTo>
                  <a:lnTo>
                    <a:pt x="252600" y="435634"/>
                  </a:lnTo>
                  <a:lnTo>
                    <a:pt x="283038" y="397645"/>
                  </a:lnTo>
                  <a:lnTo>
                    <a:pt x="315941" y="359428"/>
                  </a:lnTo>
                  <a:lnTo>
                    <a:pt x="350957" y="321304"/>
                  </a:lnTo>
                  <a:lnTo>
                    <a:pt x="387734" y="283595"/>
                  </a:lnTo>
                  <a:lnTo>
                    <a:pt x="425920" y="246622"/>
                  </a:lnTo>
                  <a:lnTo>
                    <a:pt x="465161" y="210707"/>
                  </a:lnTo>
                  <a:lnTo>
                    <a:pt x="505107" y="176170"/>
                  </a:lnTo>
                  <a:lnTo>
                    <a:pt x="545403" y="143333"/>
                  </a:lnTo>
                  <a:lnTo>
                    <a:pt x="585699" y="112517"/>
                  </a:lnTo>
                  <a:lnTo>
                    <a:pt x="625641" y="84043"/>
                  </a:lnTo>
                  <a:lnTo>
                    <a:pt x="664877" y="58234"/>
                  </a:lnTo>
                  <a:lnTo>
                    <a:pt x="703055" y="35409"/>
                  </a:lnTo>
                  <a:lnTo>
                    <a:pt x="739822" y="15890"/>
                  </a:lnTo>
                  <a:lnTo>
                    <a:pt x="774827" y="0"/>
                  </a:lnTo>
                  <a:lnTo>
                    <a:pt x="777201" y="3726"/>
                  </a:lnTo>
                  <a:lnTo>
                    <a:pt x="779810" y="7619"/>
                  </a:lnTo>
                  <a:lnTo>
                    <a:pt x="785026" y="13323"/>
                  </a:lnTo>
                  <a:lnTo>
                    <a:pt x="795223" y="22478"/>
                  </a:lnTo>
                  <a:lnTo>
                    <a:pt x="754981" y="48644"/>
                  </a:lnTo>
                  <a:lnTo>
                    <a:pt x="715275" y="77298"/>
                  </a:lnTo>
                  <a:lnTo>
                    <a:pt x="676199" y="108198"/>
                  </a:lnTo>
                  <a:lnTo>
                    <a:pt x="637844" y="141104"/>
                  </a:lnTo>
                  <a:lnTo>
                    <a:pt x="600303" y="175772"/>
                  </a:lnTo>
                  <a:lnTo>
                    <a:pt x="563666" y="211963"/>
                  </a:lnTo>
                  <a:lnTo>
                    <a:pt x="528026" y="249433"/>
                  </a:lnTo>
                  <a:lnTo>
                    <a:pt x="493476" y="287942"/>
                  </a:lnTo>
                  <a:lnTo>
                    <a:pt x="460107" y="327248"/>
                  </a:lnTo>
                  <a:lnTo>
                    <a:pt x="428011" y="367109"/>
                  </a:lnTo>
                  <a:lnTo>
                    <a:pt x="397281" y="407285"/>
                  </a:lnTo>
                  <a:lnTo>
                    <a:pt x="368007" y="447532"/>
                  </a:lnTo>
                  <a:lnTo>
                    <a:pt x="340283" y="487610"/>
                  </a:lnTo>
                  <a:lnTo>
                    <a:pt x="314201" y="527278"/>
                  </a:lnTo>
                  <a:lnTo>
                    <a:pt x="289852" y="566292"/>
                  </a:lnTo>
                  <a:lnTo>
                    <a:pt x="258343" y="581237"/>
                  </a:lnTo>
                  <a:lnTo>
                    <a:pt x="228804" y="598027"/>
                  </a:lnTo>
                  <a:lnTo>
                    <a:pt x="202078" y="616888"/>
                  </a:lnTo>
                  <a:lnTo>
                    <a:pt x="179006" y="638048"/>
                  </a:lnTo>
                  <a:lnTo>
                    <a:pt x="159940" y="594283"/>
                  </a:lnTo>
                  <a:lnTo>
                    <a:pt x="139141" y="548864"/>
                  </a:lnTo>
                  <a:lnTo>
                    <a:pt x="116349" y="504380"/>
                  </a:lnTo>
                  <a:lnTo>
                    <a:pt x="91301" y="463421"/>
                  </a:lnTo>
                  <a:lnTo>
                    <a:pt x="63735" y="428579"/>
                  </a:lnTo>
                  <a:lnTo>
                    <a:pt x="33388" y="402443"/>
                  </a:lnTo>
                  <a:lnTo>
                    <a:pt x="0" y="38760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8347" y="2910846"/>
              <a:ext cx="3799331" cy="19811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5111" y="3104387"/>
              <a:ext cx="2406396" cy="15255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1634" y="2923920"/>
              <a:ext cx="3732009" cy="191388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82244" y="3177032"/>
            <a:ext cx="207200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latin typeface="Arial"/>
                <a:cs typeface="Arial"/>
              </a:rPr>
              <a:t>Готовьте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пищу</a:t>
            </a:r>
            <a:endParaRPr sz="1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без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жира,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на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35" dirty="0">
                <a:latin typeface="Arial"/>
                <a:cs typeface="Arial"/>
              </a:rPr>
              <a:t>пару,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микроволновке,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запекйте,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тушите.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8348" y="2775076"/>
            <a:ext cx="3799840" cy="3882390"/>
            <a:chOff x="498348" y="2775076"/>
            <a:chExt cx="3799840" cy="388239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88361" y="2775076"/>
              <a:ext cx="1350010" cy="145669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78151" y="3870274"/>
              <a:ext cx="1617472" cy="105262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8348" y="5058147"/>
              <a:ext cx="3799331" cy="159869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8160" y="5059679"/>
              <a:ext cx="3331464" cy="15255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1634" y="5071744"/>
              <a:ext cx="3732009" cy="1531073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685291" y="5133847"/>
            <a:ext cx="293243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Овощи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тушите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на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слабом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огне,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добавляя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воду</a:t>
            </a:r>
            <a:endParaRPr sz="1800">
              <a:latin typeface="Arial"/>
              <a:cs typeface="Arial"/>
            </a:endParaRPr>
          </a:p>
          <a:p>
            <a:pPr marL="12700" marR="143256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небольшое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количество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растительного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масла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916935" y="1507241"/>
            <a:ext cx="5963920" cy="5161915"/>
            <a:chOff x="2916935" y="1507241"/>
            <a:chExt cx="5963920" cy="5161915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06343" y="1507241"/>
              <a:ext cx="3874000" cy="27675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39867" y="1682496"/>
              <a:ext cx="3799332" cy="23484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39867" y="1520444"/>
              <a:ext cx="3806443" cy="270065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16935" y="5362956"/>
              <a:ext cx="1836419" cy="130606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86658" y="5433237"/>
              <a:ext cx="1553337" cy="102210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207634" y="1755140"/>
            <a:ext cx="340106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80235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Избегайте </a:t>
            </a:r>
            <a:r>
              <a:rPr sz="1800" b="1" spc="-10" dirty="0">
                <a:latin typeface="Arial"/>
                <a:cs typeface="Arial"/>
              </a:rPr>
              <a:t> продуктов, 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содержащих 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нас</a:t>
            </a:r>
            <a:r>
              <a:rPr sz="1800" b="1" spc="-10" dirty="0">
                <a:latin typeface="Arial"/>
                <a:cs typeface="Arial"/>
              </a:rPr>
              <a:t>ы</a:t>
            </a:r>
            <a:r>
              <a:rPr sz="1800" b="1" spc="-45" dirty="0">
                <a:latin typeface="Arial"/>
                <a:cs typeface="Arial"/>
              </a:rPr>
              <a:t>щ</a:t>
            </a:r>
            <a:r>
              <a:rPr sz="1800" b="1" spc="-5" dirty="0">
                <a:latin typeface="Arial"/>
                <a:cs typeface="Arial"/>
              </a:rPr>
              <a:t>енные  жиры,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65" dirty="0">
                <a:latin typeface="Arial"/>
                <a:cs typeface="Arial"/>
              </a:rPr>
              <a:t>т.ч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«скрытые»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1998345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(колбасные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изделия, паштеты, 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х</a:t>
            </a:r>
            <a:r>
              <a:rPr sz="1800" spc="-45" dirty="0">
                <a:latin typeface="Microsoft Sans Serif"/>
                <a:cs typeface="Microsoft Sans Serif"/>
              </a:rPr>
              <a:t>о</a:t>
            </a:r>
            <a:r>
              <a:rPr sz="1800" spc="45" dirty="0">
                <a:latin typeface="Microsoft Sans Serif"/>
                <a:cs typeface="Microsoft Sans Serif"/>
              </a:rPr>
              <a:t>л</a:t>
            </a:r>
            <a:r>
              <a:rPr sz="1800" spc="-45" dirty="0">
                <a:latin typeface="Microsoft Sans Serif"/>
                <a:cs typeface="Microsoft Sans Serif"/>
              </a:rPr>
              <a:t>о</a:t>
            </a:r>
            <a:r>
              <a:rPr sz="1800" dirty="0">
                <a:latin typeface="Microsoft Sans Serif"/>
                <a:cs typeface="Microsoft Sans Serif"/>
              </a:rPr>
              <a:t>дцы,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мя</a:t>
            </a:r>
            <a:r>
              <a:rPr sz="1800" spc="-5" dirty="0">
                <a:latin typeface="Microsoft Sans Serif"/>
                <a:cs typeface="Microsoft Sans Serif"/>
              </a:rPr>
              <a:t>сные</a:t>
            </a:r>
            <a:r>
              <a:rPr sz="1800" dirty="0">
                <a:latin typeface="Microsoft Sans Serif"/>
                <a:cs typeface="Microsoft Sans Serif"/>
              </a:rPr>
              <a:t>	</a:t>
            </a:r>
            <a:r>
              <a:rPr sz="1800" spc="5" dirty="0">
                <a:latin typeface="Microsoft Sans Serif"/>
                <a:cs typeface="Microsoft Sans Serif"/>
              </a:rPr>
              <a:t>д</a:t>
            </a:r>
            <a:r>
              <a:rPr sz="1800" spc="-70" dirty="0">
                <a:latin typeface="Microsoft Sans Serif"/>
                <a:cs typeface="Microsoft Sans Serif"/>
              </a:rPr>
              <a:t>е</a:t>
            </a:r>
            <a:r>
              <a:rPr sz="1800" spc="20" dirty="0">
                <a:latin typeface="Microsoft Sans Serif"/>
                <a:cs typeface="Microsoft Sans Serif"/>
              </a:rPr>
              <a:t>л</a:t>
            </a:r>
            <a:r>
              <a:rPr sz="1800" spc="-60" dirty="0">
                <a:latin typeface="Microsoft Sans Serif"/>
                <a:cs typeface="Microsoft Sans Serif"/>
              </a:rPr>
              <a:t>и</a:t>
            </a:r>
            <a:r>
              <a:rPr sz="1800" spc="-15" dirty="0">
                <a:latin typeface="Microsoft Sans Serif"/>
                <a:cs typeface="Microsoft Sans Serif"/>
              </a:rPr>
              <a:t>к</a:t>
            </a:r>
            <a:r>
              <a:rPr sz="1800" spc="-45" dirty="0">
                <a:latin typeface="Microsoft Sans Serif"/>
                <a:cs typeface="Microsoft Sans Serif"/>
              </a:rPr>
              <a:t>а</a:t>
            </a:r>
            <a:r>
              <a:rPr sz="1800" spc="-20" dirty="0">
                <a:latin typeface="Microsoft Sans Serif"/>
                <a:cs typeface="Microsoft Sans Serif"/>
              </a:rPr>
              <a:t>т</a:t>
            </a:r>
            <a:r>
              <a:rPr sz="1800" spc="-5" dirty="0">
                <a:latin typeface="Microsoft Sans Serif"/>
                <a:cs typeface="Microsoft Sans Serif"/>
              </a:rPr>
              <a:t>есы).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17931" y="1495044"/>
            <a:ext cx="8796655" cy="5172710"/>
            <a:chOff x="217931" y="1495044"/>
            <a:chExt cx="8796655" cy="5172710"/>
          </a:xfrm>
        </p:grpSpPr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01028" y="1495044"/>
              <a:ext cx="2313431" cy="210159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56349" y="1650619"/>
              <a:ext cx="1915541" cy="169862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99375" y="2031492"/>
              <a:ext cx="1359407" cy="119786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48398" y="2060575"/>
              <a:ext cx="1260602" cy="109918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248398" y="2060575"/>
              <a:ext cx="1261110" cy="1099185"/>
            </a:xfrm>
            <a:custGeom>
              <a:avLst/>
              <a:gdLst/>
              <a:ahLst/>
              <a:cxnLst/>
              <a:rect l="l" t="t" r="r" b="b"/>
              <a:pathLst>
                <a:path w="1261109" h="1099185">
                  <a:moveTo>
                    <a:pt x="0" y="146176"/>
                  </a:moveTo>
                  <a:lnTo>
                    <a:pt x="122427" y="0"/>
                  </a:lnTo>
                  <a:lnTo>
                    <a:pt x="630301" y="425196"/>
                  </a:lnTo>
                  <a:lnTo>
                    <a:pt x="1138174" y="0"/>
                  </a:lnTo>
                  <a:lnTo>
                    <a:pt x="1260602" y="146176"/>
                  </a:lnTo>
                  <a:lnTo>
                    <a:pt x="778891" y="549528"/>
                  </a:lnTo>
                  <a:lnTo>
                    <a:pt x="1260602" y="952880"/>
                  </a:lnTo>
                  <a:lnTo>
                    <a:pt x="1138174" y="1099185"/>
                  </a:lnTo>
                  <a:lnTo>
                    <a:pt x="630301" y="673862"/>
                  </a:lnTo>
                  <a:lnTo>
                    <a:pt x="122427" y="1099185"/>
                  </a:lnTo>
                  <a:lnTo>
                    <a:pt x="0" y="952880"/>
                  </a:lnTo>
                  <a:lnTo>
                    <a:pt x="481837" y="549528"/>
                  </a:lnTo>
                  <a:lnTo>
                    <a:pt x="0" y="14617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7931" y="2726436"/>
              <a:ext cx="890016" cy="73304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65810" y="2753868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5" h="638175">
                  <a:moveTo>
                    <a:pt x="774827" y="0"/>
                  </a:moveTo>
                  <a:lnTo>
                    <a:pt x="739824" y="15867"/>
                  </a:lnTo>
                  <a:lnTo>
                    <a:pt x="703058" y="35365"/>
                  </a:lnTo>
                  <a:lnTo>
                    <a:pt x="664882" y="58173"/>
                  </a:lnTo>
                  <a:lnTo>
                    <a:pt x="625646" y="83969"/>
                  </a:lnTo>
                  <a:lnTo>
                    <a:pt x="585704" y="112432"/>
                  </a:lnTo>
                  <a:lnTo>
                    <a:pt x="545409" y="143241"/>
                  </a:lnTo>
                  <a:lnTo>
                    <a:pt x="505112" y="176075"/>
                  </a:lnTo>
                  <a:lnTo>
                    <a:pt x="465166" y="210612"/>
                  </a:lnTo>
                  <a:lnTo>
                    <a:pt x="425923" y="246531"/>
                  </a:lnTo>
                  <a:lnTo>
                    <a:pt x="387737" y="283511"/>
                  </a:lnTo>
                  <a:lnTo>
                    <a:pt x="350959" y="321230"/>
                  </a:lnTo>
                  <a:lnTo>
                    <a:pt x="315942" y="359367"/>
                  </a:lnTo>
                  <a:lnTo>
                    <a:pt x="283038" y="397601"/>
                  </a:lnTo>
                  <a:lnTo>
                    <a:pt x="252600" y="435611"/>
                  </a:lnTo>
                  <a:lnTo>
                    <a:pt x="224980" y="473075"/>
                  </a:lnTo>
                  <a:lnTo>
                    <a:pt x="211841" y="445095"/>
                  </a:lnTo>
                  <a:lnTo>
                    <a:pt x="192655" y="409829"/>
                  </a:lnTo>
                  <a:lnTo>
                    <a:pt x="169141" y="374848"/>
                  </a:lnTo>
                  <a:lnTo>
                    <a:pt x="130124" y="338173"/>
                  </a:lnTo>
                  <a:lnTo>
                    <a:pt x="96476" y="332402"/>
                  </a:lnTo>
                  <a:lnTo>
                    <a:pt x="74028" y="337566"/>
                  </a:lnTo>
                  <a:lnTo>
                    <a:pt x="52945" y="347186"/>
                  </a:lnTo>
                  <a:lnTo>
                    <a:pt x="33642" y="358711"/>
                  </a:lnTo>
                  <a:lnTo>
                    <a:pt x="16024" y="372141"/>
                  </a:lnTo>
                  <a:lnTo>
                    <a:pt x="0" y="387477"/>
                  </a:lnTo>
                  <a:lnTo>
                    <a:pt x="33388" y="402316"/>
                  </a:lnTo>
                  <a:lnTo>
                    <a:pt x="63735" y="428452"/>
                  </a:lnTo>
                  <a:lnTo>
                    <a:pt x="91301" y="463294"/>
                  </a:lnTo>
                  <a:lnTo>
                    <a:pt x="116349" y="504253"/>
                  </a:lnTo>
                  <a:lnTo>
                    <a:pt x="139141" y="548737"/>
                  </a:lnTo>
                  <a:lnTo>
                    <a:pt x="159940" y="594156"/>
                  </a:lnTo>
                  <a:lnTo>
                    <a:pt x="179006" y="637921"/>
                  </a:lnTo>
                  <a:lnTo>
                    <a:pt x="202080" y="616781"/>
                  </a:lnTo>
                  <a:lnTo>
                    <a:pt x="228809" y="597963"/>
                  </a:lnTo>
                  <a:lnTo>
                    <a:pt x="258348" y="581217"/>
                  </a:lnTo>
                  <a:lnTo>
                    <a:pt x="289852" y="566293"/>
                  </a:lnTo>
                  <a:lnTo>
                    <a:pt x="314201" y="527278"/>
                  </a:lnTo>
                  <a:lnTo>
                    <a:pt x="340283" y="487610"/>
                  </a:lnTo>
                  <a:lnTo>
                    <a:pt x="368007" y="447532"/>
                  </a:lnTo>
                  <a:lnTo>
                    <a:pt x="397281" y="407285"/>
                  </a:lnTo>
                  <a:lnTo>
                    <a:pt x="428012" y="367109"/>
                  </a:lnTo>
                  <a:lnTo>
                    <a:pt x="460108" y="327248"/>
                  </a:lnTo>
                  <a:lnTo>
                    <a:pt x="493477" y="287942"/>
                  </a:lnTo>
                  <a:lnTo>
                    <a:pt x="528028" y="249433"/>
                  </a:lnTo>
                  <a:lnTo>
                    <a:pt x="563669" y="211963"/>
                  </a:lnTo>
                  <a:lnTo>
                    <a:pt x="600306" y="175772"/>
                  </a:lnTo>
                  <a:lnTo>
                    <a:pt x="637849" y="141104"/>
                  </a:lnTo>
                  <a:lnTo>
                    <a:pt x="676206" y="108198"/>
                  </a:lnTo>
                  <a:lnTo>
                    <a:pt x="715284" y="77298"/>
                  </a:lnTo>
                  <a:lnTo>
                    <a:pt x="754991" y="48644"/>
                  </a:lnTo>
                  <a:lnTo>
                    <a:pt x="795235" y="22479"/>
                  </a:lnTo>
                  <a:lnTo>
                    <a:pt x="785031" y="13323"/>
                  </a:lnTo>
                  <a:lnTo>
                    <a:pt x="779811" y="7620"/>
                  </a:lnTo>
                  <a:lnTo>
                    <a:pt x="7748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65810" y="2753868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5" h="638175">
                  <a:moveTo>
                    <a:pt x="0" y="387477"/>
                  </a:moveTo>
                  <a:lnTo>
                    <a:pt x="33642" y="358711"/>
                  </a:lnTo>
                  <a:lnTo>
                    <a:pt x="74028" y="337566"/>
                  </a:lnTo>
                  <a:lnTo>
                    <a:pt x="96476" y="332402"/>
                  </a:lnTo>
                  <a:lnTo>
                    <a:pt x="114893" y="332835"/>
                  </a:lnTo>
                  <a:lnTo>
                    <a:pt x="169141" y="374848"/>
                  </a:lnTo>
                  <a:lnTo>
                    <a:pt x="192655" y="409829"/>
                  </a:lnTo>
                  <a:lnTo>
                    <a:pt x="211841" y="445095"/>
                  </a:lnTo>
                  <a:lnTo>
                    <a:pt x="224980" y="473075"/>
                  </a:lnTo>
                  <a:lnTo>
                    <a:pt x="252600" y="435611"/>
                  </a:lnTo>
                  <a:lnTo>
                    <a:pt x="283038" y="397601"/>
                  </a:lnTo>
                  <a:lnTo>
                    <a:pt x="315942" y="359367"/>
                  </a:lnTo>
                  <a:lnTo>
                    <a:pt x="350959" y="321230"/>
                  </a:lnTo>
                  <a:lnTo>
                    <a:pt x="387737" y="283511"/>
                  </a:lnTo>
                  <a:lnTo>
                    <a:pt x="425923" y="246531"/>
                  </a:lnTo>
                  <a:lnTo>
                    <a:pt x="465166" y="210612"/>
                  </a:lnTo>
                  <a:lnTo>
                    <a:pt x="505112" y="176075"/>
                  </a:lnTo>
                  <a:lnTo>
                    <a:pt x="545409" y="143241"/>
                  </a:lnTo>
                  <a:lnTo>
                    <a:pt x="585704" y="112432"/>
                  </a:lnTo>
                  <a:lnTo>
                    <a:pt x="625646" y="83969"/>
                  </a:lnTo>
                  <a:lnTo>
                    <a:pt x="664882" y="58173"/>
                  </a:lnTo>
                  <a:lnTo>
                    <a:pt x="703058" y="35365"/>
                  </a:lnTo>
                  <a:lnTo>
                    <a:pt x="739824" y="15867"/>
                  </a:lnTo>
                  <a:lnTo>
                    <a:pt x="774827" y="0"/>
                  </a:lnTo>
                  <a:lnTo>
                    <a:pt x="777201" y="3726"/>
                  </a:lnTo>
                  <a:lnTo>
                    <a:pt x="779811" y="7620"/>
                  </a:lnTo>
                  <a:lnTo>
                    <a:pt x="785031" y="13323"/>
                  </a:lnTo>
                  <a:lnTo>
                    <a:pt x="795235" y="22479"/>
                  </a:lnTo>
                  <a:lnTo>
                    <a:pt x="754991" y="48644"/>
                  </a:lnTo>
                  <a:lnTo>
                    <a:pt x="715284" y="77298"/>
                  </a:lnTo>
                  <a:lnTo>
                    <a:pt x="676206" y="108198"/>
                  </a:lnTo>
                  <a:lnTo>
                    <a:pt x="637849" y="141104"/>
                  </a:lnTo>
                  <a:lnTo>
                    <a:pt x="600306" y="175772"/>
                  </a:lnTo>
                  <a:lnTo>
                    <a:pt x="563669" y="211963"/>
                  </a:lnTo>
                  <a:lnTo>
                    <a:pt x="528028" y="249433"/>
                  </a:lnTo>
                  <a:lnTo>
                    <a:pt x="493477" y="287942"/>
                  </a:lnTo>
                  <a:lnTo>
                    <a:pt x="460108" y="327248"/>
                  </a:lnTo>
                  <a:lnTo>
                    <a:pt x="428012" y="367109"/>
                  </a:lnTo>
                  <a:lnTo>
                    <a:pt x="397281" y="407285"/>
                  </a:lnTo>
                  <a:lnTo>
                    <a:pt x="368007" y="447532"/>
                  </a:lnTo>
                  <a:lnTo>
                    <a:pt x="340283" y="487610"/>
                  </a:lnTo>
                  <a:lnTo>
                    <a:pt x="314201" y="527278"/>
                  </a:lnTo>
                  <a:lnTo>
                    <a:pt x="289852" y="566293"/>
                  </a:lnTo>
                  <a:lnTo>
                    <a:pt x="258348" y="581217"/>
                  </a:lnTo>
                  <a:lnTo>
                    <a:pt x="228809" y="597963"/>
                  </a:lnTo>
                  <a:lnTo>
                    <a:pt x="202080" y="616781"/>
                  </a:lnTo>
                  <a:lnTo>
                    <a:pt x="179006" y="637921"/>
                  </a:lnTo>
                  <a:lnTo>
                    <a:pt x="159940" y="594156"/>
                  </a:lnTo>
                  <a:lnTo>
                    <a:pt x="139141" y="548737"/>
                  </a:lnTo>
                  <a:lnTo>
                    <a:pt x="116349" y="504253"/>
                  </a:lnTo>
                  <a:lnTo>
                    <a:pt x="91301" y="463294"/>
                  </a:lnTo>
                  <a:lnTo>
                    <a:pt x="63735" y="428452"/>
                  </a:lnTo>
                  <a:lnTo>
                    <a:pt x="33388" y="402316"/>
                  </a:lnTo>
                  <a:lnTo>
                    <a:pt x="0" y="38747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8599" y="4768596"/>
              <a:ext cx="890016" cy="73152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76440" y="4795265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5" h="638175">
                  <a:moveTo>
                    <a:pt x="774827" y="0"/>
                  </a:moveTo>
                  <a:lnTo>
                    <a:pt x="739824" y="15868"/>
                  </a:lnTo>
                  <a:lnTo>
                    <a:pt x="703059" y="35371"/>
                  </a:lnTo>
                  <a:lnTo>
                    <a:pt x="664882" y="58185"/>
                  </a:lnTo>
                  <a:lnTo>
                    <a:pt x="625646" y="83989"/>
                  </a:lnTo>
                  <a:lnTo>
                    <a:pt x="585705" y="112460"/>
                  </a:lnTo>
                  <a:lnTo>
                    <a:pt x="545409" y="143278"/>
                  </a:lnTo>
                  <a:lnTo>
                    <a:pt x="505113" y="176119"/>
                  </a:lnTo>
                  <a:lnTo>
                    <a:pt x="465168" y="210663"/>
                  </a:lnTo>
                  <a:lnTo>
                    <a:pt x="425926" y="246586"/>
                  </a:lnTo>
                  <a:lnTo>
                    <a:pt x="387741" y="283567"/>
                  </a:lnTo>
                  <a:lnTo>
                    <a:pt x="350964" y="321284"/>
                  </a:lnTo>
                  <a:lnTo>
                    <a:pt x="315948" y="359416"/>
                  </a:lnTo>
                  <a:lnTo>
                    <a:pt x="283046" y="397639"/>
                  </a:lnTo>
                  <a:lnTo>
                    <a:pt x="252610" y="435633"/>
                  </a:lnTo>
                  <a:lnTo>
                    <a:pt x="224993" y="473074"/>
                  </a:lnTo>
                  <a:lnTo>
                    <a:pt x="211846" y="445150"/>
                  </a:lnTo>
                  <a:lnTo>
                    <a:pt x="192657" y="409892"/>
                  </a:lnTo>
                  <a:lnTo>
                    <a:pt x="169141" y="374919"/>
                  </a:lnTo>
                  <a:lnTo>
                    <a:pt x="130124" y="338282"/>
                  </a:lnTo>
                  <a:lnTo>
                    <a:pt x="96476" y="332476"/>
                  </a:lnTo>
                  <a:lnTo>
                    <a:pt x="74028" y="337692"/>
                  </a:lnTo>
                  <a:lnTo>
                    <a:pt x="52945" y="347313"/>
                  </a:lnTo>
                  <a:lnTo>
                    <a:pt x="33642" y="358838"/>
                  </a:lnTo>
                  <a:lnTo>
                    <a:pt x="16024" y="372268"/>
                  </a:lnTo>
                  <a:lnTo>
                    <a:pt x="0" y="387603"/>
                  </a:lnTo>
                  <a:lnTo>
                    <a:pt x="33388" y="402443"/>
                  </a:lnTo>
                  <a:lnTo>
                    <a:pt x="63735" y="428576"/>
                  </a:lnTo>
                  <a:lnTo>
                    <a:pt x="91301" y="463411"/>
                  </a:lnTo>
                  <a:lnTo>
                    <a:pt x="116349" y="504356"/>
                  </a:lnTo>
                  <a:lnTo>
                    <a:pt x="139141" y="548818"/>
                  </a:lnTo>
                  <a:lnTo>
                    <a:pt x="159940" y="594203"/>
                  </a:lnTo>
                  <a:lnTo>
                    <a:pt x="179006" y="637920"/>
                  </a:lnTo>
                  <a:lnTo>
                    <a:pt x="202080" y="616835"/>
                  </a:lnTo>
                  <a:lnTo>
                    <a:pt x="228809" y="598011"/>
                  </a:lnTo>
                  <a:lnTo>
                    <a:pt x="258348" y="581235"/>
                  </a:lnTo>
                  <a:lnTo>
                    <a:pt x="289852" y="566292"/>
                  </a:lnTo>
                  <a:lnTo>
                    <a:pt x="314201" y="527278"/>
                  </a:lnTo>
                  <a:lnTo>
                    <a:pt x="340284" y="487610"/>
                  </a:lnTo>
                  <a:lnTo>
                    <a:pt x="368009" y="447532"/>
                  </a:lnTo>
                  <a:lnTo>
                    <a:pt x="397283" y="407285"/>
                  </a:lnTo>
                  <a:lnTo>
                    <a:pt x="428014" y="367109"/>
                  </a:lnTo>
                  <a:lnTo>
                    <a:pt x="460111" y="327248"/>
                  </a:lnTo>
                  <a:lnTo>
                    <a:pt x="493482" y="287942"/>
                  </a:lnTo>
                  <a:lnTo>
                    <a:pt x="528033" y="249433"/>
                  </a:lnTo>
                  <a:lnTo>
                    <a:pt x="563674" y="211962"/>
                  </a:lnTo>
                  <a:lnTo>
                    <a:pt x="600312" y="175772"/>
                  </a:lnTo>
                  <a:lnTo>
                    <a:pt x="637855" y="141104"/>
                  </a:lnTo>
                  <a:lnTo>
                    <a:pt x="676211" y="108198"/>
                  </a:lnTo>
                  <a:lnTo>
                    <a:pt x="715288" y="77298"/>
                  </a:lnTo>
                  <a:lnTo>
                    <a:pt x="754993" y="48644"/>
                  </a:lnTo>
                  <a:lnTo>
                    <a:pt x="795235" y="22478"/>
                  </a:lnTo>
                  <a:lnTo>
                    <a:pt x="785033" y="13323"/>
                  </a:lnTo>
                  <a:lnTo>
                    <a:pt x="779816" y="7619"/>
                  </a:lnTo>
                  <a:lnTo>
                    <a:pt x="774827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6440" y="4795265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5" h="638175">
                  <a:moveTo>
                    <a:pt x="0" y="387603"/>
                  </a:moveTo>
                  <a:lnTo>
                    <a:pt x="33642" y="358838"/>
                  </a:lnTo>
                  <a:lnTo>
                    <a:pt x="74028" y="337692"/>
                  </a:lnTo>
                  <a:lnTo>
                    <a:pt x="96476" y="332476"/>
                  </a:lnTo>
                  <a:lnTo>
                    <a:pt x="114893" y="332914"/>
                  </a:lnTo>
                  <a:lnTo>
                    <a:pt x="169141" y="374919"/>
                  </a:lnTo>
                  <a:lnTo>
                    <a:pt x="192657" y="409892"/>
                  </a:lnTo>
                  <a:lnTo>
                    <a:pt x="211846" y="445150"/>
                  </a:lnTo>
                  <a:lnTo>
                    <a:pt x="224993" y="473074"/>
                  </a:lnTo>
                  <a:lnTo>
                    <a:pt x="252610" y="435633"/>
                  </a:lnTo>
                  <a:lnTo>
                    <a:pt x="283046" y="397639"/>
                  </a:lnTo>
                  <a:lnTo>
                    <a:pt x="315948" y="359416"/>
                  </a:lnTo>
                  <a:lnTo>
                    <a:pt x="350964" y="321284"/>
                  </a:lnTo>
                  <a:lnTo>
                    <a:pt x="387741" y="283567"/>
                  </a:lnTo>
                  <a:lnTo>
                    <a:pt x="425926" y="246586"/>
                  </a:lnTo>
                  <a:lnTo>
                    <a:pt x="465168" y="210663"/>
                  </a:lnTo>
                  <a:lnTo>
                    <a:pt x="505113" y="176119"/>
                  </a:lnTo>
                  <a:lnTo>
                    <a:pt x="545409" y="143278"/>
                  </a:lnTo>
                  <a:lnTo>
                    <a:pt x="585705" y="112460"/>
                  </a:lnTo>
                  <a:lnTo>
                    <a:pt x="625646" y="83989"/>
                  </a:lnTo>
                  <a:lnTo>
                    <a:pt x="664882" y="58185"/>
                  </a:lnTo>
                  <a:lnTo>
                    <a:pt x="703059" y="35371"/>
                  </a:lnTo>
                  <a:lnTo>
                    <a:pt x="739824" y="15868"/>
                  </a:lnTo>
                  <a:lnTo>
                    <a:pt x="774827" y="0"/>
                  </a:lnTo>
                  <a:lnTo>
                    <a:pt x="777206" y="3726"/>
                  </a:lnTo>
                  <a:lnTo>
                    <a:pt x="779816" y="7619"/>
                  </a:lnTo>
                  <a:lnTo>
                    <a:pt x="785033" y="13323"/>
                  </a:lnTo>
                  <a:lnTo>
                    <a:pt x="795235" y="22478"/>
                  </a:lnTo>
                  <a:lnTo>
                    <a:pt x="754993" y="48644"/>
                  </a:lnTo>
                  <a:lnTo>
                    <a:pt x="715288" y="77298"/>
                  </a:lnTo>
                  <a:lnTo>
                    <a:pt x="676211" y="108198"/>
                  </a:lnTo>
                  <a:lnTo>
                    <a:pt x="637855" y="141104"/>
                  </a:lnTo>
                  <a:lnTo>
                    <a:pt x="600312" y="175772"/>
                  </a:lnTo>
                  <a:lnTo>
                    <a:pt x="563674" y="211962"/>
                  </a:lnTo>
                  <a:lnTo>
                    <a:pt x="528033" y="249433"/>
                  </a:lnTo>
                  <a:lnTo>
                    <a:pt x="493482" y="287942"/>
                  </a:lnTo>
                  <a:lnTo>
                    <a:pt x="460111" y="327248"/>
                  </a:lnTo>
                  <a:lnTo>
                    <a:pt x="428014" y="367109"/>
                  </a:lnTo>
                  <a:lnTo>
                    <a:pt x="397283" y="407285"/>
                  </a:lnTo>
                  <a:lnTo>
                    <a:pt x="368009" y="447532"/>
                  </a:lnTo>
                  <a:lnTo>
                    <a:pt x="340284" y="487610"/>
                  </a:lnTo>
                  <a:lnTo>
                    <a:pt x="314201" y="527278"/>
                  </a:lnTo>
                  <a:lnTo>
                    <a:pt x="289852" y="566292"/>
                  </a:lnTo>
                  <a:lnTo>
                    <a:pt x="258348" y="581235"/>
                  </a:lnTo>
                  <a:lnTo>
                    <a:pt x="228809" y="598011"/>
                  </a:lnTo>
                  <a:lnTo>
                    <a:pt x="202080" y="616835"/>
                  </a:lnTo>
                  <a:lnTo>
                    <a:pt x="179006" y="637920"/>
                  </a:lnTo>
                  <a:lnTo>
                    <a:pt x="159940" y="594203"/>
                  </a:lnTo>
                  <a:lnTo>
                    <a:pt x="139141" y="548818"/>
                  </a:lnTo>
                  <a:lnTo>
                    <a:pt x="116349" y="504356"/>
                  </a:lnTo>
                  <a:lnTo>
                    <a:pt x="91301" y="463411"/>
                  </a:lnTo>
                  <a:lnTo>
                    <a:pt x="63735" y="428576"/>
                  </a:lnTo>
                  <a:lnTo>
                    <a:pt x="33388" y="402443"/>
                  </a:lnTo>
                  <a:lnTo>
                    <a:pt x="0" y="38760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59679" y="4440936"/>
              <a:ext cx="3799331" cy="222656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74920" y="4620767"/>
              <a:ext cx="2264664" cy="179984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92953" y="4455033"/>
              <a:ext cx="3732022" cy="2158415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5243321" y="4693411"/>
            <a:ext cx="19304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Ограничивайте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твердые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жиры </a:t>
            </a:r>
            <a:r>
              <a:rPr sz="1800" b="1" dirty="0">
                <a:latin typeface="Arial"/>
                <a:cs typeface="Arial"/>
              </a:rPr>
              <a:t> п</a:t>
            </a:r>
            <a:r>
              <a:rPr sz="1800" b="1" spc="5" dirty="0">
                <a:latin typeface="Arial"/>
                <a:cs typeface="Arial"/>
              </a:rPr>
              <a:t>р</a:t>
            </a:r>
            <a:r>
              <a:rPr sz="1800" b="1" spc="-20" dirty="0">
                <a:latin typeface="Arial"/>
                <a:cs typeface="Arial"/>
              </a:rPr>
              <a:t>о</a:t>
            </a:r>
            <a:r>
              <a:rPr sz="1800" b="1" dirty="0">
                <a:latin typeface="Arial"/>
                <a:cs typeface="Arial"/>
              </a:rPr>
              <a:t>мы</a:t>
            </a:r>
            <a:r>
              <a:rPr sz="1800" b="1" spc="-40" dirty="0">
                <a:latin typeface="Arial"/>
                <a:cs typeface="Arial"/>
              </a:rPr>
              <a:t>ш</a:t>
            </a:r>
            <a:r>
              <a:rPr sz="1800" b="1" spc="-30" dirty="0">
                <a:latin typeface="Arial"/>
                <a:cs typeface="Arial"/>
              </a:rPr>
              <a:t>л</a:t>
            </a:r>
            <a:r>
              <a:rPr sz="1800" b="1" spc="-5" dirty="0">
                <a:latin typeface="Arial"/>
                <a:cs typeface="Arial"/>
              </a:rPr>
              <a:t>енных  </a:t>
            </a:r>
            <a:r>
              <a:rPr sz="1800" b="1" spc="-10" dirty="0">
                <a:latin typeface="Arial"/>
                <a:cs typeface="Arial"/>
              </a:rPr>
              <a:t>производств: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Microsoft Sans Serif"/>
                <a:cs typeface="Microsoft Sans Serif"/>
              </a:rPr>
              <a:t>маргарины,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Microsoft Sans Serif"/>
                <a:cs typeface="Microsoft Sans Serif"/>
              </a:rPr>
              <a:t>кулинарные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жиры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757928" y="1354836"/>
            <a:ext cx="890269" cy="733425"/>
            <a:chOff x="4757928" y="1354836"/>
            <a:chExt cx="890269" cy="733425"/>
          </a:xfrm>
        </p:grpSpPr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57928" y="1354836"/>
              <a:ext cx="890015" cy="73304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805934" y="1382268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4" h="638175">
                  <a:moveTo>
                    <a:pt x="774826" y="0"/>
                  </a:moveTo>
                  <a:lnTo>
                    <a:pt x="739818" y="15867"/>
                  </a:lnTo>
                  <a:lnTo>
                    <a:pt x="703048" y="35365"/>
                  </a:lnTo>
                  <a:lnTo>
                    <a:pt x="664869" y="58173"/>
                  </a:lnTo>
                  <a:lnTo>
                    <a:pt x="625632" y="83969"/>
                  </a:lnTo>
                  <a:lnTo>
                    <a:pt x="585691" y="112432"/>
                  </a:lnTo>
                  <a:lnTo>
                    <a:pt x="545395" y="143241"/>
                  </a:lnTo>
                  <a:lnTo>
                    <a:pt x="505099" y="176075"/>
                  </a:lnTo>
                  <a:lnTo>
                    <a:pt x="465153" y="210612"/>
                  </a:lnTo>
                  <a:lnTo>
                    <a:pt x="425910" y="246531"/>
                  </a:lnTo>
                  <a:lnTo>
                    <a:pt x="387721" y="283511"/>
                  </a:lnTo>
                  <a:lnTo>
                    <a:pt x="350939" y="321230"/>
                  </a:lnTo>
                  <a:lnTo>
                    <a:pt x="315916" y="359367"/>
                  </a:lnTo>
                  <a:lnTo>
                    <a:pt x="283003" y="397601"/>
                  </a:lnTo>
                  <a:lnTo>
                    <a:pt x="252552" y="435611"/>
                  </a:lnTo>
                  <a:lnTo>
                    <a:pt x="224916" y="473075"/>
                  </a:lnTo>
                  <a:lnTo>
                    <a:pt x="211796" y="445095"/>
                  </a:lnTo>
                  <a:lnTo>
                    <a:pt x="192627" y="409829"/>
                  </a:lnTo>
                  <a:lnTo>
                    <a:pt x="169124" y="374848"/>
                  </a:lnTo>
                  <a:lnTo>
                    <a:pt x="130119" y="338173"/>
                  </a:lnTo>
                  <a:lnTo>
                    <a:pt x="96496" y="332402"/>
                  </a:lnTo>
                  <a:lnTo>
                    <a:pt x="74040" y="337566"/>
                  </a:lnTo>
                  <a:lnTo>
                    <a:pt x="52953" y="347186"/>
                  </a:lnTo>
                  <a:lnTo>
                    <a:pt x="33639" y="358711"/>
                  </a:lnTo>
                  <a:lnTo>
                    <a:pt x="16015" y="372141"/>
                  </a:lnTo>
                  <a:lnTo>
                    <a:pt x="0" y="387477"/>
                  </a:lnTo>
                  <a:lnTo>
                    <a:pt x="33385" y="402316"/>
                  </a:lnTo>
                  <a:lnTo>
                    <a:pt x="63722" y="428452"/>
                  </a:lnTo>
                  <a:lnTo>
                    <a:pt x="91276" y="463294"/>
                  </a:lnTo>
                  <a:lnTo>
                    <a:pt x="116311" y="504253"/>
                  </a:lnTo>
                  <a:lnTo>
                    <a:pt x="139090" y="548737"/>
                  </a:lnTo>
                  <a:lnTo>
                    <a:pt x="159880" y="594156"/>
                  </a:lnTo>
                  <a:lnTo>
                    <a:pt x="178942" y="637921"/>
                  </a:lnTo>
                  <a:lnTo>
                    <a:pt x="202017" y="616781"/>
                  </a:lnTo>
                  <a:lnTo>
                    <a:pt x="228758" y="597963"/>
                  </a:lnTo>
                  <a:lnTo>
                    <a:pt x="258310" y="581217"/>
                  </a:lnTo>
                  <a:lnTo>
                    <a:pt x="289813" y="566293"/>
                  </a:lnTo>
                  <a:lnTo>
                    <a:pt x="314157" y="527278"/>
                  </a:lnTo>
                  <a:lnTo>
                    <a:pt x="340236" y="487610"/>
                  </a:lnTo>
                  <a:lnTo>
                    <a:pt x="367960" y="447532"/>
                  </a:lnTo>
                  <a:lnTo>
                    <a:pt x="397236" y="407285"/>
                  </a:lnTo>
                  <a:lnTo>
                    <a:pt x="427971" y="367109"/>
                  </a:lnTo>
                  <a:lnTo>
                    <a:pt x="460073" y="327248"/>
                  </a:lnTo>
                  <a:lnTo>
                    <a:pt x="493450" y="287942"/>
                  </a:lnTo>
                  <a:lnTo>
                    <a:pt x="528009" y="249433"/>
                  </a:lnTo>
                  <a:lnTo>
                    <a:pt x="563658" y="211963"/>
                  </a:lnTo>
                  <a:lnTo>
                    <a:pt x="600305" y="175772"/>
                  </a:lnTo>
                  <a:lnTo>
                    <a:pt x="637857" y="141104"/>
                  </a:lnTo>
                  <a:lnTo>
                    <a:pt x="676223" y="108198"/>
                  </a:lnTo>
                  <a:lnTo>
                    <a:pt x="715309" y="77298"/>
                  </a:lnTo>
                  <a:lnTo>
                    <a:pt x="755023" y="48644"/>
                  </a:lnTo>
                  <a:lnTo>
                    <a:pt x="795274" y="22479"/>
                  </a:lnTo>
                  <a:lnTo>
                    <a:pt x="785042" y="13323"/>
                  </a:lnTo>
                  <a:lnTo>
                    <a:pt x="779811" y="7620"/>
                  </a:lnTo>
                  <a:lnTo>
                    <a:pt x="7748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800600" y="4236720"/>
            <a:ext cx="890269" cy="733425"/>
            <a:chOff x="4800600" y="4236720"/>
            <a:chExt cx="890269" cy="733425"/>
          </a:xfrm>
        </p:grpSpPr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00600" y="4236720"/>
              <a:ext cx="890015" cy="73304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848478" y="4263644"/>
              <a:ext cx="795655" cy="638175"/>
            </a:xfrm>
            <a:custGeom>
              <a:avLst/>
              <a:gdLst/>
              <a:ahLst/>
              <a:cxnLst/>
              <a:rect l="l" t="t" r="r" b="b"/>
              <a:pathLst>
                <a:path w="795654" h="638175">
                  <a:moveTo>
                    <a:pt x="774826" y="0"/>
                  </a:moveTo>
                  <a:lnTo>
                    <a:pt x="739818" y="15868"/>
                  </a:lnTo>
                  <a:lnTo>
                    <a:pt x="703048" y="35371"/>
                  </a:lnTo>
                  <a:lnTo>
                    <a:pt x="664869" y="58185"/>
                  </a:lnTo>
                  <a:lnTo>
                    <a:pt x="625632" y="83989"/>
                  </a:lnTo>
                  <a:lnTo>
                    <a:pt x="585691" y="112460"/>
                  </a:lnTo>
                  <a:lnTo>
                    <a:pt x="545395" y="143278"/>
                  </a:lnTo>
                  <a:lnTo>
                    <a:pt x="505099" y="176119"/>
                  </a:lnTo>
                  <a:lnTo>
                    <a:pt x="465153" y="210663"/>
                  </a:lnTo>
                  <a:lnTo>
                    <a:pt x="425910" y="246586"/>
                  </a:lnTo>
                  <a:lnTo>
                    <a:pt x="387721" y="283567"/>
                  </a:lnTo>
                  <a:lnTo>
                    <a:pt x="350939" y="321284"/>
                  </a:lnTo>
                  <a:lnTo>
                    <a:pt x="315916" y="359416"/>
                  </a:lnTo>
                  <a:lnTo>
                    <a:pt x="283003" y="397639"/>
                  </a:lnTo>
                  <a:lnTo>
                    <a:pt x="252552" y="435633"/>
                  </a:lnTo>
                  <a:lnTo>
                    <a:pt x="224917" y="473074"/>
                  </a:lnTo>
                  <a:lnTo>
                    <a:pt x="211796" y="445150"/>
                  </a:lnTo>
                  <a:lnTo>
                    <a:pt x="192627" y="409892"/>
                  </a:lnTo>
                  <a:lnTo>
                    <a:pt x="169124" y="374919"/>
                  </a:lnTo>
                  <a:lnTo>
                    <a:pt x="130101" y="338282"/>
                  </a:lnTo>
                  <a:lnTo>
                    <a:pt x="96442" y="332476"/>
                  </a:lnTo>
                  <a:lnTo>
                    <a:pt x="74041" y="337692"/>
                  </a:lnTo>
                  <a:lnTo>
                    <a:pt x="52953" y="347313"/>
                  </a:lnTo>
                  <a:lnTo>
                    <a:pt x="33639" y="358838"/>
                  </a:lnTo>
                  <a:lnTo>
                    <a:pt x="16015" y="372268"/>
                  </a:lnTo>
                  <a:lnTo>
                    <a:pt x="0" y="387603"/>
                  </a:lnTo>
                  <a:lnTo>
                    <a:pt x="33385" y="402443"/>
                  </a:lnTo>
                  <a:lnTo>
                    <a:pt x="63722" y="428576"/>
                  </a:lnTo>
                  <a:lnTo>
                    <a:pt x="91276" y="463411"/>
                  </a:lnTo>
                  <a:lnTo>
                    <a:pt x="116311" y="504356"/>
                  </a:lnTo>
                  <a:lnTo>
                    <a:pt x="139090" y="548818"/>
                  </a:lnTo>
                  <a:lnTo>
                    <a:pt x="159880" y="594203"/>
                  </a:lnTo>
                  <a:lnTo>
                    <a:pt x="178943" y="637920"/>
                  </a:lnTo>
                  <a:lnTo>
                    <a:pt x="202017" y="616835"/>
                  </a:lnTo>
                  <a:lnTo>
                    <a:pt x="228758" y="598011"/>
                  </a:lnTo>
                  <a:lnTo>
                    <a:pt x="258310" y="581235"/>
                  </a:lnTo>
                  <a:lnTo>
                    <a:pt x="289813" y="566292"/>
                  </a:lnTo>
                  <a:lnTo>
                    <a:pt x="314157" y="527278"/>
                  </a:lnTo>
                  <a:lnTo>
                    <a:pt x="340236" y="487610"/>
                  </a:lnTo>
                  <a:lnTo>
                    <a:pt x="367959" y="447532"/>
                  </a:lnTo>
                  <a:lnTo>
                    <a:pt x="397233" y="407285"/>
                  </a:lnTo>
                  <a:lnTo>
                    <a:pt x="427966" y="367109"/>
                  </a:lnTo>
                  <a:lnTo>
                    <a:pt x="460065" y="327248"/>
                  </a:lnTo>
                  <a:lnTo>
                    <a:pt x="493437" y="287942"/>
                  </a:lnTo>
                  <a:lnTo>
                    <a:pt x="527989" y="249433"/>
                  </a:lnTo>
                  <a:lnTo>
                    <a:pt x="563631" y="211962"/>
                  </a:lnTo>
                  <a:lnTo>
                    <a:pt x="600267" y="175772"/>
                  </a:lnTo>
                  <a:lnTo>
                    <a:pt x="637807" y="141104"/>
                  </a:lnTo>
                  <a:lnTo>
                    <a:pt x="676158" y="108198"/>
                  </a:lnTo>
                  <a:lnTo>
                    <a:pt x="715226" y="77298"/>
                  </a:lnTo>
                  <a:lnTo>
                    <a:pt x="754920" y="48644"/>
                  </a:lnTo>
                  <a:lnTo>
                    <a:pt x="795147" y="22478"/>
                  </a:lnTo>
                  <a:lnTo>
                    <a:pt x="784988" y="13323"/>
                  </a:lnTo>
                  <a:lnTo>
                    <a:pt x="779795" y="7619"/>
                  </a:lnTo>
                  <a:lnTo>
                    <a:pt x="7748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4801171" y="1377505"/>
            <a:ext cx="4008754" cy="4853305"/>
            <a:chOff x="4801171" y="1377505"/>
            <a:chExt cx="4008754" cy="4853305"/>
          </a:xfrm>
        </p:grpSpPr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66356" y="4880292"/>
              <a:ext cx="1643126" cy="135039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368540" y="4965191"/>
              <a:ext cx="1359407" cy="119786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18578" y="4995164"/>
              <a:ext cx="1260602" cy="109913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418578" y="4995164"/>
              <a:ext cx="1261110" cy="1099185"/>
            </a:xfrm>
            <a:custGeom>
              <a:avLst/>
              <a:gdLst/>
              <a:ahLst/>
              <a:cxnLst/>
              <a:rect l="l" t="t" r="r" b="b"/>
              <a:pathLst>
                <a:path w="1261109" h="1099185">
                  <a:moveTo>
                    <a:pt x="0" y="146177"/>
                  </a:moveTo>
                  <a:lnTo>
                    <a:pt x="122427" y="0"/>
                  </a:lnTo>
                  <a:lnTo>
                    <a:pt x="630301" y="425196"/>
                  </a:lnTo>
                  <a:lnTo>
                    <a:pt x="1138174" y="0"/>
                  </a:lnTo>
                  <a:lnTo>
                    <a:pt x="1260602" y="146177"/>
                  </a:lnTo>
                  <a:lnTo>
                    <a:pt x="778764" y="549529"/>
                  </a:lnTo>
                  <a:lnTo>
                    <a:pt x="1260602" y="952931"/>
                  </a:lnTo>
                  <a:lnTo>
                    <a:pt x="1138174" y="1099134"/>
                  </a:lnTo>
                  <a:lnTo>
                    <a:pt x="630301" y="673912"/>
                  </a:lnTo>
                  <a:lnTo>
                    <a:pt x="122427" y="1099134"/>
                  </a:lnTo>
                  <a:lnTo>
                    <a:pt x="0" y="952931"/>
                  </a:lnTo>
                  <a:lnTo>
                    <a:pt x="481711" y="549529"/>
                  </a:lnTo>
                  <a:lnTo>
                    <a:pt x="0" y="1461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805934" y="1382267"/>
              <a:ext cx="838200" cy="3519804"/>
            </a:xfrm>
            <a:custGeom>
              <a:avLst/>
              <a:gdLst/>
              <a:ahLst/>
              <a:cxnLst/>
              <a:rect l="l" t="t" r="r" b="b"/>
              <a:pathLst>
                <a:path w="838200" h="3519804">
                  <a:moveTo>
                    <a:pt x="0" y="387477"/>
                  </a:moveTo>
                  <a:lnTo>
                    <a:pt x="33639" y="358711"/>
                  </a:lnTo>
                  <a:lnTo>
                    <a:pt x="74040" y="337566"/>
                  </a:lnTo>
                  <a:lnTo>
                    <a:pt x="96496" y="332402"/>
                  </a:lnTo>
                  <a:lnTo>
                    <a:pt x="114903" y="332835"/>
                  </a:lnTo>
                  <a:lnTo>
                    <a:pt x="169124" y="374848"/>
                  </a:lnTo>
                  <a:lnTo>
                    <a:pt x="192627" y="409829"/>
                  </a:lnTo>
                  <a:lnTo>
                    <a:pt x="211796" y="445095"/>
                  </a:lnTo>
                  <a:lnTo>
                    <a:pt x="224916" y="473075"/>
                  </a:lnTo>
                  <a:lnTo>
                    <a:pt x="252552" y="435611"/>
                  </a:lnTo>
                  <a:lnTo>
                    <a:pt x="283003" y="397601"/>
                  </a:lnTo>
                  <a:lnTo>
                    <a:pt x="315916" y="359367"/>
                  </a:lnTo>
                  <a:lnTo>
                    <a:pt x="350939" y="321230"/>
                  </a:lnTo>
                  <a:lnTo>
                    <a:pt x="387721" y="283511"/>
                  </a:lnTo>
                  <a:lnTo>
                    <a:pt x="425910" y="246531"/>
                  </a:lnTo>
                  <a:lnTo>
                    <a:pt x="465153" y="210612"/>
                  </a:lnTo>
                  <a:lnTo>
                    <a:pt x="505099" y="176075"/>
                  </a:lnTo>
                  <a:lnTo>
                    <a:pt x="545395" y="143241"/>
                  </a:lnTo>
                  <a:lnTo>
                    <a:pt x="585691" y="112432"/>
                  </a:lnTo>
                  <a:lnTo>
                    <a:pt x="625632" y="83969"/>
                  </a:lnTo>
                  <a:lnTo>
                    <a:pt x="664869" y="58173"/>
                  </a:lnTo>
                  <a:lnTo>
                    <a:pt x="703048" y="35365"/>
                  </a:lnTo>
                  <a:lnTo>
                    <a:pt x="739818" y="15867"/>
                  </a:lnTo>
                  <a:lnTo>
                    <a:pt x="774826" y="0"/>
                  </a:lnTo>
                  <a:lnTo>
                    <a:pt x="777200" y="3726"/>
                  </a:lnTo>
                  <a:lnTo>
                    <a:pt x="779811" y="7620"/>
                  </a:lnTo>
                  <a:lnTo>
                    <a:pt x="785042" y="13323"/>
                  </a:lnTo>
                  <a:lnTo>
                    <a:pt x="795274" y="22479"/>
                  </a:lnTo>
                  <a:lnTo>
                    <a:pt x="755023" y="48644"/>
                  </a:lnTo>
                  <a:lnTo>
                    <a:pt x="715309" y="77298"/>
                  </a:lnTo>
                  <a:lnTo>
                    <a:pt x="676223" y="108198"/>
                  </a:lnTo>
                  <a:lnTo>
                    <a:pt x="637857" y="141104"/>
                  </a:lnTo>
                  <a:lnTo>
                    <a:pt x="600305" y="175772"/>
                  </a:lnTo>
                  <a:lnTo>
                    <a:pt x="563658" y="211963"/>
                  </a:lnTo>
                  <a:lnTo>
                    <a:pt x="528009" y="249433"/>
                  </a:lnTo>
                  <a:lnTo>
                    <a:pt x="493450" y="287942"/>
                  </a:lnTo>
                  <a:lnTo>
                    <a:pt x="460073" y="327248"/>
                  </a:lnTo>
                  <a:lnTo>
                    <a:pt x="427971" y="367109"/>
                  </a:lnTo>
                  <a:lnTo>
                    <a:pt x="397236" y="407285"/>
                  </a:lnTo>
                  <a:lnTo>
                    <a:pt x="367960" y="447532"/>
                  </a:lnTo>
                  <a:lnTo>
                    <a:pt x="340236" y="487610"/>
                  </a:lnTo>
                  <a:lnTo>
                    <a:pt x="314157" y="527278"/>
                  </a:lnTo>
                  <a:lnTo>
                    <a:pt x="289813" y="566293"/>
                  </a:lnTo>
                  <a:lnTo>
                    <a:pt x="258310" y="581217"/>
                  </a:lnTo>
                  <a:lnTo>
                    <a:pt x="228758" y="597963"/>
                  </a:lnTo>
                  <a:lnTo>
                    <a:pt x="202017" y="616781"/>
                  </a:lnTo>
                  <a:lnTo>
                    <a:pt x="178942" y="637921"/>
                  </a:lnTo>
                  <a:lnTo>
                    <a:pt x="159880" y="594156"/>
                  </a:lnTo>
                  <a:lnTo>
                    <a:pt x="139090" y="548737"/>
                  </a:lnTo>
                  <a:lnTo>
                    <a:pt x="116311" y="504253"/>
                  </a:lnTo>
                  <a:lnTo>
                    <a:pt x="91276" y="463294"/>
                  </a:lnTo>
                  <a:lnTo>
                    <a:pt x="63722" y="428452"/>
                  </a:lnTo>
                  <a:lnTo>
                    <a:pt x="33385" y="402316"/>
                  </a:lnTo>
                  <a:lnTo>
                    <a:pt x="0" y="387477"/>
                  </a:lnTo>
                  <a:close/>
                </a:path>
                <a:path w="838200" h="3519804">
                  <a:moveTo>
                    <a:pt x="42544" y="3268980"/>
                  </a:moveTo>
                  <a:lnTo>
                    <a:pt x="76184" y="3240214"/>
                  </a:lnTo>
                  <a:lnTo>
                    <a:pt x="116586" y="3219069"/>
                  </a:lnTo>
                  <a:lnTo>
                    <a:pt x="138987" y="3213852"/>
                  </a:lnTo>
                  <a:lnTo>
                    <a:pt x="157400" y="3214290"/>
                  </a:lnTo>
                  <a:lnTo>
                    <a:pt x="211669" y="3256295"/>
                  </a:lnTo>
                  <a:lnTo>
                    <a:pt x="235172" y="3291268"/>
                  </a:lnTo>
                  <a:lnTo>
                    <a:pt x="254341" y="3326526"/>
                  </a:lnTo>
                  <a:lnTo>
                    <a:pt x="267462" y="3354451"/>
                  </a:lnTo>
                  <a:lnTo>
                    <a:pt x="295097" y="3317009"/>
                  </a:lnTo>
                  <a:lnTo>
                    <a:pt x="325548" y="3279015"/>
                  </a:lnTo>
                  <a:lnTo>
                    <a:pt x="358461" y="3240792"/>
                  </a:lnTo>
                  <a:lnTo>
                    <a:pt x="393484" y="3202660"/>
                  </a:lnTo>
                  <a:lnTo>
                    <a:pt x="430266" y="3164943"/>
                  </a:lnTo>
                  <a:lnTo>
                    <a:pt x="468455" y="3127962"/>
                  </a:lnTo>
                  <a:lnTo>
                    <a:pt x="507698" y="3092039"/>
                  </a:lnTo>
                  <a:lnTo>
                    <a:pt x="547644" y="3057495"/>
                  </a:lnTo>
                  <a:lnTo>
                    <a:pt x="587940" y="3024654"/>
                  </a:lnTo>
                  <a:lnTo>
                    <a:pt x="628236" y="2993836"/>
                  </a:lnTo>
                  <a:lnTo>
                    <a:pt x="668177" y="2965365"/>
                  </a:lnTo>
                  <a:lnTo>
                    <a:pt x="707414" y="2939561"/>
                  </a:lnTo>
                  <a:lnTo>
                    <a:pt x="745593" y="2916747"/>
                  </a:lnTo>
                  <a:lnTo>
                    <a:pt x="782363" y="2897244"/>
                  </a:lnTo>
                  <a:lnTo>
                    <a:pt x="817371" y="2881376"/>
                  </a:lnTo>
                  <a:lnTo>
                    <a:pt x="819743" y="2885102"/>
                  </a:lnTo>
                  <a:lnTo>
                    <a:pt x="822340" y="2888996"/>
                  </a:lnTo>
                  <a:lnTo>
                    <a:pt x="827533" y="2894699"/>
                  </a:lnTo>
                  <a:lnTo>
                    <a:pt x="837691" y="2903855"/>
                  </a:lnTo>
                  <a:lnTo>
                    <a:pt x="797465" y="2930020"/>
                  </a:lnTo>
                  <a:lnTo>
                    <a:pt x="757771" y="2958674"/>
                  </a:lnTo>
                  <a:lnTo>
                    <a:pt x="718703" y="2989574"/>
                  </a:lnTo>
                  <a:lnTo>
                    <a:pt x="680352" y="3022480"/>
                  </a:lnTo>
                  <a:lnTo>
                    <a:pt x="642812" y="3057148"/>
                  </a:lnTo>
                  <a:lnTo>
                    <a:pt x="606176" y="3093339"/>
                  </a:lnTo>
                  <a:lnTo>
                    <a:pt x="570534" y="3130809"/>
                  </a:lnTo>
                  <a:lnTo>
                    <a:pt x="535982" y="3169318"/>
                  </a:lnTo>
                  <a:lnTo>
                    <a:pt x="502610" y="3208624"/>
                  </a:lnTo>
                  <a:lnTo>
                    <a:pt x="470511" y="3248485"/>
                  </a:lnTo>
                  <a:lnTo>
                    <a:pt x="439778" y="3288661"/>
                  </a:lnTo>
                  <a:lnTo>
                    <a:pt x="410504" y="3328908"/>
                  </a:lnTo>
                  <a:lnTo>
                    <a:pt x="382781" y="3368986"/>
                  </a:lnTo>
                  <a:lnTo>
                    <a:pt x="356702" y="3408654"/>
                  </a:lnTo>
                  <a:lnTo>
                    <a:pt x="332358" y="3447669"/>
                  </a:lnTo>
                  <a:lnTo>
                    <a:pt x="300855" y="3462611"/>
                  </a:lnTo>
                  <a:lnTo>
                    <a:pt x="271303" y="3479387"/>
                  </a:lnTo>
                  <a:lnTo>
                    <a:pt x="244562" y="3498211"/>
                  </a:lnTo>
                  <a:lnTo>
                    <a:pt x="221487" y="3519297"/>
                  </a:lnTo>
                  <a:lnTo>
                    <a:pt x="202425" y="3475579"/>
                  </a:lnTo>
                  <a:lnTo>
                    <a:pt x="181635" y="3430194"/>
                  </a:lnTo>
                  <a:lnTo>
                    <a:pt x="158856" y="3385732"/>
                  </a:lnTo>
                  <a:lnTo>
                    <a:pt x="133821" y="3344787"/>
                  </a:lnTo>
                  <a:lnTo>
                    <a:pt x="106267" y="3309952"/>
                  </a:lnTo>
                  <a:lnTo>
                    <a:pt x="75930" y="3283819"/>
                  </a:lnTo>
                  <a:lnTo>
                    <a:pt x="42544" y="326898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5497" y="1504632"/>
            <a:ext cx="3093085" cy="1910080"/>
            <a:chOff x="1005497" y="1504632"/>
            <a:chExt cx="3093085" cy="1910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072" y="1608581"/>
              <a:ext cx="2086483" cy="17774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9784" y="1518919"/>
              <a:ext cx="3064510" cy="1881505"/>
            </a:xfrm>
            <a:custGeom>
              <a:avLst/>
              <a:gdLst/>
              <a:ahLst/>
              <a:cxnLst/>
              <a:rect l="l" t="t" r="r" b="b"/>
              <a:pathLst>
                <a:path w="3064510" h="1881504">
                  <a:moveTo>
                    <a:pt x="323113" y="0"/>
                  </a:moveTo>
                  <a:lnTo>
                    <a:pt x="2741574" y="0"/>
                  </a:lnTo>
                  <a:lnTo>
                    <a:pt x="2774467" y="1650"/>
                  </a:lnTo>
                  <a:lnTo>
                    <a:pt x="2837078" y="14477"/>
                  </a:lnTo>
                  <a:lnTo>
                    <a:pt x="2895371" y="38988"/>
                  </a:lnTo>
                  <a:lnTo>
                    <a:pt x="2969666" y="94614"/>
                  </a:lnTo>
                  <a:lnTo>
                    <a:pt x="3008909" y="142493"/>
                  </a:lnTo>
                  <a:lnTo>
                    <a:pt x="3038881" y="197612"/>
                  </a:lnTo>
                  <a:lnTo>
                    <a:pt x="3057677" y="258190"/>
                  </a:lnTo>
                  <a:lnTo>
                    <a:pt x="3064281" y="323088"/>
                  </a:lnTo>
                  <a:lnTo>
                    <a:pt x="3064281" y="1558797"/>
                  </a:lnTo>
                  <a:lnTo>
                    <a:pt x="3057677" y="1623694"/>
                  </a:lnTo>
                  <a:lnTo>
                    <a:pt x="3039008" y="1684274"/>
                  </a:lnTo>
                  <a:lnTo>
                    <a:pt x="3008909" y="1739391"/>
                  </a:lnTo>
                  <a:lnTo>
                    <a:pt x="2969666" y="1786889"/>
                  </a:lnTo>
                  <a:lnTo>
                    <a:pt x="2922168" y="1826132"/>
                  </a:lnTo>
                  <a:lnTo>
                    <a:pt x="2867050" y="1856231"/>
                  </a:lnTo>
                  <a:lnTo>
                    <a:pt x="2806471" y="1874901"/>
                  </a:lnTo>
                  <a:lnTo>
                    <a:pt x="2741574" y="1881504"/>
                  </a:lnTo>
                  <a:lnTo>
                    <a:pt x="323113" y="1881504"/>
                  </a:lnTo>
                  <a:lnTo>
                    <a:pt x="258343" y="1874901"/>
                  </a:lnTo>
                  <a:lnTo>
                    <a:pt x="197612" y="1856231"/>
                  </a:lnTo>
                  <a:lnTo>
                    <a:pt x="142532" y="1826132"/>
                  </a:lnTo>
                  <a:lnTo>
                    <a:pt x="94653" y="1786889"/>
                  </a:lnTo>
                  <a:lnTo>
                    <a:pt x="55410" y="1739391"/>
                  </a:lnTo>
                  <a:lnTo>
                    <a:pt x="25311" y="1684274"/>
                  </a:lnTo>
                  <a:lnTo>
                    <a:pt x="6629" y="1623694"/>
                  </a:lnTo>
                  <a:lnTo>
                    <a:pt x="0" y="1558797"/>
                  </a:lnTo>
                  <a:lnTo>
                    <a:pt x="0" y="323088"/>
                  </a:lnTo>
                  <a:lnTo>
                    <a:pt x="6629" y="258190"/>
                  </a:lnTo>
                  <a:lnTo>
                    <a:pt x="25323" y="197612"/>
                  </a:lnTo>
                  <a:lnTo>
                    <a:pt x="55384" y="142493"/>
                  </a:lnTo>
                  <a:lnTo>
                    <a:pt x="94627" y="94614"/>
                  </a:lnTo>
                  <a:lnTo>
                    <a:pt x="142532" y="55371"/>
                  </a:lnTo>
                  <a:lnTo>
                    <a:pt x="197612" y="25272"/>
                  </a:lnTo>
                  <a:lnTo>
                    <a:pt x="258343" y="6603"/>
                  </a:lnTo>
                  <a:lnTo>
                    <a:pt x="323113" y="0"/>
                  </a:lnTo>
                  <a:close/>
                </a:path>
              </a:pathLst>
            </a:custGeom>
            <a:ln w="2857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0222" y="2274303"/>
              <a:ext cx="1157465" cy="9422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12926" y="3411982"/>
            <a:ext cx="3258820" cy="78359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ct val="88100"/>
              </a:lnSpc>
              <a:spcBef>
                <a:spcPts val="355"/>
              </a:spcBef>
            </a:pPr>
            <a:r>
              <a:rPr sz="1800" b="1" spc="-15" dirty="0">
                <a:latin typeface="Arial"/>
                <a:cs typeface="Arial"/>
              </a:rPr>
              <a:t>Регулярное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5" dirty="0">
                <a:latin typeface="Arial"/>
                <a:cs typeface="Arial"/>
              </a:rPr>
              <a:t>достаточное 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употребление </a:t>
            </a:r>
            <a:r>
              <a:rPr sz="1800" b="1" spc="-5" dirty="0">
                <a:latin typeface="Arial"/>
                <a:cs typeface="Arial"/>
              </a:rPr>
              <a:t>растительной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клетчатки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8095" y="1444752"/>
            <a:ext cx="676655" cy="67208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1427" y="1558239"/>
            <a:ext cx="1955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3641" y="3380358"/>
            <a:ext cx="2319655" cy="782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5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Обязательное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55"/>
              </a:spcBef>
            </a:pPr>
            <a:r>
              <a:rPr sz="1800" b="1" spc="-5" dirty="0">
                <a:latin typeface="Arial"/>
                <a:cs typeface="Arial"/>
              </a:rPr>
              <a:t>присутствие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пище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овощей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-15" dirty="0">
                <a:latin typeface="Arial"/>
                <a:cs typeface="Arial"/>
              </a:rPr>
              <a:t> фруктов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92040" y="1463039"/>
            <a:ext cx="3303904" cy="1951989"/>
            <a:chOff x="4892040" y="1463039"/>
            <a:chExt cx="3303904" cy="195198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4841" y="1578990"/>
              <a:ext cx="2961766" cy="180708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90617" y="1564639"/>
              <a:ext cx="2990850" cy="1836420"/>
            </a:xfrm>
            <a:custGeom>
              <a:avLst/>
              <a:gdLst/>
              <a:ahLst/>
              <a:cxnLst/>
              <a:rect l="l" t="t" r="r" b="b"/>
              <a:pathLst>
                <a:path w="2990850" h="1836420">
                  <a:moveTo>
                    <a:pt x="315087" y="0"/>
                  </a:moveTo>
                  <a:lnTo>
                    <a:pt x="2675255" y="0"/>
                  </a:lnTo>
                  <a:lnTo>
                    <a:pt x="2707259" y="1650"/>
                  </a:lnTo>
                  <a:lnTo>
                    <a:pt x="2768981" y="14097"/>
                  </a:lnTo>
                  <a:lnTo>
                    <a:pt x="2825368" y="38226"/>
                  </a:lnTo>
                  <a:lnTo>
                    <a:pt x="2898140" y="92201"/>
                  </a:lnTo>
                  <a:lnTo>
                    <a:pt x="2936240" y="138937"/>
                  </a:lnTo>
                  <a:lnTo>
                    <a:pt x="2965450" y="192786"/>
                  </a:lnTo>
                  <a:lnTo>
                    <a:pt x="2984246" y="251968"/>
                  </a:lnTo>
                  <a:lnTo>
                    <a:pt x="2990468" y="315213"/>
                  </a:lnTo>
                  <a:lnTo>
                    <a:pt x="2990468" y="1520825"/>
                  </a:lnTo>
                  <a:lnTo>
                    <a:pt x="2984246" y="1583944"/>
                  </a:lnTo>
                  <a:lnTo>
                    <a:pt x="2965450" y="1643126"/>
                  </a:lnTo>
                  <a:lnTo>
                    <a:pt x="2936240" y="1696974"/>
                  </a:lnTo>
                  <a:lnTo>
                    <a:pt x="2898140" y="1743710"/>
                  </a:lnTo>
                  <a:lnTo>
                    <a:pt x="2851404" y="1781810"/>
                  </a:lnTo>
                  <a:lnTo>
                    <a:pt x="2797556" y="1811020"/>
                  </a:lnTo>
                  <a:lnTo>
                    <a:pt x="2738501" y="1829689"/>
                  </a:lnTo>
                  <a:lnTo>
                    <a:pt x="2675255" y="1835912"/>
                  </a:lnTo>
                  <a:lnTo>
                    <a:pt x="315087" y="1835912"/>
                  </a:lnTo>
                  <a:lnTo>
                    <a:pt x="251968" y="1829689"/>
                  </a:lnTo>
                  <a:lnTo>
                    <a:pt x="192786" y="1811020"/>
                  </a:lnTo>
                  <a:lnTo>
                    <a:pt x="138937" y="1781810"/>
                  </a:lnTo>
                  <a:lnTo>
                    <a:pt x="92202" y="1743710"/>
                  </a:lnTo>
                  <a:lnTo>
                    <a:pt x="54229" y="1696974"/>
                  </a:lnTo>
                  <a:lnTo>
                    <a:pt x="24892" y="1643126"/>
                  </a:lnTo>
                  <a:lnTo>
                    <a:pt x="6223" y="1583944"/>
                  </a:lnTo>
                  <a:lnTo>
                    <a:pt x="0" y="1520825"/>
                  </a:lnTo>
                  <a:lnTo>
                    <a:pt x="0" y="315213"/>
                  </a:lnTo>
                  <a:lnTo>
                    <a:pt x="6223" y="251968"/>
                  </a:lnTo>
                  <a:lnTo>
                    <a:pt x="24892" y="192786"/>
                  </a:lnTo>
                  <a:lnTo>
                    <a:pt x="54229" y="138937"/>
                  </a:lnTo>
                  <a:lnTo>
                    <a:pt x="92202" y="92201"/>
                  </a:lnTo>
                  <a:lnTo>
                    <a:pt x="138937" y="54229"/>
                  </a:lnTo>
                  <a:lnTo>
                    <a:pt x="192786" y="25019"/>
                  </a:lnTo>
                  <a:lnTo>
                    <a:pt x="251968" y="6223"/>
                  </a:lnTo>
                  <a:lnTo>
                    <a:pt x="315087" y="0"/>
                  </a:lnTo>
                  <a:close/>
                </a:path>
              </a:pathLst>
            </a:custGeom>
            <a:ln w="28575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2040" y="1463039"/>
              <a:ext cx="672084" cy="67208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135371" y="157708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12420" y="4367784"/>
            <a:ext cx="2940050" cy="1106805"/>
            <a:chOff x="312420" y="4367784"/>
            <a:chExt cx="2940050" cy="110680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9856" y="4367784"/>
              <a:ext cx="2813294" cy="11064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420" y="4415028"/>
              <a:ext cx="2939796" cy="9113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371" y="4386542"/>
              <a:ext cx="2736342" cy="102924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78371" y="4386541"/>
            <a:ext cx="2736850" cy="1029335"/>
          </a:xfrm>
          <a:prstGeom prst="rect">
            <a:avLst/>
          </a:prstGeom>
          <a:ln w="9525">
            <a:solidFill>
              <a:srgbClr val="97B853"/>
            </a:solidFill>
          </a:ln>
        </p:spPr>
        <p:txBody>
          <a:bodyPr vert="horz" wrap="square" lIns="0" tIns="148590" rIns="0" bIns="0" rtlCol="0">
            <a:spAutoFit/>
          </a:bodyPr>
          <a:lstStyle/>
          <a:p>
            <a:pPr marL="113030" marR="106045" algn="ctr">
              <a:lnSpc>
                <a:spcPts val="1910"/>
              </a:lnSpc>
              <a:spcBef>
                <a:spcPts val="1170"/>
              </a:spcBef>
            </a:pP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Потребление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фруктов </a:t>
            </a:r>
            <a:r>
              <a:rPr sz="1800" b="1" spc="-48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8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некрахмалистых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870"/>
              </a:lnSpc>
            </a:pP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овощей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64408" y="4379976"/>
            <a:ext cx="2747772" cy="46177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557396" y="4728794"/>
            <a:ext cx="2287270" cy="783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035"/>
              </a:lnSpc>
              <a:spcBef>
                <a:spcPts val="100"/>
              </a:spcBef>
            </a:pPr>
            <a:r>
              <a:rPr sz="1800" b="1" i="1" spc="-5" dirty="0">
                <a:latin typeface="Arial"/>
                <a:cs typeface="Arial"/>
              </a:rPr>
              <a:t>Наибольшее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ts val="1900"/>
              </a:lnSpc>
              <a:spcBef>
                <a:spcPts val="155"/>
              </a:spcBef>
            </a:pPr>
            <a:r>
              <a:rPr sz="1800" b="1" i="1" dirty="0">
                <a:latin typeface="Arial"/>
                <a:cs typeface="Arial"/>
              </a:rPr>
              <a:t>п</a:t>
            </a:r>
            <a:r>
              <a:rPr sz="1800" b="1" i="1" spc="5" dirty="0">
                <a:latin typeface="Arial"/>
                <a:cs typeface="Arial"/>
              </a:rPr>
              <a:t>р</a:t>
            </a:r>
            <a:r>
              <a:rPr sz="1800" b="1" i="1" dirty="0">
                <a:latin typeface="Arial"/>
                <a:cs typeface="Arial"/>
              </a:rPr>
              <a:t>о</a:t>
            </a:r>
            <a:r>
              <a:rPr sz="1800" b="1" i="1" spc="5" dirty="0">
                <a:latin typeface="Arial"/>
                <a:cs typeface="Arial"/>
              </a:rPr>
              <a:t>ф</a:t>
            </a:r>
            <a:r>
              <a:rPr sz="1800" b="1" i="1" dirty="0">
                <a:latin typeface="Arial"/>
                <a:cs typeface="Arial"/>
              </a:rPr>
              <a:t>илак</a:t>
            </a:r>
            <a:r>
              <a:rPr sz="1800" b="1" i="1" spc="-10" dirty="0">
                <a:latin typeface="Arial"/>
                <a:cs typeface="Arial"/>
              </a:rPr>
              <a:t>т</a:t>
            </a:r>
            <a:r>
              <a:rPr sz="1800" b="1" i="1" dirty="0">
                <a:latin typeface="Arial"/>
                <a:cs typeface="Arial"/>
              </a:rPr>
              <a:t>ич</a:t>
            </a:r>
            <a:r>
              <a:rPr sz="1800" b="1" i="1" spc="15" dirty="0">
                <a:latin typeface="Arial"/>
                <a:cs typeface="Arial"/>
              </a:rPr>
              <a:t>е</a:t>
            </a:r>
            <a:r>
              <a:rPr sz="1800" b="1" i="1" spc="-5" dirty="0">
                <a:latin typeface="Arial"/>
                <a:cs typeface="Arial"/>
              </a:rPr>
              <a:t>с</a:t>
            </a:r>
            <a:r>
              <a:rPr sz="1800" b="1" i="1" spc="-10" dirty="0">
                <a:latin typeface="Arial"/>
                <a:cs typeface="Arial"/>
              </a:rPr>
              <a:t>к</a:t>
            </a:r>
            <a:r>
              <a:rPr sz="1800" b="1" i="1" dirty="0">
                <a:latin typeface="Arial"/>
                <a:cs typeface="Arial"/>
              </a:rPr>
              <a:t>ое  </a:t>
            </a:r>
            <a:r>
              <a:rPr sz="1800" b="1" i="1" spc="-10" dirty="0">
                <a:latin typeface="Arial"/>
                <a:cs typeface="Arial"/>
              </a:rPr>
              <a:t>воздействие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36208" y="4416552"/>
            <a:ext cx="2596895" cy="105156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536181" y="4414773"/>
            <a:ext cx="2005964" cy="97028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607060" marR="122555" indent="-477520">
              <a:lnSpc>
                <a:spcPts val="2400"/>
              </a:lnSpc>
              <a:spcBef>
                <a:spcPts val="375"/>
              </a:spcBef>
            </a:pPr>
            <a:r>
              <a:rPr sz="2200" b="1" spc="-114" dirty="0">
                <a:latin typeface="Arial"/>
                <a:cs typeface="Arial"/>
              </a:rPr>
              <a:t>У</a:t>
            </a:r>
            <a:r>
              <a:rPr sz="2200" b="1" spc="-5" dirty="0">
                <a:latin typeface="Arial"/>
                <a:cs typeface="Arial"/>
              </a:rPr>
              <a:t>меньшение  риска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365"/>
              </a:lnSpc>
            </a:pPr>
            <a:r>
              <a:rPr sz="2200" b="1" spc="-10" dirty="0">
                <a:latin typeface="Arial"/>
                <a:cs typeface="Arial"/>
              </a:rPr>
              <a:t>развития </a:t>
            </a:r>
            <a:r>
              <a:rPr sz="2200" b="1" spc="-5" dirty="0">
                <a:latin typeface="Arial"/>
                <a:cs typeface="Arial"/>
              </a:rPr>
              <a:t>рака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31160" y="5586780"/>
            <a:ext cx="4845050" cy="122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462915" indent="-273050">
              <a:lnSpc>
                <a:spcPct val="100000"/>
              </a:lnSpc>
              <a:spcBef>
                <a:spcPts val="100"/>
              </a:spcBef>
              <a:buClr>
                <a:srgbClr val="00AF50"/>
              </a:buClr>
              <a:buFont typeface="Wingdings"/>
              <a:buChar char=""/>
              <a:tabLst>
                <a:tab pos="285750" algn="l"/>
              </a:tabLst>
            </a:pPr>
            <a:r>
              <a:rPr sz="1800" spc="-30" dirty="0">
                <a:latin typeface="Microsoft Sans Serif"/>
                <a:cs typeface="Microsoft Sans Serif"/>
              </a:rPr>
              <a:t>Снижает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вероятность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развития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рака </a:t>
            </a:r>
            <a:r>
              <a:rPr sz="1800" spc="-20" dirty="0">
                <a:latin typeface="Microsoft Sans Serif"/>
                <a:cs typeface="Microsoft Sans Serif"/>
              </a:rPr>
              <a:t> ротовой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полости,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пищевода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желудка</a:t>
            </a:r>
            <a:endParaRPr sz="1800">
              <a:latin typeface="Microsoft Sans Serif"/>
              <a:cs typeface="Microsoft Sans Serif"/>
            </a:endParaRPr>
          </a:p>
          <a:p>
            <a:pPr marL="285115" marR="5080" indent="-273050">
              <a:lnSpc>
                <a:spcPct val="100000"/>
              </a:lnSpc>
              <a:spcBef>
                <a:spcPts val="800"/>
              </a:spcBef>
              <a:buClr>
                <a:srgbClr val="00AF50"/>
              </a:buClr>
              <a:buFont typeface="Wingdings"/>
              <a:buChar char=""/>
              <a:tabLst>
                <a:tab pos="28575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Потребление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фруктов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достоверно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связано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со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снижением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риска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развития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рака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легких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0"/>
            <a:ext cx="9144000" cy="1354888"/>
            <a:chOff x="0" y="0"/>
            <a:chExt cx="9144000" cy="1354888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1276"/>
              <a:ext cx="9144000" cy="46361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9144000" y="0"/>
                  </a:moveTo>
                  <a:lnTo>
                    <a:pt x="0" y="0"/>
                  </a:lnTo>
                  <a:lnTo>
                    <a:pt x="0" y="1292733"/>
                  </a:lnTo>
                  <a:lnTo>
                    <a:pt x="825512" y="1280795"/>
                  </a:lnTo>
                  <a:lnTo>
                    <a:pt x="860102" y="1277069"/>
                  </a:lnTo>
                  <a:lnTo>
                    <a:pt x="895103" y="1275930"/>
                  </a:lnTo>
                  <a:lnTo>
                    <a:pt x="967238" y="1275127"/>
                  </a:lnTo>
                  <a:lnTo>
                    <a:pt x="1043716" y="1265825"/>
                  </a:lnTo>
                  <a:lnTo>
                    <a:pt x="1084147" y="1254060"/>
                  </a:lnTo>
                  <a:lnTo>
                    <a:pt x="1126339" y="1235458"/>
                  </a:lnTo>
                  <a:lnTo>
                    <a:pt x="1170517" y="1208451"/>
                  </a:lnTo>
                  <a:lnTo>
                    <a:pt x="1216907" y="1171466"/>
                  </a:lnTo>
                  <a:lnTo>
                    <a:pt x="1265732" y="1122934"/>
                  </a:lnTo>
                  <a:lnTo>
                    <a:pt x="1301133" y="1067305"/>
                  </a:lnTo>
                  <a:lnTo>
                    <a:pt x="1336703" y="1021077"/>
                  </a:lnTo>
                  <a:lnTo>
                    <a:pt x="1372480" y="983431"/>
                  </a:lnTo>
                  <a:lnTo>
                    <a:pt x="1408501" y="953545"/>
                  </a:lnTo>
                  <a:lnTo>
                    <a:pt x="1444803" y="930600"/>
                  </a:lnTo>
                  <a:lnTo>
                    <a:pt x="1481424" y="913776"/>
                  </a:lnTo>
                  <a:lnTo>
                    <a:pt x="1518401" y="902251"/>
                  </a:lnTo>
                  <a:lnTo>
                    <a:pt x="1593573" y="891822"/>
                  </a:lnTo>
                  <a:lnTo>
                    <a:pt x="1631842" y="891276"/>
                  </a:lnTo>
                  <a:lnTo>
                    <a:pt x="1670617" y="892750"/>
                  </a:lnTo>
                  <a:lnTo>
                    <a:pt x="1709934" y="895423"/>
                  </a:lnTo>
                  <a:lnTo>
                    <a:pt x="1749832" y="898474"/>
                  </a:lnTo>
                  <a:lnTo>
                    <a:pt x="1790346" y="901085"/>
                  </a:lnTo>
                  <a:lnTo>
                    <a:pt x="1831515" y="902433"/>
                  </a:lnTo>
                  <a:lnTo>
                    <a:pt x="1873377" y="901700"/>
                  </a:lnTo>
                  <a:lnTo>
                    <a:pt x="9144000" y="89407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4A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1905" marR="5080" indent="26098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ОСНОВНЫЕ</a:t>
            </a:r>
            <a:r>
              <a:rPr dirty="0"/>
              <a:t> </a:t>
            </a:r>
            <a:r>
              <a:rPr spc="-10" dirty="0"/>
              <a:t>ПРИНЦИПЫ </a:t>
            </a:r>
            <a:r>
              <a:rPr spc="-5" dirty="0"/>
              <a:t> </a:t>
            </a:r>
            <a:r>
              <a:rPr spc="-40" dirty="0"/>
              <a:t>ПРОТИВОРАКОВОЙ</a:t>
            </a:r>
            <a:r>
              <a:rPr spc="5" dirty="0"/>
              <a:t> </a:t>
            </a:r>
            <a:r>
              <a:rPr spc="-10" dirty="0"/>
              <a:t>ДИЕТЫ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7996"/>
            <a:chOff x="0" y="0"/>
            <a:chExt cx="9144000" cy="685799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4" y="691006"/>
              <a:ext cx="9141425" cy="61669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04688"/>
              <a:ext cx="9144000" cy="10226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523966"/>
              <a:ext cx="9144000" cy="9381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91276"/>
              <a:ext cx="9144000" cy="472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5532" y="100584"/>
              <a:ext cx="2759964" cy="5943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41215" y="328549"/>
              <a:ext cx="2144395" cy="25742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412234" y="389509"/>
              <a:ext cx="69850" cy="94615"/>
            </a:xfrm>
            <a:custGeom>
              <a:avLst/>
              <a:gdLst/>
              <a:ahLst/>
              <a:cxnLst/>
              <a:rect l="l" t="t" r="r" b="b"/>
              <a:pathLst>
                <a:path w="69850" h="94615">
                  <a:moveTo>
                    <a:pt x="34416" y="0"/>
                  </a:moveTo>
                  <a:lnTo>
                    <a:pt x="0" y="94361"/>
                  </a:lnTo>
                  <a:lnTo>
                    <a:pt x="69341" y="94361"/>
                  </a:lnTo>
                  <a:lnTo>
                    <a:pt x="34416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83379" y="364109"/>
              <a:ext cx="108712" cy="904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41215" y="328549"/>
              <a:ext cx="2144395" cy="257810"/>
            </a:xfrm>
            <a:custGeom>
              <a:avLst/>
              <a:gdLst/>
              <a:ahLst/>
              <a:cxnLst/>
              <a:rect l="l" t="t" r="r" b="b"/>
              <a:pathLst>
                <a:path w="2144395" h="257809">
                  <a:moveTo>
                    <a:pt x="1916176" y="1650"/>
                  </a:moveTo>
                  <a:lnTo>
                    <a:pt x="1976247" y="1650"/>
                  </a:lnTo>
                  <a:lnTo>
                    <a:pt x="2027174" y="83312"/>
                  </a:lnTo>
                  <a:lnTo>
                    <a:pt x="2077085" y="1650"/>
                  </a:lnTo>
                  <a:lnTo>
                    <a:pt x="2136648" y="1650"/>
                  </a:lnTo>
                  <a:lnTo>
                    <a:pt x="2057527" y="125095"/>
                  </a:lnTo>
                  <a:lnTo>
                    <a:pt x="2144395" y="255904"/>
                  </a:lnTo>
                  <a:lnTo>
                    <a:pt x="2082546" y="255904"/>
                  </a:lnTo>
                  <a:lnTo>
                    <a:pt x="2026158" y="167893"/>
                  </a:lnTo>
                  <a:lnTo>
                    <a:pt x="1969643" y="255904"/>
                  </a:lnTo>
                  <a:lnTo>
                    <a:pt x="1908048" y="255904"/>
                  </a:lnTo>
                  <a:lnTo>
                    <a:pt x="1994916" y="123189"/>
                  </a:lnTo>
                  <a:lnTo>
                    <a:pt x="1916176" y="1650"/>
                  </a:lnTo>
                  <a:close/>
                </a:path>
                <a:path w="2144395" h="257809">
                  <a:moveTo>
                    <a:pt x="1680083" y="1650"/>
                  </a:moveTo>
                  <a:lnTo>
                    <a:pt x="1728089" y="1650"/>
                  </a:lnTo>
                  <a:lnTo>
                    <a:pt x="1728089" y="170941"/>
                  </a:lnTo>
                  <a:lnTo>
                    <a:pt x="1831086" y="1650"/>
                  </a:lnTo>
                  <a:lnTo>
                    <a:pt x="1882267" y="1650"/>
                  </a:lnTo>
                  <a:lnTo>
                    <a:pt x="1882267" y="255904"/>
                  </a:lnTo>
                  <a:lnTo>
                    <a:pt x="1834261" y="255904"/>
                  </a:lnTo>
                  <a:lnTo>
                    <a:pt x="1834261" y="89915"/>
                  </a:lnTo>
                  <a:lnTo>
                    <a:pt x="1731391" y="255904"/>
                  </a:lnTo>
                  <a:lnTo>
                    <a:pt x="1680083" y="255904"/>
                  </a:lnTo>
                  <a:lnTo>
                    <a:pt x="1680083" y="1650"/>
                  </a:lnTo>
                  <a:close/>
                </a:path>
                <a:path w="2144395" h="257809">
                  <a:moveTo>
                    <a:pt x="1264412" y="1650"/>
                  </a:moveTo>
                  <a:lnTo>
                    <a:pt x="1436624" y="1650"/>
                  </a:lnTo>
                  <a:lnTo>
                    <a:pt x="1436624" y="44323"/>
                  </a:lnTo>
                  <a:lnTo>
                    <a:pt x="1315720" y="44323"/>
                  </a:lnTo>
                  <a:lnTo>
                    <a:pt x="1315720" y="255904"/>
                  </a:lnTo>
                  <a:lnTo>
                    <a:pt x="1264412" y="255904"/>
                  </a:lnTo>
                  <a:lnTo>
                    <a:pt x="1264412" y="1650"/>
                  </a:lnTo>
                  <a:close/>
                </a:path>
                <a:path w="2144395" h="257809">
                  <a:moveTo>
                    <a:pt x="1025651" y="1650"/>
                  </a:moveTo>
                  <a:lnTo>
                    <a:pt x="1214120" y="1650"/>
                  </a:lnTo>
                  <a:lnTo>
                    <a:pt x="1214120" y="44703"/>
                  </a:lnTo>
                  <a:lnTo>
                    <a:pt x="1076960" y="44703"/>
                  </a:lnTo>
                  <a:lnTo>
                    <a:pt x="1076960" y="100964"/>
                  </a:lnTo>
                  <a:lnTo>
                    <a:pt x="1204595" y="100964"/>
                  </a:lnTo>
                  <a:lnTo>
                    <a:pt x="1204595" y="143890"/>
                  </a:lnTo>
                  <a:lnTo>
                    <a:pt x="1076960" y="143890"/>
                  </a:lnTo>
                  <a:lnTo>
                    <a:pt x="1076960" y="212978"/>
                  </a:lnTo>
                  <a:lnTo>
                    <a:pt x="1218946" y="212978"/>
                  </a:lnTo>
                  <a:lnTo>
                    <a:pt x="1218946" y="255904"/>
                  </a:lnTo>
                  <a:lnTo>
                    <a:pt x="1025651" y="255904"/>
                  </a:lnTo>
                  <a:lnTo>
                    <a:pt x="1025651" y="1650"/>
                  </a:lnTo>
                  <a:close/>
                </a:path>
                <a:path w="2144395" h="257809">
                  <a:moveTo>
                    <a:pt x="795401" y="1650"/>
                  </a:moveTo>
                  <a:lnTo>
                    <a:pt x="973455" y="1650"/>
                  </a:lnTo>
                  <a:lnTo>
                    <a:pt x="973455" y="255904"/>
                  </a:lnTo>
                  <a:lnTo>
                    <a:pt x="922147" y="255904"/>
                  </a:lnTo>
                  <a:lnTo>
                    <a:pt x="922147" y="44703"/>
                  </a:lnTo>
                  <a:lnTo>
                    <a:pt x="845693" y="44703"/>
                  </a:lnTo>
                  <a:lnTo>
                    <a:pt x="845693" y="153162"/>
                  </a:lnTo>
                  <a:lnTo>
                    <a:pt x="845500" y="174736"/>
                  </a:lnTo>
                  <a:lnTo>
                    <a:pt x="842518" y="218312"/>
                  </a:lnTo>
                  <a:lnTo>
                    <a:pt x="820547" y="251642"/>
                  </a:lnTo>
                  <a:lnTo>
                    <a:pt x="789686" y="257428"/>
                  </a:lnTo>
                  <a:lnTo>
                    <a:pt x="784280" y="257311"/>
                  </a:lnTo>
                  <a:lnTo>
                    <a:pt x="777017" y="256968"/>
                  </a:lnTo>
                  <a:lnTo>
                    <a:pt x="767897" y="256411"/>
                  </a:lnTo>
                  <a:lnTo>
                    <a:pt x="756920" y="255650"/>
                  </a:lnTo>
                  <a:lnTo>
                    <a:pt x="756920" y="216026"/>
                  </a:lnTo>
                  <a:lnTo>
                    <a:pt x="768350" y="216153"/>
                  </a:lnTo>
                  <a:lnTo>
                    <a:pt x="779145" y="216153"/>
                  </a:lnTo>
                  <a:lnTo>
                    <a:pt x="786384" y="214756"/>
                  </a:lnTo>
                  <a:lnTo>
                    <a:pt x="790067" y="211836"/>
                  </a:lnTo>
                  <a:lnTo>
                    <a:pt x="793750" y="208914"/>
                  </a:lnTo>
                  <a:lnTo>
                    <a:pt x="795528" y="201802"/>
                  </a:lnTo>
                  <a:lnTo>
                    <a:pt x="795528" y="190500"/>
                  </a:lnTo>
                  <a:lnTo>
                    <a:pt x="795401" y="146812"/>
                  </a:lnTo>
                  <a:lnTo>
                    <a:pt x="795401" y="1650"/>
                  </a:lnTo>
                  <a:close/>
                </a:path>
                <a:path w="2144395" h="257809">
                  <a:moveTo>
                    <a:pt x="278892" y="1650"/>
                  </a:moveTo>
                  <a:lnTo>
                    <a:pt x="333121" y="1650"/>
                  </a:lnTo>
                  <a:lnTo>
                    <a:pt x="434975" y="255904"/>
                  </a:lnTo>
                  <a:lnTo>
                    <a:pt x="379095" y="255904"/>
                  </a:lnTo>
                  <a:lnTo>
                    <a:pt x="356870" y="198120"/>
                  </a:lnTo>
                  <a:lnTo>
                    <a:pt x="255270" y="198120"/>
                  </a:lnTo>
                  <a:lnTo>
                    <a:pt x="234314" y="255904"/>
                  </a:lnTo>
                  <a:lnTo>
                    <a:pt x="179832" y="255904"/>
                  </a:lnTo>
                  <a:lnTo>
                    <a:pt x="278892" y="1650"/>
                  </a:lnTo>
                  <a:close/>
                </a:path>
                <a:path w="2144395" h="257809">
                  <a:moveTo>
                    <a:pt x="0" y="1650"/>
                  </a:moveTo>
                  <a:lnTo>
                    <a:pt x="82296" y="1650"/>
                  </a:lnTo>
                  <a:lnTo>
                    <a:pt x="103681" y="1889"/>
                  </a:lnTo>
                  <a:lnTo>
                    <a:pt x="143383" y="5460"/>
                  </a:lnTo>
                  <a:lnTo>
                    <a:pt x="179959" y="30352"/>
                  </a:lnTo>
                  <a:lnTo>
                    <a:pt x="194691" y="79883"/>
                  </a:lnTo>
                  <a:lnTo>
                    <a:pt x="194165" y="91124"/>
                  </a:lnTo>
                  <a:lnTo>
                    <a:pt x="176530" y="133476"/>
                  </a:lnTo>
                  <a:lnTo>
                    <a:pt x="144660" y="154505"/>
                  </a:lnTo>
                  <a:lnTo>
                    <a:pt x="101113" y="159783"/>
                  </a:lnTo>
                  <a:lnTo>
                    <a:pt x="84709" y="160020"/>
                  </a:lnTo>
                  <a:lnTo>
                    <a:pt x="51308" y="160020"/>
                  </a:lnTo>
                  <a:lnTo>
                    <a:pt x="51308" y="255904"/>
                  </a:lnTo>
                  <a:lnTo>
                    <a:pt x="0" y="255904"/>
                  </a:lnTo>
                  <a:lnTo>
                    <a:pt x="0" y="1650"/>
                  </a:lnTo>
                  <a:close/>
                </a:path>
                <a:path w="2144395" h="257809">
                  <a:moveTo>
                    <a:pt x="1648206" y="0"/>
                  </a:moveTo>
                  <a:lnTo>
                    <a:pt x="1648206" y="37973"/>
                  </a:lnTo>
                  <a:lnTo>
                    <a:pt x="1640839" y="37718"/>
                  </a:lnTo>
                  <a:lnTo>
                    <a:pt x="1630426" y="37718"/>
                  </a:lnTo>
                  <a:lnTo>
                    <a:pt x="1622679" y="38988"/>
                  </a:lnTo>
                  <a:lnTo>
                    <a:pt x="1617853" y="41655"/>
                  </a:lnTo>
                  <a:lnTo>
                    <a:pt x="1613027" y="44196"/>
                  </a:lnTo>
                  <a:lnTo>
                    <a:pt x="1592707" y="86233"/>
                  </a:lnTo>
                  <a:lnTo>
                    <a:pt x="1589532" y="95123"/>
                  </a:lnTo>
                  <a:lnTo>
                    <a:pt x="1586230" y="102362"/>
                  </a:lnTo>
                  <a:lnTo>
                    <a:pt x="1563243" y="124967"/>
                  </a:lnTo>
                  <a:lnTo>
                    <a:pt x="1571436" y="127988"/>
                  </a:lnTo>
                  <a:lnTo>
                    <a:pt x="1603295" y="162353"/>
                  </a:lnTo>
                  <a:lnTo>
                    <a:pt x="1650746" y="255904"/>
                  </a:lnTo>
                  <a:lnTo>
                    <a:pt x="1590421" y="255904"/>
                  </a:lnTo>
                  <a:lnTo>
                    <a:pt x="1560068" y="190118"/>
                  </a:lnTo>
                  <a:lnTo>
                    <a:pt x="1559687" y="189229"/>
                  </a:lnTo>
                  <a:lnTo>
                    <a:pt x="1558671" y="187451"/>
                  </a:lnTo>
                  <a:lnTo>
                    <a:pt x="1557147" y="184785"/>
                  </a:lnTo>
                  <a:lnTo>
                    <a:pt x="1556512" y="183896"/>
                  </a:lnTo>
                  <a:lnTo>
                    <a:pt x="1554480" y="179831"/>
                  </a:lnTo>
                  <a:lnTo>
                    <a:pt x="1530350" y="146303"/>
                  </a:lnTo>
                  <a:lnTo>
                    <a:pt x="1515237" y="144525"/>
                  </a:lnTo>
                  <a:lnTo>
                    <a:pt x="1515237" y="255904"/>
                  </a:lnTo>
                  <a:lnTo>
                    <a:pt x="1463802" y="255904"/>
                  </a:lnTo>
                  <a:lnTo>
                    <a:pt x="1463802" y="1650"/>
                  </a:lnTo>
                  <a:lnTo>
                    <a:pt x="1515237" y="1650"/>
                  </a:lnTo>
                  <a:lnTo>
                    <a:pt x="1515237" y="109854"/>
                  </a:lnTo>
                  <a:lnTo>
                    <a:pt x="1526667" y="108712"/>
                  </a:lnTo>
                  <a:lnTo>
                    <a:pt x="1551247" y="76086"/>
                  </a:lnTo>
                  <a:lnTo>
                    <a:pt x="1557147" y="61467"/>
                  </a:lnTo>
                  <a:lnTo>
                    <a:pt x="1565149" y="42824"/>
                  </a:lnTo>
                  <a:lnTo>
                    <a:pt x="1589278" y="10159"/>
                  </a:lnTo>
                  <a:lnTo>
                    <a:pt x="1640713" y="126"/>
                  </a:lnTo>
                  <a:lnTo>
                    <a:pt x="1641856" y="126"/>
                  </a:lnTo>
                  <a:lnTo>
                    <a:pt x="1644396" y="0"/>
                  </a:lnTo>
                  <a:lnTo>
                    <a:pt x="1648206" y="0"/>
                  </a:lnTo>
                  <a:close/>
                </a:path>
                <a:path w="2144395" h="257809">
                  <a:moveTo>
                    <a:pt x="646938" y="0"/>
                  </a:moveTo>
                  <a:lnTo>
                    <a:pt x="646938" y="37973"/>
                  </a:lnTo>
                  <a:lnTo>
                    <a:pt x="639572" y="37718"/>
                  </a:lnTo>
                  <a:lnTo>
                    <a:pt x="629158" y="37718"/>
                  </a:lnTo>
                  <a:lnTo>
                    <a:pt x="621411" y="38988"/>
                  </a:lnTo>
                  <a:lnTo>
                    <a:pt x="616585" y="41655"/>
                  </a:lnTo>
                  <a:lnTo>
                    <a:pt x="611759" y="44196"/>
                  </a:lnTo>
                  <a:lnTo>
                    <a:pt x="591438" y="86233"/>
                  </a:lnTo>
                  <a:lnTo>
                    <a:pt x="588263" y="95123"/>
                  </a:lnTo>
                  <a:lnTo>
                    <a:pt x="584962" y="102362"/>
                  </a:lnTo>
                  <a:lnTo>
                    <a:pt x="561975" y="124967"/>
                  </a:lnTo>
                  <a:lnTo>
                    <a:pt x="570168" y="127988"/>
                  </a:lnTo>
                  <a:lnTo>
                    <a:pt x="602027" y="162353"/>
                  </a:lnTo>
                  <a:lnTo>
                    <a:pt x="649478" y="255904"/>
                  </a:lnTo>
                  <a:lnTo>
                    <a:pt x="589153" y="255904"/>
                  </a:lnTo>
                  <a:lnTo>
                    <a:pt x="558800" y="190118"/>
                  </a:lnTo>
                  <a:lnTo>
                    <a:pt x="558419" y="189229"/>
                  </a:lnTo>
                  <a:lnTo>
                    <a:pt x="557403" y="187451"/>
                  </a:lnTo>
                  <a:lnTo>
                    <a:pt x="555879" y="184785"/>
                  </a:lnTo>
                  <a:lnTo>
                    <a:pt x="555244" y="183896"/>
                  </a:lnTo>
                  <a:lnTo>
                    <a:pt x="553212" y="179831"/>
                  </a:lnTo>
                  <a:lnTo>
                    <a:pt x="529082" y="146303"/>
                  </a:lnTo>
                  <a:lnTo>
                    <a:pt x="513969" y="144525"/>
                  </a:lnTo>
                  <a:lnTo>
                    <a:pt x="513969" y="255904"/>
                  </a:lnTo>
                  <a:lnTo>
                    <a:pt x="462534" y="255904"/>
                  </a:lnTo>
                  <a:lnTo>
                    <a:pt x="462534" y="1650"/>
                  </a:lnTo>
                  <a:lnTo>
                    <a:pt x="513969" y="1650"/>
                  </a:lnTo>
                  <a:lnTo>
                    <a:pt x="513969" y="109854"/>
                  </a:lnTo>
                  <a:lnTo>
                    <a:pt x="525399" y="108712"/>
                  </a:lnTo>
                  <a:lnTo>
                    <a:pt x="549979" y="76086"/>
                  </a:lnTo>
                  <a:lnTo>
                    <a:pt x="555879" y="61467"/>
                  </a:lnTo>
                  <a:lnTo>
                    <a:pt x="563881" y="42824"/>
                  </a:lnTo>
                  <a:lnTo>
                    <a:pt x="588010" y="10159"/>
                  </a:lnTo>
                  <a:lnTo>
                    <a:pt x="639445" y="126"/>
                  </a:lnTo>
                  <a:lnTo>
                    <a:pt x="640588" y="126"/>
                  </a:lnTo>
                  <a:lnTo>
                    <a:pt x="643128" y="0"/>
                  </a:lnTo>
                  <a:lnTo>
                    <a:pt x="646938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02663" y="1057655"/>
              <a:ext cx="6278880" cy="6522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35952" y="1057655"/>
              <a:ext cx="723900" cy="6522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88335" y="1388363"/>
              <a:ext cx="4084319" cy="107441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62505" y="1189685"/>
            <a:ext cx="5937885" cy="1167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95"/>
              </a:lnSpc>
              <a:spcBef>
                <a:spcPts val="95"/>
              </a:spcBef>
            </a:pPr>
            <a:r>
              <a:rPr b="0" spc="-5" dirty="0">
                <a:solidFill>
                  <a:srgbClr val="000000"/>
                </a:solidFill>
                <a:latin typeface="Arial Black"/>
                <a:cs typeface="Arial Black"/>
              </a:rPr>
              <a:t>ОСНОВНОЙ</a:t>
            </a:r>
            <a:r>
              <a:rPr b="0" spc="3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Black"/>
                <a:cs typeface="Arial Black"/>
              </a:rPr>
              <a:t>ФАКТОР</a:t>
            </a:r>
            <a:r>
              <a:rPr b="0" spc="4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b="0" spc="-10" dirty="0">
                <a:solidFill>
                  <a:srgbClr val="000000"/>
                </a:solidFill>
                <a:latin typeface="Arial Black"/>
                <a:cs typeface="Arial Black"/>
              </a:rPr>
              <a:t>РИСКА</a:t>
            </a:r>
            <a:r>
              <a:rPr b="0" spc="-2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Black"/>
                <a:cs typeface="Arial Black"/>
              </a:rPr>
              <a:t>–</a:t>
            </a:r>
          </a:p>
          <a:p>
            <a:pPr algn="ctr">
              <a:lnSpc>
                <a:spcPts val="5695"/>
              </a:lnSpc>
            </a:pPr>
            <a:r>
              <a:rPr sz="4800" b="0" dirty="0">
                <a:solidFill>
                  <a:srgbClr val="C00000"/>
                </a:solidFill>
                <a:latin typeface="Arial Black"/>
                <a:cs typeface="Arial Black"/>
              </a:rPr>
              <a:t>КУРЕНИЕ</a:t>
            </a:r>
            <a:endParaRPr sz="48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8513" y="5645607"/>
            <a:ext cx="86423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6290" marR="5080" indent="-784225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Внимание!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Arial"/>
                <a:cs typeface="Arial"/>
              </a:rPr>
              <a:t>Рак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легкого</a:t>
            </a:r>
            <a:r>
              <a:rPr sz="2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угрожает</a:t>
            </a:r>
            <a:r>
              <a:rPr sz="2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не </a:t>
            </a:r>
            <a:r>
              <a:rPr sz="2200" b="1" spc="-30" dirty="0">
                <a:solidFill>
                  <a:srgbClr val="FFFFFF"/>
                </a:solidFill>
                <a:latin typeface="Arial"/>
                <a:cs typeface="Arial"/>
              </a:rPr>
              <a:t>только</a:t>
            </a:r>
            <a:r>
              <a:rPr sz="22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тем,</a:t>
            </a:r>
            <a:r>
              <a:rPr sz="2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Arial"/>
                <a:cs typeface="Arial"/>
              </a:rPr>
              <a:t>кто</a:t>
            </a:r>
            <a:r>
              <a:rPr sz="22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Arial"/>
                <a:cs typeface="Arial"/>
              </a:rPr>
              <a:t>курит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сам, </a:t>
            </a:r>
            <a:r>
              <a:rPr sz="2200" b="1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окружающим</a:t>
            </a:r>
            <a:r>
              <a:rPr sz="22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особенно</a:t>
            </a:r>
            <a:r>
              <a:rPr sz="2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детям</a:t>
            </a:r>
            <a:r>
              <a:rPr sz="22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женщинам.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5027" y="2660014"/>
            <a:ext cx="7303770" cy="2577465"/>
          </a:xfrm>
          <a:custGeom>
            <a:avLst/>
            <a:gdLst/>
            <a:ahLst/>
            <a:cxnLst/>
            <a:rect l="l" t="t" r="r" b="b"/>
            <a:pathLst>
              <a:path w="7303770" h="2577465">
                <a:moveTo>
                  <a:pt x="6967156" y="0"/>
                </a:moveTo>
                <a:lnTo>
                  <a:pt x="336130" y="0"/>
                </a:lnTo>
                <a:lnTo>
                  <a:pt x="286460" y="3644"/>
                </a:lnTo>
                <a:lnTo>
                  <a:pt x="239053" y="14232"/>
                </a:lnTo>
                <a:lnTo>
                  <a:pt x="194428" y="31242"/>
                </a:lnTo>
                <a:lnTo>
                  <a:pt x="153105" y="54155"/>
                </a:lnTo>
                <a:lnTo>
                  <a:pt x="115605" y="82452"/>
                </a:lnTo>
                <a:lnTo>
                  <a:pt x="82448" y="115612"/>
                </a:lnTo>
                <a:lnTo>
                  <a:pt x="54153" y="153115"/>
                </a:lnTo>
                <a:lnTo>
                  <a:pt x="31241" y="194443"/>
                </a:lnTo>
                <a:lnTo>
                  <a:pt x="14231" y="239074"/>
                </a:lnTo>
                <a:lnTo>
                  <a:pt x="3644" y="286489"/>
                </a:lnTo>
                <a:lnTo>
                  <a:pt x="0" y="336169"/>
                </a:lnTo>
                <a:lnTo>
                  <a:pt x="0" y="2240915"/>
                </a:lnTo>
                <a:lnTo>
                  <a:pt x="3644" y="2290562"/>
                </a:lnTo>
                <a:lnTo>
                  <a:pt x="14231" y="2337952"/>
                </a:lnTo>
                <a:lnTo>
                  <a:pt x="31241" y="2382562"/>
                </a:lnTo>
                <a:lnTo>
                  <a:pt x="54153" y="2423874"/>
                </a:lnTo>
                <a:lnTo>
                  <a:pt x="82448" y="2461365"/>
                </a:lnTo>
                <a:lnTo>
                  <a:pt x="115605" y="2494516"/>
                </a:lnTo>
                <a:lnTo>
                  <a:pt x="153105" y="2522807"/>
                </a:lnTo>
                <a:lnTo>
                  <a:pt x="194428" y="2545717"/>
                </a:lnTo>
                <a:lnTo>
                  <a:pt x="239053" y="2562725"/>
                </a:lnTo>
                <a:lnTo>
                  <a:pt x="286460" y="2573312"/>
                </a:lnTo>
                <a:lnTo>
                  <a:pt x="336130" y="2576957"/>
                </a:lnTo>
                <a:lnTo>
                  <a:pt x="6967156" y="2576957"/>
                </a:lnTo>
                <a:lnTo>
                  <a:pt x="7016836" y="2573312"/>
                </a:lnTo>
                <a:lnTo>
                  <a:pt x="7064251" y="2562725"/>
                </a:lnTo>
                <a:lnTo>
                  <a:pt x="7108882" y="2545717"/>
                </a:lnTo>
                <a:lnTo>
                  <a:pt x="7150209" y="2522807"/>
                </a:lnTo>
                <a:lnTo>
                  <a:pt x="7187713" y="2494516"/>
                </a:lnTo>
                <a:lnTo>
                  <a:pt x="7220873" y="2461365"/>
                </a:lnTo>
                <a:lnTo>
                  <a:pt x="7249169" y="2423874"/>
                </a:lnTo>
                <a:lnTo>
                  <a:pt x="7272083" y="2382562"/>
                </a:lnTo>
                <a:lnTo>
                  <a:pt x="7289093" y="2337952"/>
                </a:lnTo>
                <a:lnTo>
                  <a:pt x="7299680" y="2290562"/>
                </a:lnTo>
                <a:lnTo>
                  <a:pt x="7303325" y="2240915"/>
                </a:lnTo>
                <a:lnTo>
                  <a:pt x="7303325" y="336169"/>
                </a:lnTo>
                <a:lnTo>
                  <a:pt x="7299680" y="286489"/>
                </a:lnTo>
                <a:lnTo>
                  <a:pt x="7289093" y="239074"/>
                </a:lnTo>
                <a:lnTo>
                  <a:pt x="7272083" y="194443"/>
                </a:lnTo>
                <a:lnTo>
                  <a:pt x="7249169" y="153115"/>
                </a:lnTo>
                <a:lnTo>
                  <a:pt x="7220873" y="115612"/>
                </a:lnTo>
                <a:lnTo>
                  <a:pt x="7187713" y="82452"/>
                </a:lnTo>
                <a:lnTo>
                  <a:pt x="7150209" y="54155"/>
                </a:lnTo>
                <a:lnTo>
                  <a:pt x="7108882" y="31242"/>
                </a:lnTo>
                <a:lnTo>
                  <a:pt x="7064251" y="14232"/>
                </a:lnTo>
                <a:lnTo>
                  <a:pt x="7016836" y="3644"/>
                </a:lnTo>
                <a:lnTo>
                  <a:pt x="6967156" y="0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12342" y="2712465"/>
            <a:ext cx="6804659" cy="2546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Из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тех,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кто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начинает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курить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юности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0" dirty="0">
                <a:latin typeface="Arial"/>
                <a:cs typeface="Arial"/>
              </a:rPr>
              <a:t>продолжает курить,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каждый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четвертый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умрет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среднем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возрасте.</a:t>
            </a:r>
            <a:endParaRPr sz="1800">
              <a:latin typeface="Arial"/>
              <a:cs typeface="Arial"/>
            </a:endParaRPr>
          </a:p>
          <a:p>
            <a:pPr marL="226060" algn="ctr">
              <a:lnSpc>
                <a:spcPts val="2605"/>
              </a:lnSpc>
              <a:spcBef>
                <a:spcPts val="994"/>
              </a:spcBef>
            </a:pPr>
            <a:r>
              <a:rPr sz="2200" b="1" dirty="0">
                <a:solidFill>
                  <a:srgbClr val="C00000"/>
                </a:solidFill>
                <a:latin typeface="Arial"/>
                <a:cs typeface="Arial"/>
              </a:rPr>
              <a:t>КУРЕНИЕ</a:t>
            </a:r>
            <a:r>
              <a:rPr sz="22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C00000"/>
                </a:solidFill>
                <a:latin typeface="Arial"/>
                <a:cs typeface="Arial"/>
              </a:rPr>
              <a:t>ВЫЗЫВАЕТ:</a:t>
            </a:r>
            <a:endParaRPr sz="2200">
              <a:latin typeface="Arial"/>
              <a:cs typeface="Arial"/>
            </a:endParaRPr>
          </a:p>
          <a:p>
            <a:pPr marL="285115">
              <a:lnSpc>
                <a:spcPts val="2605"/>
              </a:lnSpc>
            </a:pPr>
            <a:r>
              <a:rPr sz="2200" spc="-10" dirty="0">
                <a:solidFill>
                  <a:srgbClr val="C00000"/>
                </a:solidFill>
                <a:latin typeface="Arial Black"/>
                <a:cs typeface="Arial Black"/>
              </a:rPr>
              <a:t>85%</a:t>
            </a:r>
            <a:r>
              <a:rPr sz="2200" spc="-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случаев</a:t>
            </a:r>
            <a:r>
              <a:rPr sz="2200" spc="5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смерти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от</a:t>
            </a:r>
            <a:r>
              <a:rPr sz="2200" spc="35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рака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35" dirty="0">
                <a:latin typeface="Microsoft Sans Serif"/>
                <a:cs typeface="Microsoft Sans Serif"/>
              </a:rPr>
              <a:t>легкого,</a:t>
            </a:r>
            <a:endParaRPr sz="2200">
              <a:latin typeface="Microsoft Sans Serif"/>
              <a:cs typeface="Microsoft Sans Serif"/>
            </a:endParaRPr>
          </a:p>
          <a:p>
            <a:pPr marL="1533525" marR="768350" indent="-1249045">
              <a:lnSpc>
                <a:spcPct val="102299"/>
              </a:lnSpc>
              <a:spcBef>
                <a:spcPts val="645"/>
              </a:spcBef>
            </a:pPr>
            <a:r>
              <a:rPr sz="2200" spc="-10" dirty="0">
                <a:solidFill>
                  <a:srgbClr val="C00000"/>
                </a:solidFill>
                <a:latin typeface="Arial Black"/>
                <a:cs typeface="Arial Black"/>
              </a:rPr>
              <a:t>50-70%</a:t>
            </a:r>
            <a:r>
              <a:rPr sz="2200" spc="-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смертей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от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рака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пищевода,</a:t>
            </a:r>
            <a:r>
              <a:rPr sz="2200" spc="70" dirty="0">
                <a:latin typeface="Microsoft Sans Serif"/>
                <a:cs typeface="Microsoft Sans Serif"/>
              </a:rPr>
              <a:t> </a:t>
            </a:r>
            <a:r>
              <a:rPr sz="2200" spc="-35" dirty="0">
                <a:latin typeface="Microsoft Sans Serif"/>
                <a:cs typeface="Microsoft Sans Serif"/>
              </a:rPr>
              <a:t>глотки, </a:t>
            </a:r>
            <a:r>
              <a:rPr sz="2200" spc="-570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ротовой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полости</a:t>
            </a:r>
            <a:endParaRPr sz="2200">
              <a:latin typeface="Microsoft Sans Serif"/>
              <a:cs typeface="Microsoft Sans Serif"/>
            </a:endParaRPr>
          </a:p>
          <a:p>
            <a:pPr marL="361315">
              <a:lnSpc>
                <a:spcPct val="100000"/>
              </a:lnSpc>
              <a:spcBef>
                <a:spcPts val="640"/>
              </a:spcBef>
            </a:pPr>
            <a:r>
              <a:rPr sz="2200" spc="-5" dirty="0">
                <a:solidFill>
                  <a:srgbClr val="C00000"/>
                </a:solidFill>
                <a:latin typeface="Arial Black"/>
                <a:cs typeface="Arial Black"/>
              </a:rPr>
              <a:t>30-40% </a:t>
            </a:r>
            <a:r>
              <a:rPr sz="2200" spc="-30" dirty="0">
                <a:latin typeface="Microsoft Sans Serif"/>
                <a:cs typeface="Microsoft Sans Serif"/>
              </a:rPr>
              <a:t>от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рака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35" dirty="0">
                <a:latin typeface="Microsoft Sans Serif"/>
                <a:cs typeface="Microsoft Sans Serif"/>
              </a:rPr>
              <a:t>мочевого</a:t>
            </a:r>
            <a:r>
              <a:rPr sz="2200" spc="45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пузыря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и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почек.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69263" y="3767328"/>
            <a:ext cx="302260" cy="1490980"/>
            <a:chOff x="969263" y="3767328"/>
            <a:chExt cx="302260" cy="1490980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9263" y="3767328"/>
              <a:ext cx="301752" cy="29260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9263" y="4183380"/>
              <a:ext cx="301752" cy="2926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9263" y="4965192"/>
              <a:ext cx="301752" cy="2926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009" y="4028236"/>
            <a:ext cx="2449449" cy="24616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0860" y="1552835"/>
            <a:ext cx="3943138" cy="20106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27022" y="3710944"/>
            <a:ext cx="6137275" cy="2973705"/>
            <a:chOff x="2827022" y="3710944"/>
            <a:chExt cx="6137275" cy="29737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7022" y="3710944"/>
              <a:ext cx="6137143" cy="29733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0166" y="3724402"/>
              <a:ext cx="6071234" cy="290701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9144000" cy="1354888"/>
            <a:chOff x="0" y="0"/>
            <a:chExt cx="9144000" cy="1354888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891276"/>
              <a:ext cx="9144000" cy="4636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44000" cy="12927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9144000" cy="1292860"/>
            </a:xfrm>
            <a:custGeom>
              <a:avLst/>
              <a:gdLst/>
              <a:ahLst/>
              <a:cxnLst/>
              <a:rect l="l" t="t" r="r" b="b"/>
              <a:pathLst>
                <a:path w="9144000" h="1292860">
                  <a:moveTo>
                    <a:pt x="0" y="0"/>
                  </a:moveTo>
                  <a:lnTo>
                    <a:pt x="9144000" y="0"/>
                  </a:lnTo>
                  <a:lnTo>
                    <a:pt x="9144000" y="894079"/>
                  </a:lnTo>
                  <a:lnTo>
                    <a:pt x="1873377" y="901700"/>
                  </a:lnTo>
                  <a:lnTo>
                    <a:pt x="1831515" y="902433"/>
                  </a:lnTo>
                  <a:lnTo>
                    <a:pt x="1790346" y="901085"/>
                  </a:lnTo>
                  <a:lnTo>
                    <a:pt x="1749832" y="898474"/>
                  </a:lnTo>
                  <a:lnTo>
                    <a:pt x="1709934" y="895423"/>
                  </a:lnTo>
                  <a:lnTo>
                    <a:pt x="1670617" y="892750"/>
                  </a:lnTo>
                  <a:lnTo>
                    <a:pt x="1631842" y="891276"/>
                  </a:lnTo>
                  <a:lnTo>
                    <a:pt x="1593573" y="891822"/>
                  </a:lnTo>
                  <a:lnTo>
                    <a:pt x="1555772" y="895207"/>
                  </a:lnTo>
                  <a:lnTo>
                    <a:pt x="1481424" y="913776"/>
                  </a:lnTo>
                  <a:lnTo>
                    <a:pt x="1444803" y="930600"/>
                  </a:lnTo>
                  <a:lnTo>
                    <a:pt x="1408501" y="953545"/>
                  </a:lnTo>
                  <a:lnTo>
                    <a:pt x="1372480" y="983431"/>
                  </a:lnTo>
                  <a:lnTo>
                    <a:pt x="1336703" y="1021077"/>
                  </a:lnTo>
                  <a:lnTo>
                    <a:pt x="1301133" y="1067305"/>
                  </a:lnTo>
                  <a:lnTo>
                    <a:pt x="1265732" y="1122934"/>
                  </a:lnTo>
                  <a:lnTo>
                    <a:pt x="1216907" y="1171466"/>
                  </a:lnTo>
                  <a:lnTo>
                    <a:pt x="1170517" y="1208451"/>
                  </a:lnTo>
                  <a:lnTo>
                    <a:pt x="1126339" y="1235458"/>
                  </a:lnTo>
                  <a:lnTo>
                    <a:pt x="1084147" y="1254060"/>
                  </a:lnTo>
                  <a:lnTo>
                    <a:pt x="1043716" y="1265825"/>
                  </a:lnTo>
                  <a:lnTo>
                    <a:pt x="1004822" y="1272324"/>
                  </a:lnTo>
                  <a:lnTo>
                    <a:pt x="930740" y="1275806"/>
                  </a:lnTo>
                  <a:lnTo>
                    <a:pt x="895103" y="1275930"/>
                  </a:lnTo>
                  <a:lnTo>
                    <a:pt x="860102" y="1277069"/>
                  </a:lnTo>
                  <a:lnTo>
                    <a:pt x="825512" y="1280795"/>
                  </a:lnTo>
                  <a:lnTo>
                    <a:pt x="0" y="12927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869797"/>
              <a:ext cx="9143999" cy="4336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94204" y="120395"/>
              <a:ext cx="5620512" cy="5943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55697" y="344931"/>
              <a:ext cx="5095494" cy="3139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636382" y="554736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0" y="0"/>
                  </a:moveTo>
                  <a:lnTo>
                    <a:pt x="48768" y="0"/>
                  </a:lnTo>
                  <a:lnTo>
                    <a:pt x="48768" y="48767"/>
                  </a:lnTo>
                  <a:lnTo>
                    <a:pt x="0" y="48767"/>
                  </a:lnTo>
                  <a:lnTo>
                    <a:pt x="0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72401" y="484377"/>
              <a:ext cx="125984" cy="855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56323" y="484377"/>
              <a:ext cx="125984" cy="855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15098" y="483488"/>
              <a:ext cx="126873" cy="8623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2746" y="408558"/>
              <a:ext cx="69850" cy="94615"/>
            </a:xfrm>
            <a:custGeom>
              <a:avLst/>
              <a:gdLst/>
              <a:ahLst/>
              <a:cxnLst/>
              <a:rect l="l" t="t" r="r" b="b"/>
              <a:pathLst>
                <a:path w="69850" h="94615">
                  <a:moveTo>
                    <a:pt x="34416" y="0"/>
                  </a:moveTo>
                  <a:lnTo>
                    <a:pt x="0" y="94361"/>
                  </a:lnTo>
                  <a:lnTo>
                    <a:pt x="69341" y="94361"/>
                  </a:lnTo>
                  <a:lnTo>
                    <a:pt x="34416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5098" y="382397"/>
              <a:ext cx="117475" cy="770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59095" y="382777"/>
              <a:ext cx="114808" cy="18719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19397" y="379602"/>
              <a:ext cx="158877" cy="1934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50361" y="379602"/>
              <a:ext cx="158877" cy="19342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655697" y="347599"/>
              <a:ext cx="4867910" cy="311785"/>
            </a:xfrm>
            <a:custGeom>
              <a:avLst/>
              <a:gdLst/>
              <a:ahLst/>
              <a:cxnLst/>
              <a:rect l="l" t="t" r="r" b="b"/>
              <a:pathLst>
                <a:path w="4867909" h="311784">
                  <a:moveTo>
                    <a:pt x="4816221" y="1650"/>
                  </a:moveTo>
                  <a:lnTo>
                    <a:pt x="4867529" y="1650"/>
                  </a:lnTo>
                  <a:lnTo>
                    <a:pt x="4867529" y="255904"/>
                  </a:lnTo>
                  <a:lnTo>
                    <a:pt x="4816221" y="255904"/>
                  </a:lnTo>
                  <a:lnTo>
                    <a:pt x="4816221" y="1650"/>
                  </a:lnTo>
                  <a:close/>
                </a:path>
                <a:path w="4867909" h="311784">
                  <a:moveTo>
                    <a:pt x="4574539" y="1650"/>
                  </a:moveTo>
                  <a:lnTo>
                    <a:pt x="4625848" y="1650"/>
                  </a:lnTo>
                  <a:lnTo>
                    <a:pt x="4625848" y="103250"/>
                  </a:lnTo>
                  <a:lnTo>
                    <a:pt x="4694428" y="103250"/>
                  </a:lnTo>
                  <a:lnTo>
                    <a:pt x="4741036" y="110616"/>
                  </a:lnTo>
                  <a:lnTo>
                    <a:pt x="4773549" y="137033"/>
                  </a:lnTo>
                  <a:lnTo>
                    <a:pt x="4786503" y="180593"/>
                  </a:lnTo>
                  <a:lnTo>
                    <a:pt x="4785667" y="193075"/>
                  </a:lnTo>
                  <a:lnTo>
                    <a:pt x="4766087" y="233592"/>
                  </a:lnTo>
                  <a:lnTo>
                    <a:pt x="4722542" y="254380"/>
                  </a:lnTo>
                  <a:lnTo>
                    <a:pt x="4694428" y="255904"/>
                  </a:lnTo>
                  <a:lnTo>
                    <a:pt x="4574539" y="255904"/>
                  </a:lnTo>
                  <a:lnTo>
                    <a:pt x="4574539" y="1650"/>
                  </a:lnTo>
                  <a:close/>
                </a:path>
                <a:path w="4867909" h="311784">
                  <a:moveTo>
                    <a:pt x="4317237" y="1650"/>
                  </a:moveTo>
                  <a:lnTo>
                    <a:pt x="4418837" y="1650"/>
                  </a:lnTo>
                  <a:lnTo>
                    <a:pt x="4432952" y="1815"/>
                  </a:lnTo>
                  <a:lnTo>
                    <a:pt x="4471033" y="5784"/>
                  </a:lnTo>
                  <a:lnTo>
                    <a:pt x="4505751" y="29608"/>
                  </a:lnTo>
                  <a:lnTo>
                    <a:pt x="4517644" y="65659"/>
                  </a:lnTo>
                  <a:lnTo>
                    <a:pt x="4517046" y="74422"/>
                  </a:lnTo>
                  <a:lnTo>
                    <a:pt x="4496688" y="111458"/>
                  </a:lnTo>
                  <a:lnTo>
                    <a:pt x="4481957" y="120776"/>
                  </a:lnTo>
                  <a:lnTo>
                    <a:pt x="4492908" y="124781"/>
                  </a:lnTo>
                  <a:lnTo>
                    <a:pt x="4523144" y="152364"/>
                  </a:lnTo>
                  <a:lnTo>
                    <a:pt x="4530217" y="182117"/>
                  </a:lnTo>
                  <a:lnTo>
                    <a:pt x="4529697" y="190736"/>
                  </a:lnTo>
                  <a:lnTo>
                    <a:pt x="4512579" y="230647"/>
                  </a:lnTo>
                  <a:lnTo>
                    <a:pt x="4475489" y="252527"/>
                  </a:lnTo>
                  <a:lnTo>
                    <a:pt x="4426017" y="255645"/>
                  </a:lnTo>
                  <a:lnTo>
                    <a:pt x="4403725" y="255904"/>
                  </a:lnTo>
                  <a:lnTo>
                    <a:pt x="4317237" y="255904"/>
                  </a:lnTo>
                  <a:lnTo>
                    <a:pt x="4317237" y="1650"/>
                  </a:lnTo>
                  <a:close/>
                </a:path>
                <a:path w="4867909" h="311784">
                  <a:moveTo>
                    <a:pt x="3958462" y="1650"/>
                  </a:moveTo>
                  <a:lnTo>
                    <a:pt x="4009771" y="1650"/>
                  </a:lnTo>
                  <a:lnTo>
                    <a:pt x="4009771" y="103250"/>
                  </a:lnTo>
                  <a:lnTo>
                    <a:pt x="4078478" y="103250"/>
                  </a:lnTo>
                  <a:lnTo>
                    <a:pt x="4120260" y="108950"/>
                  </a:lnTo>
                  <a:lnTo>
                    <a:pt x="4158230" y="137890"/>
                  </a:lnTo>
                  <a:lnTo>
                    <a:pt x="4170553" y="180466"/>
                  </a:lnTo>
                  <a:lnTo>
                    <a:pt x="4169721" y="192944"/>
                  </a:lnTo>
                  <a:lnTo>
                    <a:pt x="4150534" y="232995"/>
                  </a:lnTo>
                  <a:lnTo>
                    <a:pt x="4106576" y="254269"/>
                  </a:lnTo>
                  <a:lnTo>
                    <a:pt x="4078478" y="255904"/>
                  </a:lnTo>
                  <a:lnTo>
                    <a:pt x="3958462" y="255904"/>
                  </a:lnTo>
                  <a:lnTo>
                    <a:pt x="3958462" y="1650"/>
                  </a:lnTo>
                  <a:close/>
                </a:path>
                <a:path w="4867909" h="311784">
                  <a:moveTo>
                    <a:pt x="3721227" y="1650"/>
                  </a:moveTo>
                  <a:lnTo>
                    <a:pt x="3923283" y="1650"/>
                  </a:lnTo>
                  <a:lnTo>
                    <a:pt x="3923283" y="44703"/>
                  </a:lnTo>
                  <a:lnTo>
                    <a:pt x="3847973" y="44703"/>
                  </a:lnTo>
                  <a:lnTo>
                    <a:pt x="3847973" y="255904"/>
                  </a:lnTo>
                  <a:lnTo>
                    <a:pt x="3796665" y="255904"/>
                  </a:lnTo>
                  <a:lnTo>
                    <a:pt x="3796665" y="44703"/>
                  </a:lnTo>
                  <a:lnTo>
                    <a:pt x="3721227" y="44703"/>
                  </a:lnTo>
                  <a:lnTo>
                    <a:pt x="3721227" y="1650"/>
                  </a:lnTo>
                  <a:close/>
                </a:path>
                <a:path w="4867909" h="311784">
                  <a:moveTo>
                    <a:pt x="3574923" y="1650"/>
                  </a:moveTo>
                  <a:lnTo>
                    <a:pt x="3629152" y="1650"/>
                  </a:lnTo>
                  <a:lnTo>
                    <a:pt x="3731005" y="255904"/>
                  </a:lnTo>
                  <a:lnTo>
                    <a:pt x="3675126" y="255904"/>
                  </a:lnTo>
                  <a:lnTo>
                    <a:pt x="3652901" y="198120"/>
                  </a:lnTo>
                  <a:lnTo>
                    <a:pt x="3551301" y="198120"/>
                  </a:lnTo>
                  <a:lnTo>
                    <a:pt x="3530345" y="255904"/>
                  </a:lnTo>
                  <a:lnTo>
                    <a:pt x="3475863" y="255904"/>
                  </a:lnTo>
                  <a:lnTo>
                    <a:pt x="3574923" y="1650"/>
                  </a:lnTo>
                  <a:close/>
                </a:path>
                <a:path w="4867909" h="311784">
                  <a:moveTo>
                    <a:pt x="3271519" y="1650"/>
                  </a:moveTo>
                  <a:lnTo>
                    <a:pt x="3449574" y="1650"/>
                  </a:lnTo>
                  <a:lnTo>
                    <a:pt x="3449574" y="255904"/>
                  </a:lnTo>
                  <a:lnTo>
                    <a:pt x="3398266" y="255904"/>
                  </a:lnTo>
                  <a:lnTo>
                    <a:pt x="3398266" y="44703"/>
                  </a:lnTo>
                  <a:lnTo>
                    <a:pt x="3321812" y="44703"/>
                  </a:lnTo>
                  <a:lnTo>
                    <a:pt x="3321812" y="153162"/>
                  </a:lnTo>
                  <a:lnTo>
                    <a:pt x="3321619" y="174736"/>
                  </a:lnTo>
                  <a:lnTo>
                    <a:pt x="3318637" y="218312"/>
                  </a:lnTo>
                  <a:lnTo>
                    <a:pt x="3296666" y="251642"/>
                  </a:lnTo>
                  <a:lnTo>
                    <a:pt x="3265804" y="257428"/>
                  </a:lnTo>
                  <a:lnTo>
                    <a:pt x="3260399" y="257311"/>
                  </a:lnTo>
                  <a:lnTo>
                    <a:pt x="3253136" y="256968"/>
                  </a:lnTo>
                  <a:lnTo>
                    <a:pt x="3244016" y="256411"/>
                  </a:lnTo>
                  <a:lnTo>
                    <a:pt x="3233039" y="255650"/>
                  </a:lnTo>
                  <a:lnTo>
                    <a:pt x="3233039" y="216026"/>
                  </a:lnTo>
                  <a:lnTo>
                    <a:pt x="3244468" y="216153"/>
                  </a:lnTo>
                  <a:lnTo>
                    <a:pt x="3255264" y="216153"/>
                  </a:lnTo>
                  <a:lnTo>
                    <a:pt x="3262503" y="214756"/>
                  </a:lnTo>
                  <a:lnTo>
                    <a:pt x="3266186" y="211836"/>
                  </a:lnTo>
                  <a:lnTo>
                    <a:pt x="3269868" y="208914"/>
                  </a:lnTo>
                  <a:lnTo>
                    <a:pt x="3271647" y="201802"/>
                  </a:lnTo>
                  <a:lnTo>
                    <a:pt x="3271647" y="190500"/>
                  </a:lnTo>
                  <a:lnTo>
                    <a:pt x="3271519" y="146812"/>
                  </a:lnTo>
                  <a:lnTo>
                    <a:pt x="3271519" y="1650"/>
                  </a:lnTo>
                  <a:close/>
                </a:path>
                <a:path w="4867909" h="311784">
                  <a:moveTo>
                    <a:pt x="3017139" y="1650"/>
                  </a:moveTo>
                  <a:lnTo>
                    <a:pt x="3205606" y="1650"/>
                  </a:lnTo>
                  <a:lnTo>
                    <a:pt x="3205606" y="44703"/>
                  </a:lnTo>
                  <a:lnTo>
                    <a:pt x="3068447" y="44703"/>
                  </a:lnTo>
                  <a:lnTo>
                    <a:pt x="3068447" y="100964"/>
                  </a:lnTo>
                  <a:lnTo>
                    <a:pt x="3196081" y="100964"/>
                  </a:lnTo>
                  <a:lnTo>
                    <a:pt x="3196081" y="143890"/>
                  </a:lnTo>
                  <a:lnTo>
                    <a:pt x="3068447" y="143890"/>
                  </a:lnTo>
                  <a:lnTo>
                    <a:pt x="3068447" y="212978"/>
                  </a:lnTo>
                  <a:lnTo>
                    <a:pt x="3210432" y="212978"/>
                  </a:lnTo>
                  <a:lnTo>
                    <a:pt x="3210432" y="255904"/>
                  </a:lnTo>
                  <a:lnTo>
                    <a:pt x="3017139" y="255904"/>
                  </a:lnTo>
                  <a:lnTo>
                    <a:pt x="3017139" y="1650"/>
                  </a:lnTo>
                  <a:close/>
                </a:path>
                <a:path w="4867909" h="311784">
                  <a:moveTo>
                    <a:pt x="2784602" y="1650"/>
                  </a:moveTo>
                  <a:lnTo>
                    <a:pt x="2960242" y="1650"/>
                  </a:lnTo>
                  <a:lnTo>
                    <a:pt x="2960242" y="213233"/>
                  </a:lnTo>
                  <a:lnTo>
                    <a:pt x="2982594" y="213233"/>
                  </a:lnTo>
                  <a:lnTo>
                    <a:pt x="2982594" y="311276"/>
                  </a:lnTo>
                  <a:lnTo>
                    <a:pt x="2939923" y="311276"/>
                  </a:lnTo>
                  <a:lnTo>
                    <a:pt x="2939923" y="255904"/>
                  </a:lnTo>
                  <a:lnTo>
                    <a:pt x="2779903" y="255904"/>
                  </a:lnTo>
                  <a:lnTo>
                    <a:pt x="2779903" y="311276"/>
                  </a:lnTo>
                  <a:lnTo>
                    <a:pt x="2737230" y="311276"/>
                  </a:lnTo>
                  <a:lnTo>
                    <a:pt x="2737230" y="213233"/>
                  </a:lnTo>
                  <a:lnTo>
                    <a:pt x="2758693" y="213233"/>
                  </a:lnTo>
                  <a:lnTo>
                    <a:pt x="2765931" y="196280"/>
                  </a:lnTo>
                  <a:lnTo>
                    <a:pt x="2776356" y="158422"/>
                  </a:lnTo>
                  <a:lnTo>
                    <a:pt x="2781762" y="114585"/>
                  </a:lnTo>
                  <a:lnTo>
                    <a:pt x="2784290" y="60102"/>
                  </a:lnTo>
                  <a:lnTo>
                    <a:pt x="2784602" y="28575"/>
                  </a:lnTo>
                  <a:lnTo>
                    <a:pt x="2784602" y="1650"/>
                  </a:lnTo>
                  <a:close/>
                </a:path>
                <a:path w="4867909" h="311784">
                  <a:moveTo>
                    <a:pt x="2175891" y="1650"/>
                  </a:moveTo>
                  <a:lnTo>
                    <a:pt x="2364358" y="1650"/>
                  </a:lnTo>
                  <a:lnTo>
                    <a:pt x="2364358" y="44703"/>
                  </a:lnTo>
                  <a:lnTo>
                    <a:pt x="2227199" y="44703"/>
                  </a:lnTo>
                  <a:lnTo>
                    <a:pt x="2227199" y="100964"/>
                  </a:lnTo>
                  <a:lnTo>
                    <a:pt x="2354833" y="100964"/>
                  </a:lnTo>
                  <a:lnTo>
                    <a:pt x="2354833" y="143890"/>
                  </a:lnTo>
                  <a:lnTo>
                    <a:pt x="2227199" y="143890"/>
                  </a:lnTo>
                  <a:lnTo>
                    <a:pt x="2227199" y="212978"/>
                  </a:lnTo>
                  <a:lnTo>
                    <a:pt x="2369185" y="212978"/>
                  </a:lnTo>
                  <a:lnTo>
                    <a:pt x="2369185" y="255904"/>
                  </a:lnTo>
                  <a:lnTo>
                    <a:pt x="2175891" y="255904"/>
                  </a:lnTo>
                  <a:lnTo>
                    <a:pt x="2175891" y="1650"/>
                  </a:lnTo>
                  <a:close/>
                </a:path>
                <a:path w="4867909" h="311784">
                  <a:moveTo>
                    <a:pt x="1941194" y="1650"/>
                  </a:moveTo>
                  <a:lnTo>
                    <a:pt x="2143252" y="1650"/>
                  </a:lnTo>
                  <a:lnTo>
                    <a:pt x="2143252" y="44703"/>
                  </a:lnTo>
                  <a:lnTo>
                    <a:pt x="2067940" y="44703"/>
                  </a:lnTo>
                  <a:lnTo>
                    <a:pt x="2067940" y="255904"/>
                  </a:lnTo>
                  <a:lnTo>
                    <a:pt x="2016632" y="255904"/>
                  </a:lnTo>
                  <a:lnTo>
                    <a:pt x="2016632" y="44703"/>
                  </a:lnTo>
                  <a:lnTo>
                    <a:pt x="1941194" y="44703"/>
                  </a:lnTo>
                  <a:lnTo>
                    <a:pt x="1941194" y="1650"/>
                  </a:lnTo>
                  <a:close/>
                </a:path>
                <a:path w="4867909" h="311784">
                  <a:moveTo>
                    <a:pt x="1723263" y="1650"/>
                  </a:moveTo>
                  <a:lnTo>
                    <a:pt x="1911730" y="1650"/>
                  </a:lnTo>
                  <a:lnTo>
                    <a:pt x="1911730" y="44703"/>
                  </a:lnTo>
                  <a:lnTo>
                    <a:pt x="1774570" y="44703"/>
                  </a:lnTo>
                  <a:lnTo>
                    <a:pt x="1774570" y="100964"/>
                  </a:lnTo>
                  <a:lnTo>
                    <a:pt x="1902205" y="100964"/>
                  </a:lnTo>
                  <a:lnTo>
                    <a:pt x="1902205" y="143890"/>
                  </a:lnTo>
                  <a:lnTo>
                    <a:pt x="1774570" y="143890"/>
                  </a:lnTo>
                  <a:lnTo>
                    <a:pt x="1774570" y="212978"/>
                  </a:lnTo>
                  <a:lnTo>
                    <a:pt x="1916556" y="212978"/>
                  </a:lnTo>
                  <a:lnTo>
                    <a:pt x="1916556" y="255904"/>
                  </a:lnTo>
                  <a:lnTo>
                    <a:pt x="1723263" y="255904"/>
                  </a:lnTo>
                  <a:lnTo>
                    <a:pt x="1723263" y="1650"/>
                  </a:lnTo>
                  <a:close/>
                </a:path>
                <a:path w="4867909" h="311784">
                  <a:moveTo>
                    <a:pt x="834008" y="1650"/>
                  </a:moveTo>
                  <a:lnTo>
                    <a:pt x="910843" y="1650"/>
                  </a:lnTo>
                  <a:lnTo>
                    <a:pt x="956944" y="175005"/>
                  </a:lnTo>
                  <a:lnTo>
                    <a:pt x="1002538" y="1650"/>
                  </a:lnTo>
                  <a:lnTo>
                    <a:pt x="1079500" y="1650"/>
                  </a:lnTo>
                  <a:lnTo>
                    <a:pt x="1079500" y="255904"/>
                  </a:lnTo>
                  <a:lnTo>
                    <a:pt x="1031875" y="255904"/>
                  </a:lnTo>
                  <a:lnTo>
                    <a:pt x="1031875" y="55752"/>
                  </a:lnTo>
                  <a:lnTo>
                    <a:pt x="981455" y="255904"/>
                  </a:lnTo>
                  <a:lnTo>
                    <a:pt x="932052" y="255904"/>
                  </a:lnTo>
                  <a:lnTo>
                    <a:pt x="881761" y="55752"/>
                  </a:lnTo>
                  <a:lnTo>
                    <a:pt x="881761" y="255904"/>
                  </a:lnTo>
                  <a:lnTo>
                    <a:pt x="834008" y="255904"/>
                  </a:lnTo>
                  <a:lnTo>
                    <a:pt x="834008" y="1650"/>
                  </a:lnTo>
                  <a:close/>
                </a:path>
                <a:path w="4867909" h="311784">
                  <a:moveTo>
                    <a:pt x="235838" y="1650"/>
                  </a:moveTo>
                  <a:lnTo>
                    <a:pt x="437895" y="1650"/>
                  </a:lnTo>
                  <a:lnTo>
                    <a:pt x="437895" y="44703"/>
                  </a:lnTo>
                  <a:lnTo>
                    <a:pt x="362584" y="44703"/>
                  </a:lnTo>
                  <a:lnTo>
                    <a:pt x="362584" y="255904"/>
                  </a:lnTo>
                  <a:lnTo>
                    <a:pt x="311276" y="255904"/>
                  </a:lnTo>
                  <a:lnTo>
                    <a:pt x="311276" y="44703"/>
                  </a:lnTo>
                  <a:lnTo>
                    <a:pt x="235838" y="44703"/>
                  </a:lnTo>
                  <a:lnTo>
                    <a:pt x="235838" y="1650"/>
                  </a:lnTo>
                  <a:close/>
                </a:path>
                <a:path w="4867909" h="311784">
                  <a:moveTo>
                    <a:pt x="0" y="1650"/>
                  </a:moveTo>
                  <a:lnTo>
                    <a:pt x="51307" y="1650"/>
                  </a:lnTo>
                  <a:lnTo>
                    <a:pt x="51307" y="62356"/>
                  </a:lnTo>
                  <a:lnTo>
                    <a:pt x="51448" y="75862"/>
                  </a:lnTo>
                  <a:lnTo>
                    <a:pt x="59181" y="113411"/>
                  </a:lnTo>
                  <a:lnTo>
                    <a:pt x="97916" y="125349"/>
                  </a:lnTo>
                  <a:lnTo>
                    <a:pt x="105965" y="125114"/>
                  </a:lnTo>
                  <a:lnTo>
                    <a:pt x="143255" y="115824"/>
                  </a:lnTo>
                  <a:lnTo>
                    <a:pt x="149478" y="111251"/>
                  </a:lnTo>
                  <a:lnTo>
                    <a:pt x="149478" y="1650"/>
                  </a:lnTo>
                  <a:lnTo>
                    <a:pt x="200786" y="1650"/>
                  </a:lnTo>
                  <a:lnTo>
                    <a:pt x="200786" y="255904"/>
                  </a:lnTo>
                  <a:lnTo>
                    <a:pt x="149478" y="255904"/>
                  </a:lnTo>
                  <a:lnTo>
                    <a:pt x="149478" y="153542"/>
                  </a:lnTo>
                  <a:lnTo>
                    <a:pt x="141694" y="156833"/>
                  </a:lnTo>
                  <a:lnTo>
                    <a:pt x="103806" y="166719"/>
                  </a:lnTo>
                  <a:lnTo>
                    <a:pt x="89153" y="167639"/>
                  </a:lnTo>
                  <a:lnTo>
                    <a:pt x="70907" y="166518"/>
                  </a:lnTo>
                  <a:lnTo>
                    <a:pt x="25526" y="149605"/>
                  </a:lnTo>
                  <a:lnTo>
                    <a:pt x="1595" y="107957"/>
                  </a:lnTo>
                  <a:lnTo>
                    <a:pt x="0" y="87502"/>
                  </a:lnTo>
                  <a:lnTo>
                    <a:pt x="0" y="1650"/>
                  </a:lnTo>
                  <a:close/>
                </a:path>
                <a:path w="4867909" h="311784">
                  <a:moveTo>
                    <a:pt x="1382394" y="0"/>
                  </a:moveTo>
                  <a:lnTo>
                    <a:pt x="1386204" y="0"/>
                  </a:lnTo>
                  <a:lnTo>
                    <a:pt x="1388744" y="126"/>
                  </a:lnTo>
                  <a:lnTo>
                    <a:pt x="1389888" y="126"/>
                  </a:lnTo>
                  <a:lnTo>
                    <a:pt x="1433732" y="6288"/>
                  </a:lnTo>
                  <a:lnTo>
                    <a:pt x="1466030" y="43588"/>
                  </a:lnTo>
                  <a:lnTo>
                    <a:pt x="1479153" y="75346"/>
                  </a:lnTo>
                  <a:lnTo>
                    <a:pt x="1484058" y="86487"/>
                  </a:lnTo>
                  <a:lnTo>
                    <a:pt x="1511173" y="109854"/>
                  </a:lnTo>
                  <a:lnTo>
                    <a:pt x="1511173" y="1650"/>
                  </a:lnTo>
                  <a:lnTo>
                    <a:pt x="1561338" y="1650"/>
                  </a:lnTo>
                  <a:lnTo>
                    <a:pt x="1561338" y="109854"/>
                  </a:lnTo>
                  <a:lnTo>
                    <a:pt x="1569847" y="109220"/>
                  </a:lnTo>
                  <a:lnTo>
                    <a:pt x="1593449" y="75255"/>
                  </a:lnTo>
                  <a:lnTo>
                    <a:pt x="1598929" y="61467"/>
                  </a:lnTo>
                  <a:lnTo>
                    <a:pt x="1606597" y="43443"/>
                  </a:lnTo>
                  <a:lnTo>
                    <a:pt x="1630172" y="10922"/>
                  </a:lnTo>
                  <a:lnTo>
                    <a:pt x="1682750" y="126"/>
                  </a:lnTo>
                  <a:lnTo>
                    <a:pt x="1683892" y="126"/>
                  </a:lnTo>
                  <a:lnTo>
                    <a:pt x="1686305" y="0"/>
                  </a:lnTo>
                  <a:lnTo>
                    <a:pt x="1690115" y="0"/>
                  </a:lnTo>
                  <a:lnTo>
                    <a:pt x="1690115" y="37973"/>
                  </a:lnTo>
                  <a:lnTo>
                    <a:pt x="1682750" y="37718"/>
                  </a:lnTo>
                  <a:lnTo>
                    <a:pt x="1672336" y="37718"/>
                  </a:lnTo>
                  <a:lnTo>
                    <a:pt x="1664715" y="38988"/>
                  </a:lnTo>
                  <a:lnTo>
                    <a:pt x="1659889" y="41655"/>
                  </a:lnTo>
                  <a:lnTo>
                    <a:pt x="1654937" y="44196"/>
                  </a:lnTo>
                  <a:lnTo>
                    <a:pt x="1634743" y="86233"/>
                  </a:lnTo>
                  <a:lnTo>
                    <a:pt x="1631568" y="95123"/>
                  </a:lnTo>
                  <a:lnTo>
                    <a:pt x="1628139" y="102362"/>
                  </a:lnTo>
                  <a:lnTo>
                    <a:pt x="1605152" y="124967"/>
                  </a:lnTo>
                  <a:lnTo>
                    <a:pt x="1613419" y="128061"/>
                  </a:lnTo>
                  <a:lnTo>
                    <a:pt x="1645285" y="162369"/>
                  </a:lnTo>
                  <a:lnTo>
                    <a:pt x="1692782" y="255904"/>
                  </a:lnTo>
                  <a:lnTo>
                    <a:pt x="1632457" y="255904"/>
                  </a:lnTo>
                  <a:lnTo>
                    <a:pt x="1601977" y="190118"/>
                  </a:lnTo>
                  <a:lnTo>
                    <a:pt x="1601597" y="189229"/>
                  </a:lnTo>
                  <a:lnTo>
                    <a:pt x="1600580" y="187451"/>
                  </a:lnTo>
                  <a:lnTo>
                    <a:pt x="1598929" y="184785"/>
                  </a:lnTo>
                  <a:lnTo>
                    <a:pt x="1598040" y="183006"/>
                  </a:lnTo>
                  <a:lnTo>
                    <a:pt x="1596008" y="179070"/>
                  </a:lnTo>
                  <a:lnTo>
                    <a:pt x="1572640" y="146176"/>
                  </a:lnTo>
                  <a:lnTo>
                    <a:pt x="1567433" y="144525"/>
                  </a:lnTo>
                  <a:lnTo>
                    <a:pt x="1561338" y="144525"/>
                  </a:lnTo>
                  <a:lnTo>
                    <a:pt x="1561338" y="255904"/>
                  </a:lnTo>
                  <a:lnTo>
                    <a:pt x="1511173" y="255904"/>
                  </a:lnTo>
                  <a:lnTo>
                    <a:pt x="1511173" y="144525"/>
                  </a:lnTo>
                  <a:lnTo>
                    <a:pt x="1505330" y="144525"/>
                  </a:lnTo>
                  <a:lnTo>
                    <a:pt x="1476502" y="179704"/>
                  </a:lnTo>
                  <a:lnTo>
                    <a:pt x="1474342" y="183768"/>
                  </a:lnTo>
                  <a:lnTo>
                    <a:pt x="1473580" y="184785"/>
                  </a:lnTo>
                  <a:lnTo>
                    <a:pt x="1472564" y="186562"/>
                  </a:lnTo>
                  <a:lnTo>
                    <a:pt x="1471549" y="188340"/>
                  </a:lnTo>
                  <a:lnTo>
                    <a:pt x="1470660" y="190118"/>
                  </a:lnTo>
                  <a:lnTo>
                    <a:pt x="1440179" y="255904"/>
                  </a:lnTo>
                  <a:lnTo>
                    <a:pt x="1379854" y="255904"/>
                  </a:lnTo>
                  <a:lnTo>
                    <a:pt x="1414526" y="186181"/>
                  </a:lnTo>
                  <a:lnTo>
                    <a:pt x="1438655" y="145161"/>
                  </a:lnTo>
                  <a:lnTo>
                    <a:pt x="1467485" y="124967"/>
                  </a:lnTo>
                  <a:lnTo>
                    <a:pt x="1461129" y="120993"/>
                  </a:lnTo>
                  <a:lnTo>
                    <a:pt x="1437893" y="86233"/>
                  </a:lnTo>
                  <a:lnTo>
                    <a:pt x="1433796" y="75136"/>
                  </a:lnTo>
                  <a:lnTo>
                    <a:pt x="1413002" y="41783"/>
                  </a:lnTo>
                  <a:lnTo>
                    <a:pt x="1408049" y="39115"/>
                  </a:lnTo>
                  <a:lnTo>
                    <a:pt x="1400048" y="37718"/>
                  </a:lnTo>
                  <a:lnTo>
                    <a:pt x="1388999" y="37718"/>
                  </a:lnTo>
                  <a:lnTo>
                    <a:pt x="1387602" y="37718"/>
                  </a:lnTo>
                  <a:lnTo>
                    <a:pt x="1385442" y="37846"/>
                  </a:lnTo>
                  <a:lnTo>
                    <a:pt x="1382394" y="37973"/>
                  </a:lnTo>
                  <a:lnTo>
                    <a:pt x="1382394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59675" y="337565"/>
              <a:ext cx="200660" cy="2095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06673" y="344931"/>
              <a:ext cx="2274570" cy="262890"/>
            </a:xfrm>
            <a:custGeom>
              <a:avLst/>
              <a:gdLst/>
              <a:ahLst/>
              <a:cxnLst/>
              <a:rect l="l" t="t" r="r" b="b"/>
              <a:pathLst>
                <a:path w="2274570" h="262890">
                  <a:moveTo>
                    <a:pt x="2171573" y="0"/>
                  </a:moveTo>
                  <a:lnTo>
                    <a:pt x="2213864" y="6873"/>
                  </a:lnTo>
                  <a:lnTo>
                    <a:pt x="2247391" y="27559"/>
                  </a:lnTo>
                  <a:lnTo>
                    <a:pt x="2268519" y="60063"/>
                  </a:lnTo>
                  <a:lnTo>
                    <a:pt x="2273427" y="74422"/>
                  </a:lnTo>
                  <a:lnTo>
                    <a:pt x="2222627" y="86487"/>
                  </a:lnTo>
                  <a:lnTo>
                    <a:pt x="2219741" y="77178"/>
                  </a:lnTo>
                  <a:lnTo>
                    <a:pt x="2215641" y="68881"/>
                  </a:lnTo>
                  <a:lnTo>
                    <a:pt x="2178843" y="44531"/>
                  </a:lnTo>
                  <a:lnTo>
                    <a:pt x="2169033" y="43815"/>
                  </a:lnTo>
                  <a:lnTo>
                    <a:pt x="2155529" y="45096"/>
                  </a:lnTo>
                  <a:lnTo>
                    <a:pt x="2115444" y="75878"/>
                  </a:lnTo>
                  <a:lnTo>
                    <a:pt x="2105533" y="129921"/>
                  </a:lnTo>
                  <a:lnTo>
                    <a:pt x="2106626" y="152280"/>
                  </a:lnTo>
                  <a:lnTo>
                    <a:pt x="2122931" y="198501"/>
                  </a:lnTo>
                  <a:lnTo>
                    <a:pt x="2168016" y="218948"/>
                  </a:lnTo>
                  <a:lnTo>
                    <a:pt x="2177853" y="218138"/>
                  </a:lnTo>
                  <a:lnTo>
                    <a:pt x="2215832" y="189261"/>
                  </a:lnTo>
                  <a:lnTo>
                    <a:pt x="2224278" y="165100"/>
                  </a:lnTo>
                  <a:lnTo>
                    <a:pt x="2274062" y="180848"/>
                  </a:lnTo>
                  <a:lnTo>
                    <a:pt x="2258821" y="217106"/>
                  </a:lnTo>
                  <a:lnTo>
                    <a:pt x="2221799" y="251531"/>
                  </a:lnTo>
                  <a:lnTo>
                    <a:pt x="2168525" y="262890"/>
                  </a:lnTo>
                  <a:lnTo>
                    <a:pt x="2144309" y="260723"/>
                  </a:lnTo>
                  <a:lnTo>
                    <a:pt x="2102641" y="243387"/>
                  </a:lnTo>
                  <a:lnTo>
                    <a:pt x="2070971" y="209383"/>
                  </a:lnTo>
                  <a:lnTo>
                    <a:pt x="2054727" y="162139"/>
                  </a:lnTo>
                  <a:lnTo>
                    <a:pt x="2052701" y="133731"/>
                  </a:lnTo>
                  <a:lnTo>
                    <a:pt x="2054748" y="103776"/>
                  </a:lnTo>
                  <a:lnTo>
                    <a:pt x="2071131" y="54488"/>
                  </a:lnTo>
                  <a:lnTo>
                    <a:pt x="2103135" y="19770"/>
                  </a:lnTo>
                  <a:lnTo>
                    <a:pt x="2146188" y="2192"/>
                  </a:lnTo>
                  <a:lnTo>
                    <a:pt x="2171573" y="0"/>
                  </a:lnTo>
                  <a:close/>
                </a:path>
                <a:path w="2274570" h="262890">
                  <a:moveTo>
                    <a:pt x="791972" y="0"/>
                  </a:moveTo>
                  <a:lnTo>
                    <a:pt x="842549" y="8731"/>
                  </a:lnTo>
                  <a:lnTo>
                    <a:pt x="881888" y="34798"/>
                  </a:lnTo>
                  <a:lnTo>
                    <a:pt x="907145" y="76501"/>
                  </a:lnTo>
                  <a:lnTo>
                    <a:pt x="915542" y="131826"/>
                  </a:lnTo>
                  <a:lnTo>
                    <a:pt x="913449" y="160922"/>
                  </a:lnTo>
                  <a:lnTo>
                    <a:pt x="896737" y="209067"/>
                  </a:lnTo>
                  <a:lnTo>
                    <a:pt x="863973" y="243333"/>
                  </a:lnTo>
                  <a:lnTo>
                    <a:pt x="819205" y="260721"/>
                  </a:lnTo>
                  <a:lnTo>
                    <a:pt x="792606" y="262890"/>
                  </a:lnTo>
                  <a:lnTo>
                    <a:pt x="765748" y="260723"/>
                  </a:lnTo>
                  <a:lnTo>
                    <a:pt x="720651" y="243387"/>
                  </a:lnTo>
                  <a:lnTo>
                    <a:pt x="687841" y="209335"/>
                  </a:lnTo>
                  <a:lnTo>
                    <a:pt x="671129" y="161710"/>
                  </a:lnTo>
                  <a:lnTo>
                    <a:pt x="669036" y="132969"/>
                  </a:lnTo>
                  <a:lnTo>
                    <a:pt x="669752" y="114323"/>
                  </a:lnTo>
                  <a:lnTo>
                    <a:pt x="680592" y="67818"/>
                  </a:lnTo>
                  <a:lnTo>
                    <a:pt x="704341" y="32893"/>
                  </a:lnTo>
                  <a:lnTo>
                    <a:pt x="737108" y="10033"/>
                  </a:lnTo>
                  <a:lnTo>
                    <a:pt x="776898" y="621"/>
                  </a:lnTo>
                  <a:lnTo>
                    <a:pt x="791972" y="0"/>
                  </a:lnTo>
                  <a:close/>
                </a:path>
                <a:path w="2274570" h="262890">
                  <a:moveTo>
                    <a:pt x="122936" y="0"/>
                  </a:moveTo>
                  <a:lnTo>
                    <a:pt x="173513" y="8731"/>
                  </a:lnTo>
                  <a:lnTo>
                    <a:pt x="212851" y="34798"/>
                  </a:lnTo>
                  <a:lnTo>
                    <a:pt x="238109" y="76501"/>
                  </a:lnTo>
                  <a:lnTo>
                    <a:pt x="246506" y="131826"/>
                  </a:lnTo>
                  <a:lnTo>
                    <a:pt x="244413" y="160922"/>
                  </a:lnTo>
                  <a:lnTo>
                    <a:pt x="227701" y="209067"/>
                  </a:lnTo>
                  <a:lnTo>
                    <a:pt x="194937" y="243333"/>
                  </a:lnTo>
                  <a:lnTo>
                    <a:pt x="150169" y="260721"/>
                  </a:lnTo>
                  <a:lnTo>
                    <a:pt x="123570" y="262890"/>
                  </a:lnTo>
                  <a:lnTo>
                    <a:pt x="96712" y="260723"/>
                  </a:lnTo>
                  <a:lnTo>
                    <a:pt x="51615" y="243387"/>
                  </a:lnTo>
                  <a:lnTo>
                    <a:pt x="18805" y="209335"/>
                  </a:lnTo>
                  <a:lnTo>
                    <a:pt x="2093" y="161710"/>
                  </a:lnTo>
                  <a:lnTo>
                    <a:pt x="0" y="132969"/>
                  </a:lnTo>
                  <a:lnTo>
                    <a:pt x="716" y="114323"/>
                  </a:lnTo>
                  <a:lnTo>
                    <a:pt x="11556" y="67818"/>
                  </a:lnTo>
                  <a:lnTo>
                    <a:pt x="35306" y="32893"/>
                  </a:lnTo>
                  <a:lnTo>
                    <a:pt x="68071" y="10033"/>
                  </a:lnTo>
                  <a:lnTo>
                    <a:pt x="107862" y="621"/>
                  </a:lnTo>
                  <a:lnTo>
                    <a:pt x="122936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661028" y="3864355"/>
            <a:ext cx="4417060" cy="259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1544" marR="237490" indent="-687705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Ни</a:t>
            </a:r>
            <a:r>
              <a:rPr sz="36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3600" b="1" spc="-25" dirty="0">
                <a:solidFill>
                  <a:srgbClr val="C00000"/>
                </a:solidFill>
                <a:latin typeface="Arial"/>
                <a:cs typeface="Arial"/>
              </a:rPr>
              <a:t> коем</a:t>
            </a:r>
            <a:r>
              <a:rPr sz="36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случае </a:t>
            </a:r>
            <a:r>
              <a:rPr sz="3600" b="1" spc="-9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НЕ</a:t>
            </a:r>
            <a:r>
              <a:rPr sz="36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C00000"/>
                </a:solidFill>
                <a:latin typeface="Arial"/>
                <a:cs typeface="Arial"/>
              </a:rPr>
              <a:t>КУРИТЕ</a:t>
            </a:r>
            <a:endParaRPr sz="3600">
              <a:latin typeface="Arial"/>
              <a:cs typeface="Arial"/>
            </a:endParaRPr>
          </a:p>
          <a:p>
            <a:pPr marL="12700" marR="5080" indent="234315">
              <a:lnSpc>
                <a:spcPct val="100000"/>
              </a:lnSpc>
              <a:spcBef>
                <a:spcPts val="35"/>
              </a:spcBef>
            </a:pPr>
            <a:r>
              <a:rPr sz="2400" b="1" dirty="0">
                <a:latin typeface="Arial"/>
                <a:cs typeface="Arial"/>
              </a:rPr>
              <a:t>в </a:t>
            </a:r>
            <a:r>
              <a:rPr sz="2400" b="1" spc="-15" dirty="0">
                <a:latin typeface="Arial"/>
                <a:cs typeface="Arial"/>
              </a:rPr>
              <a:t>квартире, </a:t>
            </a:r>
            <a:r>
              <a:rPr sz="2400" b="1" dirty="0">
                <a:latin typeface="Arial"/>
                <a:cs typeface="Arial"/>
              </a:rPr>
              <a:t>в </a:t>
            </a:r>
            <a:r>
              <a:rPr sz="2400" b="1" spc="-5" dirty="0">
                <a:latin typeface="Arial"/>
                <a:cs typeface="Arial"/>
              </a:rPr>
              <a:t>помещении, 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где </a:t>
            </a:r>
            <a:r>
              <a:rPr sz="2400" b="1" spc="-15" dirty="0">
                <a:latin typeface="Arial"/>
                <a:cs typeface="Arial"/>
              </a:rPr>
              <a:t>кроме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вас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присутствуют 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дети,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беременные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женщины,</a:t>
            </a:r>
            <a:endParaRPr sz="2400">
              <a:latin typeface="Arial"/>
              <a:cs typeface="Arial"/>
            </a:endParaRPr>
          </a:p>
          <a:p>
            <a:pPr marL="1069975">
              <a:lnSpc>
                <a:spcPct val="100000"/>
              </a:lnSpc>
            </a:pPr>
            <a:r>
              <a:rPr sz="2400" b="1" spc="-15" dirty="0">
                <a:latin typeface="Arial"/>
                <a:cs typeface="Arial"/>
              </a:rPr>
              <a:t>больные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люди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1840" y="1449451"/>
            <a:ext cx="5038090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00AF50"/>
                </a:solidFill>
                <a:latin typeface="Arial Black"/>
                <a:cs typeface="Arial Black"/>
              </a:rPr>
              <a:t>ОТКАЗ</a:t>
            </a:r>
            <a:endParaRPr sz="45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</a:pPr>
            <a:r>
              <a:rPr sz="4500" dirty="0">
                <a:solidFill>
                  <a:srgbClr val="00AF50"/>
                </a:solidFill>
                <a:latin typeface="Arial Black"/>
                <a:cs typeface="Arial Black"/>
              </a:rPr>
              <a:t>от</a:t>
            </a:r>
            <a:r>
              <a:rPr sz="4500" spc="-100" dirty="0">
                <a:solidFill>
                  <a:srgbClr val="00AF50"/>
                </a:solidFill>
                <a:latin typeface="Arial Black"/>
                <a:cs typeface="Arial Black"/>
              </a:rPr>
              <a:t> </a:t>
            </a:r>
            <a:r>
              <a:rPr sz="4500" spc="-5" dirty="0">
                <a:solidFill>
                  <a:srgbClr val="00AF50"/>
                </a:solidFill>
                <a:latin typeface="Arial Black"/>
                <a:cs typeface="Arial Black"/>
              </a:rPr>
              <a:t>потребления </a:t>
            </a:r>
            <a:r>
              <a:rPr sz="4500" spc="-1485" dirty="0">
                <a:solidFill>
                  <a:srgbClr val="00AF50"/>
                </a:solidFill>
                <a:latin typeface="Arial Black"/>
                <a:cs typeface="Arial Black"/>
              </a:rPr>
              <a:t> </a:t>
            </a:r>
            <a:r>
              <a:rPr sz="4500" dirty="0">
                <a:solidFill>
                  <a:srgbClr val="00AF50"/>
                </a:solidFill>
                <a:latin typeface="Arial Black"/>
                <a:cs typeface="Arial Black"/>
              </a:rPr>
              <a:t>табака!!!</a:t>
            </a:r>
            <a:endParaRPr sz="45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89833" y="4030522"/>
            <a:ext cx="575310" cy="2006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0" spc="-5" dirty="0">
                <a:solidFill>
                  <a:srgbClr val="C00000"/>
                </a:solidFill>
                <a:latin typeface="Arial Black"/>
                <a:cs typeface="Arial Black"/>
              </a:rPr>
              <a:t>!</a:t>
            </a:r>
            <a:endParaRPr sz="130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53221" y="4111828"/>
            <a:ext cx="575310" cy="200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0" dirty="0">
                <a:solidFill>
                  <a:srgbClr val="C00000"/>
                </a:solidFill>
                <a:latin typeface="Arial Black"/>
                <a:cs typeface="Arial Black"/>
              </a:rPr>
              <a:t>!</a:t>
            </a:r>
            <a:endParaRPr sz="13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1120</Words>
  <Application>Microsoft Office PowerPoint</Application>
  <PresentationFormat>Экран (4:3)</PresentationFormat>
  <Paragraphs>284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Microsoft Sans Serif</vt:lpstr>
      <vt:lpstr>Wingdings</vt:lpstr>
      <vt:lpstr>Office Theme</vt:lpstr>
      <vt:lpstr>Профилактика  онкологических  заболеваний</vt:lpstr>
      <vt:lpstr>60%</vt:lpstr>
      <vt:lpstr>ПРОФИЛАКТИКА ОНКОЛОГИЧЕСКИХ  ЗАБОЛЕВАНИЙ</vt:lpstr>
      <vt:lpstr>ПЕРВИЧНАЯ ПРОФИЛАКТИКА</vt:lpstr>
      <vt:lpstr>ОСНОВНЫЕ ПРИНЦИПЫ  ПРОТИВОРАКОВОЙ ДИЕТЫ</vt:lpstr>
      <vt:lpstr>ОСНОВНЫЕ ПРИНЦИПЫ  ПРОТИВОРАКОВОЙ ДИЕТЫ</vt:lpstr>
      <vt:lpstr>ОСНОВНЫЕ ПРИНЦИПЫ  ПРОТИВОРАКОВОЙ ДИЕТЫ</vt:lpstr>
      <vt:lpstr>ОСНОВНОЙ ФАКТОР РИСКА – КУРЕНИЕ</vt:lpstr>
      <vt:lpstr>Презентация PowerPoint</vt:lpstr>
      <vt:lpstr>Презентация PowerPoint</vt:lpstr>
      <vt:lpstr>ПЕРВИЧНАЯ ПРОФИЛАКТИКА</vt:lpstr>
      <vt:lpstr>1 РАЗ В 6 МЕСЯЦЕВ посещать врача акушера-  гинеколога.</vt:lpstr>
      <vt:lpstr>Презентация PowerPoint</vt:lpstr>
      <vt:lpstr>ЭФФЕКТИВНЫЕ МЕРЫ ПРОФИЛАКТИКИ РАКА КОЖИ</vt:lpstr>
      <vt:lpstr>ПРИЗНАКИ ПЕРЕРОЖДЕНИЯ НЕВУСА:</vt:lpstr>
      <vt:lpstr>ИОНИЗИРУЮЩЕЕ</vt:lpstr>
      <vt:lpstr>АЛКОГОЛЬ</vt:lpstr>
      <vt:lpstr>ФИЗИЧЕСКАЯ  АКТИВНОСТЬ</vt:lpstr>
      <vt:lpstr>САМООБСЛЕДОВАНИЕ МОЛОЧНЫХ ЖЕЛЕЗ</vt:lpstr>
      <vt:lpstr>ВИТАМИНЫ И</vt:lpstr>
      <vt:lpstr>РАННЯЯ ДИАГНОСТИКА</vt:lpstr>
      <vt:lpstr>ЭЗОФАГОГАСТРОДУОДЕНОСКОПИЯ 1 РАЗ  В 3 ГОДА ГРУППЕ РИСКА:</vt:lpstr>
      <vt:lpstr>ОНКОНАСТОРОЖЕННОСТЬ</vt:lpstr>
      <vt:lpstr>БЕСПЛАТНОЕ обследование,  которое проводится по  всей стране с 2013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1</cp:revision>
  <dcterms:created xsi:type="dcterms:W3CDTF">2024-01-31T17:23:04Z</dcterms:created>
  <dcterms:modified xsi:type="dcterms:W3CDTF">2024-01-31T17:27:06Z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2021-02-02T00:00:00Z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2024-01-31T00:00:00Z</vt:filetime>
  </property>
</Properties>
</file>