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notesMasterIdLst>
    <p:notesMasterId r:id="rId13"/>
  </p:notesMasterIdLst>
  <p:sldIdLst>
    <p:sldId id="256" r:id="rId2"/>
    <p:sldId id="375" r:id="rId3"/>
    <p:sldId id="270" r:id="rId4"/>
    <p:sldId id="276" r:id="rId5"/>
    <p:sldId id="394" r:id="rId6"/>
    <p:sldId id="309" r:id="rId7"/>
    <p:sldId id="397" r:id="rId8"/>
    <p:sldId id="396" r:id="rId9"/>
    <p:sldId id="340" r:id="rId10"/>
    <p:sldId id="337" r:id="rId11"/>
    <p:sldId id="33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4660"/>
  </p:normalViewPr>
  <p:slideViewPr>
    <p:cSldViewPr>
      <p:cViewPr varScale="1">
        <p:scale>
          <a:sx n="79" d="100"/>
          <a:sy n="79" d="100"/>
        </p:scale>
        <p:origin x="96" y="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0C552-78CD-4BF8-9CF1-39E02302747A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33D28-7A4A-4D79-9F1F-A64365BF69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563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33D28-7A4A-4D79-9F1F-A64365BF697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281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3390-84CC-45D6-AF9D-324073463F08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01DE-E48F-4D6A-81CD-AF576DE3F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388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3390-84CC-45D6-AF9D-324073463F08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01DE-E48F-4D6A-81CD-AF576DE3F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38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3390-84CC-45D6-AF9D-324073463F08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01DE-E48F-4D6A-81CD-AF576DE3F1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3132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3390-84CC-45D6-AF9D-324073463F08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01DE-E48F-4D6A-81CD-AF576DE3F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435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3390-84CC-45D6-AF9D-324073463F08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01DE-E48F-4D6A-81CD-AF576DE3F1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1346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3390-84CC-45D6-AF9D-324073463F08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01DE-E48F-4D6A-81CD-AF576DE3F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623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3390-84CC-45D6-AF9D-324073463F08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01DE-E48F-4D6A-81CD-AF576DE3F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735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3390-84CC-45D6-AF9D-324073463F08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01DE-E48F-4D6A-81CD-AF576DE3F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088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3390-84CC-45D6-AF9D-324073463F08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01DE-E48F-4D6A-81CD-AF576DE3F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587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3390-84CC-45D6-AF9D-324073463F08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01DE-E48F-4D6A-81CD-AF576DE3F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034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3390-84CC-45D6-AF9D-324073463F08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01DE-E48F-4D6A-81CD-AF576DE3F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13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3390-84CC-45D6-AF9D-324073463F08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01DE-E48F-4D6A-81CD-AF576DE3F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482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3390-84CC-45D6-AF9D-324073463F08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01DE-E48F-4D6A-81CD-AF576DE3F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899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3390-84CC-45D6-AF9D-324073463F08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01DE-E48F-4D6A-81CD-AF576DE3F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464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3390-84CC-45D6-AF9D-324073463F08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01DE-E48F-4D6A-81CD-AF576DE3F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315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3390-84CC-45D6-AF9D-324073463F08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01DE-E48F-4D6A-81CD-AF576DE3F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981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E3390-84CC-45D6-AF9D-324073463F08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D2B01DE-E48F-4D6A-81CD-AF576DE3F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49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12" Type="http://schemas.openxmlformats.org/officeDocument/2006/relationships/image" Target="../media/image30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094" y="381696"/>
            <a:ext cx="8726129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Реабилитация после </a:t>
            </a:r>
            <a:r>
              <a:rPr lang="ru-RU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инсульта (</a:t>
            </a:r>
            <a:r>
              <a:rPr lang="ru-RU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современные подходы)</a:t>
            </a:r>
            <a:br>
              <a:rPr lang="ru-RU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9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Заведующий неврологическим отделением 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ГУЗ 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«ЕГБ № 2» Ю.В. 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Стукалов</a:t>
            </a:r>
            <a:b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г.</a:t>
            </a:r>
            <a:endPara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509" y="1326418"/>
            <a:ext cx="8711932" cy="748681"/>
          </a:xfrm>
        </p:spPr>
        <p:txBody>
          <a:bodyPr>
            <a:normAutofit/>
          </a:bodyPr>
          <a:lstStyle/>
          <a:p>
            <a:pPr indent="457200" algn="just"/>
            <a:r>
              <a:rPr lang="ru-RU" sz="1400" b="1" dirty="0" smtClean="0">
                <a:solidFill>
                  <a:srgbClr val="0070C0"/>
                </a:solidFill>
              </a:rPr>
              <a:t>Инсульт</a:t>
            </a:r>
            <a:r>
              <a:rPr lang="ru-RU" sz="1400" dirty="0" smtClean="0"/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- острое нарушение мозгового кровообращения (ОНМК), характеризующееся внезапным (в течение нескольких минут, часов) появлением очаговой и/или общемозговой неврологической симптоматики, которая сохраняется более 24 часов.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429124" y="2571744"/>
            <a:ext cx="2786082" cy="500066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5854" y="2024964"/>
            <a:ext cx="8712968" cy="937475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457200" algn="l"/>
            <a:r>
              <a:rPr lang="ru-RU" sz="1400" b="1" dirty="0" smtClean="0">
                <a:solidFill>
                  <a:srgbClr val="0070C0"/>
                </a:solidFill>
              </a:rPr>
              <a:t>Виды инсульта</a:t>
            </a:r>
          </a:p>
          <a:p>
            <a:pPr marL="457200" indent="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 smtClean="0"/>
              <a:t>инфаркт </a:t>
            </a:r>
            <a:r>
              <a:rPr lang="ru-RU" sz="1400" dirty="0" smtClean="0"/>
              <a:t>мозга</a:t>
            </a:r>
          </a:p>
          <a:p>
            <a:pPr marL="457200" indent="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 smtClean="0"/>
              <a:t>кровоизлияние </a:t>
            </a:r>
            <a:r>
              <a:rPr lang="ru-RU" sz="1400" dirty="0" smtClean="0"/>
              <a:t>в </a:t>
            </a:r>
            <a:r>
              <a:rPr lang="ru-RU" sz="1400" dirty="0" smtClean="0"/>
              <a:t>мозг  </a:t>
            </a:r>
            <a:endParaRPr lang="ru-RU" sz="1400" dirty="0" smtClean="0"/>
          </a:p>
          <a:p>
            <a:pPr marL="457200" indent="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 smtClean="0"/>
              <a:t>субарахноидальное </a:t>
            </a:r>
            <a:r>
              <a:rPr lang="ru-RU" sz="1400" dirty="0" smtClean="0"/>
              <a:t>кровоизлияние</a:t>
            </a:r>
            <a:endParaRPr lang="ru-RU" sz="1400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0" y="2962646"/>
            <a:ext cx="8899441" cy="510614"/>
          </a:xfrm>
          <a:prstGeom prst="rect">
            <a:avLst/>
          </a:prstGeom>
        </p:spPr>
        <p:txBody>
          <a:bodyPr vert="horz" tIns="0" rIns="45720" bIns="0" anchor="b">
            <a:no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/>
            <a:r>
              <a:rPr lang="ru-RU" sz="1400" b="1" dirty="0" smtClean="0">
                <a:solidFill>
                  <a:srgbClr val="0070C0"/>
                </a:solidFill>
              </a:rPr>
              <a:t>Сосудистые заболевания мозга </a:t>
            </a:r>
            <a:r>
              <a:rPr lang="ru-RU" sz="1400" dirty="0" smtClean="0"/>
              <a:t>занимают 2 место в структуре смертности от заболеваний системы кровообращения после ишемической болезни сердца.</a:t>
            </a:r>
            <a:endParaRPr lang="ru-RU" sz="14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0854" y="3545903"/>
            <a:ext cx="8837732" cy="988267"/>
          </a:xfrm>
          <a:prstGeom prst="rect">
            <a:avLst/>
          </a:prstGeom>
        </p:spPr>
        <p:txBody>
          <a:bodyPr vert="horz" tIns="0" rIns="45720" bIns="0" anchor="b">
            <a:no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buClr>
                <a:srgbClr val="6EA0B0"/>
              </a:buClr>
            </a:pPr>
            <a:r>
              <a:rPr lang="ru-RU" sz="1400" dirty="0" smtClean="0">
                <a:cs typeface="Arial" charset="0"/>
              </a:rPr>
              <a:t>Заболеваемость ОНМК варьирует от 1 до 5 случаев на 1000 населения. </a:t>
            </a:r>
          </a:p>
          <a:p>
            <a:pPr indent="457200" algn="just">
              <a:buClr>
                <a:srgbClr val="6EA0B0"/>
              </a:buClr>
            </a:pPr>
            <a:r>
              <a:rPr lang="ru-RU" sz="1400" dirty="0" smtClean="0">
                <a:cs typeface="Arial" charset="0"/>
              </a:rPr>
              <a:t>По данным ВОЗ, смертность от инсульта занимает 2 место в мире в структуре общей смертности.</a:t>
            </a:r>
          </a:p>
          <a:p>
            <a:pPr indent="457200" algn="just">
              <a:buClr>
                <a:srgbClr val="6EA0B0"/>
              </a:buClr>
            </a:pPr>
            <a:r>
              <a:rPr lang="ru-RU" sz="1400" dirty="0" smtClean="0">
                <a:cs typeface="Arial" charset="0"/>
              </a:rPr>
              <a:t>В РФ заболеваемость ОНМК среди лиц старше 25 лет составляет 3,5 на 1000 населения, смертность от инсульта – 1,2 на 1000 населения в год.</a:t>
            </a:r>
            <a:endParaRPr lang="ru-RU" sz="1400" dirty="0">
              <a:cs typeface="Arial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54991" y="4657404"/>
            <a:ext cx="8711232" cy="699363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/>
            <a:r>
              <a:rPr lang="ru-RU" sz="1400" b="1" dirty="0" smtClean="0">
                <a:solidFill>
                  <a:srgbClr val="0070C0"/>
                </a:solidFill>
              </a:rPr>
              <a:t>Инсульт</a:t>
            </a:r>
            <a:r>
              <a:rPr lang="ru-RU" sz="1400" dirty="0" smtClean="0"/>
              <a:t> - одна из основных причин инвалидизации населения. Инвалидами становятся 70—80 % выживших после инсульта, причём примерно 20—30 % из них нуждаются в постоянном постороннем уходе.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20072" y="5321732"/>
            <a:ext cx="34410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Исходы мозговых инсультов</a:t>
            </a:r>
            <a:br>
              <a:rPr lang="ru-RU" sz="1400" b="1" dirty="0">
                <a:solidFill>
                  <a:srgbClr val="0070C0"/>
                </a:solidFill>
              </a:rPr>
            </a:br>
            <a:r>
              <a:rPr lang="ru-RU" sz="1400" dirty="0"/>
              <a:t>Возвращение к труду </a:t>
            </a:r>
            <a:r>
              <a:rPr lang="en-US" sz="1400" dirty="0"/>
              <a:t>- </a:t>
            </a:r>
            <a:r>
              <a:rPr lang="ru-RU" sz="1400" dirty="0"/>
              <a:t>20%       </a:t>
            </a:r>
            <a:br>
              <a:rPr lang="ru-RU" sz="1400" dirty="0"/>
            </a:br>
            <a:r>
              <a:rPr lang="ru-RU" sz="1400" dirty="0"/>
              <a:t>Инвалидизация </a:t>
            </a:r>
            <a:r>
              <a:rPr lang="en-US" sz="1400" dirty="0"/>
              <a:t>- </a:t>
            </a:r>
            <a:r>
              <a:rPr lang="ru-RU" sz="1400" dirty="0"/>
              <a:t>78-80%</a:t>
            </a:r>
            <a:br>
              <a:rPr lang="ru-RU" sz="1400" dirty="0"/>
            </a:br>
            <a:r>
              <a:rPr lang="ru-RU" sz="1400" dirty="0"/>
              <a:t>Посторонняя помощь</a:t>
            </a:r>
            <a:r>
              <a:rPr lang="en-US" sz="1400" dirty="0"/>
              <a:t> -</a:t>
            </a:r>
            <a:r>
              <a:rPr lang="ru-RU" sz="1400" dirty="0"/>
              <a:t> 53%</a:t>
            </a:r>
            <a:br>
              <a:rPr lang="ru-RU" sz="1400" dirty="0"/>
            </a:br>
            <a:r>
              <a:rPr lang="ru-RU" sz="1400" dirty="0"/>
              <a:t>Стойкий моторный дефект</a:t>
            </a:r>
            <a:r>
              <a:rPr lang="en-US" sz="1400" dirty="0"/>
              <a:t> -</a:t>
            </a:r>
            <a:r>
              <a:rPr lang="ru-RU" sz="1400" dirty="0"/>
              <a:t> 48%</a:t>
            </a:r>
            <a:br>
              <a:rPr lang="ru-RU" sz="1400" dirty="0"/>
            </a:br>
            <a:r>
              <a:rPr lang="ru-RU" sz="1400" dirty="0"/>
              <a:t>Психоорганический синдром</a:t>
            </a:r>
            <a:r>
              <a:rPr lang="en-US" sz="1400" dirty="0"/>
              <a:t> -</a:t>
            </a:r>
            <a:r>
              <a:rPr lang="ru-RU" sz="1400" dirty="0"/>
              <a:t> 30</a:t>
            </a:r>
            <a:r>
              <a:rPr lang="ru-RU" sz="1400" dirty="0" smtClean="0"/>
              <a:t>%</a:t>
            </a:r>
            <a:endParaRPr lang="ru-RU" sz="14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" t="2119" r="-10" b="41488"/>
          <a:stretch/>
        </p:blipFill>
        <p:spPr bwMode="auto">
          <a:xfrm>
            <a:off x="863865" y="5373438"/>
            <a:ext cx="3595003" cy="128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65" y="1468379"/>
            <a:ext cx="3807619" cy="374003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Ортопедический режим и ортезирование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193262" y="1679906"/>
            <a:ext cx="4861124" cy="731714"/>
          </a:xfrm>
        </p:spPr>
        <p:txBody>
          <a:bodyPr>
            <a:normAutofit/>
          </a:bodyPr>
          <a:lstStyle/>
          <a:p>
            <a:pPr marL="324000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Минимальное </a:t>
            </a:r>
            <a:r>
              <a:rPr lang="ru-RU" sz="1400" dirty="0" smtClean="0">
                <a:solidFill>
                  <a:schemeClr val="tx1"/>
                </a:solidFill>
              </a:rPr>
              <a:t>достаточное вмешательство</a:t>
            </a:r>
          </a:p>
          <a:p>
            <a:pPr marL="324000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Фиксация в среднем физиологическом положении</a:t>
            </a:r>
          </a:p>
          <a:p>
            <a:pPr marL="324000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Возможность самостоятельного использования</a:t>
            </a:r>
          </a:p>
          <a:p>
            <a:pPr>
              <a:buNone/>
            </a:pPr>
            <a:endParaRPr lang="ru-RU" sz="36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286644" y="1359037"/>
            <a:ext cx="1867567" cy="346077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rgbClr val="0070C0"/>
                </a:solidFill>
                <a:latin typeface="+mn-lt"/>
              </a:rPr>
              <a:t>Базовые принципы </a:t>
            </a:r>
            <a:endParaRPr lang="ru-RU" sz="1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8194" y="1792191"/>
            <a:ext cx="2489858" cy="47438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 smtClean="0">
                <a:solidFill>
                  <a:srgbClr val="0070C0"/>
                </a:solidFill>
              </a:rPr>
              <a:t>Жёсткий </a:t>
            </a:r>
            <a:r>
              <a:rPr lang="ru-RU" sz="1400" b="1" dirty="0" smtClean="0">
                <a:solidFill>
                  <a:srgbClr val="0070C0"/>
                </a:solidFill>
              </a:rPr>
              <a:t>стоподержатель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l="8119"/>
          <a:stretch>
            <a:fillRect/>
          </a:stretch>
        </p:blipFill>
        <p:spPr>
          <a:xfrm>
            <a:off x="566153" y="2398809"/>
            <a:ext cx="1408918" cy="1380708"/>
          </a:xfrm>
          <a:prstGeom prst="rect">
            <a:avLst/>
          </a:prstGeom>
          <a:noFill/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24603" y="2353653"/>
            <a:ext cx="678025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>
              <a:tabLst>
                <a:tab pos="914400" algn="l"/>
              </a:tabLst>
            </a:pPr>
            <a:r>
              <a:rPr lang="ru-RU" sz="1400" b="1" dirty="0"/>
              <a:t>Плюсы:</a:t>
            </a:r>
            <a:r>
              <a:rPr lang="ru-RU" sz="1400" dirty="0"/>
              <a:t> максимальная стабилизация сустава</a:t>
            </a:r>
          </a:p>
          <a:p>
            <a:pPr indent="450850">
              <a:tabLst>
                <a:tab pos="914400" algn="l"/>
              </a:tabLst>
            </a:pPr>
            <a:r>
              <a:rPr lang="ru-RU" sz="1400" b="1" dirty="0"/>
              <a:t>Минусы:</a:t>
            </a:r>
            <a:r>
              <a:rPr lang="ru-RU" sz="1400" dirty="0"/>
              <a:t> </a:t>
            </a:r>
          </a:p>
          <a:p>
            <a:pPr lvl="1">
              <a:buFontTx/>
              <a:buChar char="•"/>
              <a:tabLst>
                <a:tab pos="914400" algn="l"/>
              </a:tabLst>
            </a:pPr>
            <a:r>
              <a:rPr lang="ru-RU" sz="1400" dirty="0"/>
              <a:t>Значительное ограничение подвижности в голеностопном суставе </a:t>
            </a:r>
          </a:p>
          <a:p>
            <a:pPr lvl="1">
              <a:buFontTx/>
              <a:buChar char="•"/>
              <a:tabLst>
                <a:tab pos="914400" algn="l"/>
              </a:tabLst>
            </a:pPr>
            <a:r>
              <a:rPr lang="ru-RU" sz="1400" dirty="0"/>
              <a:t>Повышает риск развития контрактуры</a:t>
            </a:r>
          </a:p>
          <a:p>
            <a:pPr lvl="1">
              <a:buFontTx/>
              <a:buChar char="•"/>
              <a:tabLst>
                <a:tab pos="914400" algn="l"/>
              </a:tabLst>
            </a:pPr>
            <a:r>
              <a:rPr lang="ru-RU" sz="1400" dirty="0"/>
              <a:t>Грубое нарушение биомеханики  нижней конечности</a:t>
            </a:r>
          </a:p>
          <a:p>
            <a:pPr lvl="1">
              <a:buFontTx/>
              <a:buChar char="•"/>
              <a:tabLst>
                <a:tab pos="914400" algn="l"/>
              </a:tabLst>
            </a:pPr>
            <a:r>
              <a:rPr lang="ru-RU" sz="1400" dirty="0"/>
              <a:t>Повышение нагрузки на заднюю группу связок коленного сустава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3786454"/>
            <a:ext cx="3915123" cy="3179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1400" b="1" dirty="0" smtClean="0">
                <a:solidFill>
                  <a:srgbClr val="0070C0"/>
                </a:solidFill>
              </a:rPr>
              <a:t>Ортезы кисти и лучезапястного сустава</a:t>
            </a:r>
            <a:endParaRPr lang="ru-RU" sz="1400" b="1" dirty="0" smtClean="0">
              <a:solidFill>
                <a:srgbClr val="0070C0"/>
              </a:solidFill>
            </a:endParaRPr>
          </a:p>
        </p:txBody>
      </p:sp>
      <p:pic>
        <p:nvPicPr>
          <p:cNvPr id="9" name="Рисунок 6" descr="Снимок ортез пальц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934" y="4175649"/>
            <a:ext cx="1286065" cy="66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ортез кисти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9564" y="4136408"/>
            <a:ext cx="1658852" cy="72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ортез кисти с помощью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8533" y="3882066"/>
            <a:ext cx="1947715" cy="100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ортез кисти физиолог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75209" y="3945439"/>
            <a:ext cx="134895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print"/>
          <a:srcRect l="14587" t="42331" r="25197" b="6047"/>
          <a:stretch>
            <a:fillRect/>
          </a:stretch>
        </p:blipFill>
        <p:spPr>
          <a:xfrm>
            <a:off x="7416339" y="3829858"/>
            <a:ext cx="1261096" cy="1106224"/>
          </a:xfrm>
          <a:prstGeom prst="rect">
            <a:avLst/>
          </a:prstGeom>
          <a:noFill/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09934" y="4884786"/>
            <a:ext cx="2736304" cy="3048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1400" b="1" dirty="0" smtClean="0">
                <a:solidFill>
                  <a:srgbClr val="0070C0"/>
                </a:solidFill>
              </a:rPr>
              <a:t>Ортезы плечевого сустава</a:t>
            </a:r>
            <a:endParaRPr lang="ru-RU" sz="1400" b="1" dirty="0" smtClean="0">
              <a:solidFill>
                <a:srgbClr val="0070C0"/>
              </a:solidFill>
            </a:endParaRPr>
          </a:p>
        </p:txBody>
      </p:sp>
      <p:sp>
        <p:nvSpPr>
          <p:cNvPr id="15" name="Rectangle 6"/>
          <p:cNvSpPr txBox="1">
            <a:spLocks noChangeArrowheads="1"/>
          </p:cNvSpPr>
          <p:nvPr/>
        </p:nvSpPr>
        <p:spPr>
          <a:xfrm>
            <a:off x="5889777" y="5288158"/>
            <a:ext cx="3015077" cy="95923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Критерий адекватности ортезирования- ликвидация сублюксации головки плечевой кости</a:t>
            </a:r>
            <a:endParaRPr lang="ru-RU" sz="1400" dirty="0" smtClean="0">
              <a:solidFill>
                <a:schemeClr val="tx1"/>
              </a:solidFill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39815" y="5231220"/>
            <a:ext cx="1309988" cy="1510561"/>
          </a:xfrm>
          <a:prstGeom prst="rect">
            <a:avLst/>
          </a:prstGeom>
          <a:noFill/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01825" y="5266877"/>
            <a:ext cx="1310422" cy="149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 descr="ортез плечевого сустава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24199" y="5285142"/>
            <a:ext cx="1234215" cy="148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 descr="ортез плечевого сустава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70366" y="5171344"/>
            <a:ext cx="1404843" cy="16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78381" y="146339"/>
            <a:ext cx="514400" cy="2740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400" b="1" dirty="0" smtClean="0">
                <a:solidFill>
                  <a:srgbClr val="0070C0"/>
                </a:solidFill>
              </a:rPr>
              <a:t>БОС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636566" y="83737"/>
            <a:ext cx="7467600" cy="41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/>
                </a:solidFill>
              </a:rPr>
              <a:t>Эффективна при сформированной моторике для дифференцировки движений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2" name="Рисунок 21" descr="images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46227" y="447661"/>
            <a:ext cx="1605339" cy="865624"/>
          </a:xfrm>
          <a:prstGeom prst="rect">
            <a:avLst/>
          </a:prstGeom>
        </p:spPr>
      </p:pic>
      <p:pic>
        <p:nvPicPr>
          <p:cNvPr id="23" name="Рисунок 22" descr="БОсs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806936" y="459875"/>
            <a:ext cx="1579534" cy="105110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35380" y="529225"/>
            <a:ext cx="1739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Механическая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4480684" y="643922"/>
            <a:ext cx="2143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Биоэлектрическая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539552" y="78888"/>
            <a:ext cx="1728192" cy="2792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1400" b="1" dirty="0" smtClean="0">
                <a:solidFill>
                  <a:srgbClr val="0070C0"/>
                </a:solidFill>
              </a:rPr>
              <a:t>Тейпирование</a:t>
            </a:r>
            <a:endParaRPr lang="ru-RU" sz="1400" b="1" dirty="0" smtClean="0">
              <a:solidFill>
                <a:srgbClr val="0070C0"/>
              </a:solidFill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123728" y="116633"/>
            <a:ext cx="6768752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solidFill>
                  <a:srgbClr val="00B0F0"/>
                </a:solidFill>
              </a:rPr>
              <a:t>    </a:t>
            </a:r>
            <a:r>
              <a:rPr lang="ru-RU" sz="1400" b="1" dirty="0" smtClean="0">
                <a:solidFill>
                  <a:srgbClr val="0070C0"/>
                </a:solidFill>
              </a:rPr>
              <a:t>Показания:</a:t>
            </a:r>
          </a:p>
          <a:p>
            <a:pPr>
              <a:lnSpc>
                <a:spcPct val="80000"/>
              </a:lnSpc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Те же, что при ортезировании мягкими ортезами.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1400" b="1" dirty="0" smtClean="0">
                <a:solidFill>
                  <a:srgbClr val="00B0F0"/>
                </a:solidFill>
              </a:rPr>
              <a:t>     </a:t>
            </a:r>
            <a:r>
              <a:rPr lang="ru-RU" sz="1400" b="1" dirty="0" smtClean="0">
                <a:solidFill>
                  <a:srgbClr val="0070C0"/>
                </a:solidFill>
              </a:rPr>
              <a:t>Противопоказания:</a:t>
            </a:r>
            <a:r>
              <a:rPr lang="ru-RU" sz="1400" b="1" dirty="0" smtClean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Индивидуальная непереносимость акрила и компонентов тейпа, гнойные и воспалительные заболевания кожи в месте наложения повязки.</a:t>
            </a:r>
          </a:p>
          <a:p>
            <a:pPr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rgbClr val="0070C0"/>
                </a:solidFill>
              </a:rPr>
              <a:t>Преимущества: </a:t>
            </a:r>
            <a:r>
              <a:rPr lang="ru-RU" sz="1400" dirty="0" smtClean="0">
                <a:solidFill>
                  <a:schemeClr val="tx1"/>
                </a:solidFill>
              </a:rPr>
              <a:t>универсальность – нет необходимости приобретать ортез, повязка конфигурируется </a:t>
            </a:r>
            <a:r>
              <a:rPr lang="ru-RU" sz="1400" b="1" dirty="0" smtClean="0">
                <a:solidFill>
                  <a:schemeClr val="tx1"/>
                </a:solidFill>
              </a:rPr>
              <a:t>непосредственно на пациенте.</a:t>
            </a:r>
          </a:p>
          <a:p>
            <a:pPr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rgbClr val="0070C0"/>
                </a:solidFill>
              </a:rPr>
              <a:t>Недостатки:</a:t>
            </a:r>
            <a:r>
              <a:rPr lang="ru-RU" sz="1400" b="1" dirty="0" smtClean="0"/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необходимо обладать навыками кинезиотейпирования для правильной фиксации сустава</a:t>
            </a:r>
            <a:endParaRPr lang="ru-RU" sz="1400" dirty="0" smtClean="0">
              <a:solidFill>
                <a:schemeClr val="tx1"/>
              </a:solidFill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95907"/>
            <a:ext cx="1541653" cy="188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900igr.net/up/datas/105038/008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8" b="12745"/>
          <a:stretch/>
        </p:blipFill>
        <p:spPr bwMode="auto">
          <a:xfrm>
            <a:off x="369876" y="2608924"/>
            <a:ext cx="4634172" cy="2494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Текст 3"/>
          <p:cNvSpPr txBox="1">
            <a:spLocks/>
          </p:cNvSpPr>
          <p:nvPr/>
        </p:nvSpPr>
        <p:spPr>
          <a:xfrm>
            <a:off x="251520" y="5157192"/>
            <a:ext cx="8640959" cy="648072"/>
          </a:xfrm>
          <a:prstGeom prst="rect">
            <a:avLst/>
          </a:prstGeom>
        </p:spPr>
        <p:txBody>
          <a:bodyPr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70C0"/>
                </a:solidFill>
                <a:cs typeface="Alef" panose="00000500000000000000" pitchFamily="2" charset="-79"/>
              </a:rPr>
              <a:t>Механотерапия на передвижном тренажере мото-мед в палате реабилитации неврологического отделения ГУЗ «Елецкая городская больница№ 2»</a:t>
            </a:r>
          </a:p>
        </p:txBody>
      </p:sp>
      <p:sp>
        <p:nvSpPr>
          <p:cNvPr id="21" name="Текст 3"/>
          <p:cNvSpPr txBox="1">
            <a:spLocks/>
          </p:cNvSpPr>
          <p:nvPr/>
        </p:nvSpPr>
        <p:spPr>
          <a:xfrm>
            <a:off x="251520" y="5625244"/>
            <a:ext cx="3421740" cy="360040"/>
          </a:xfrm>
          <a:prstGeom prst="rect">
            <a:avLst/>
          </a:prstGeom>
        </p:spPr>
        <p:txBody>
          <a:bodyPr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70C0"/>
                </a:solidFill>
              </a:rPr>
              <a:t>Занятия с логопедом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2" name="Текст 6"/>
          <p:cNvSpPr txBox="1">
            <a:spLocks/>
          </p:cNvSpPr>
          <p:nvPr/>
        </p:nvSpPr>
        <p:spPr>
          <a:xfrm>
            <a:off x="251519" y="5913329"/>
            <a:ext cx="3744417" cy="359987"/>
          </a:xfrm>
          <a:prstGeom prst="rect">
            <a:avLst/>
          </a:prstGeom>
        </p:spPr>
        <p:txBody>
          <a:bodyPr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70C0"/>
                </a:solidFill>
              </a:rPr>
              <a:t>Занятия с методистом ЛФК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3" name="Текст 3"/>
          <p:cNvSpPr txBox="1">
            <a:spLocks/>
          </p:cNvSpPr>
          <p:nvPr/>
        </p:nvSpPr>
        <p:spPr>
          <a:xfrm>
            <a:off x="254269" y="6252163"/>
            <a:ext cx="5444372" cy="402346"/>
          </a:xfrm>
          <a:prstGeom prst="rect">
            <a:avLst/>
          </a:prstGeom>
        </p:spPr>
        <p:txBody>
          <a:bodyPr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70C0"/>
                </a:solidFill>
              </a:rPr>
              <a:t>Проведение физиопроцедур пациенту с ОНМК</a:t>
            </a:r>
            <a:endParaRPr lang="ru-RU" sz="1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385445" y="115817"/>
            <a:ext cx="4871542" cy="418058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srgbClr val="0070C0"/>
                </a:solidFill>
                <a:effectLst/>
                <a:latin typeface="+mn-lt"/>
              </a:rPr>
              <a:t>Клинические проявления ОНМК</a:t>
            </a:r>
            <a:endParaRPr lang="ru-RU" sz="1400" dirty="0">
              <a:solidFill>
                <a:srgbClr val="0070C0"/>
              </a:solidFill>
              <a:effectLst/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1105" y="346646"/>
            <a:ext cx="68692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Двигательные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Чувствительные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Нарушения речи и глотания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Когнитивные нарушения и расстройства высшей нервной деятельности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Общемозговые симптомы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Оболочечные симптомы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63095" y="1577752"/>
            <a:ext cx="2884788" cy="490066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rgbClr val="0070C0"/>
                </a:solidFill>
                <a:latin typeface="+mn-lt"/>
              </a:rPr>
              <a:t>Области мозга и их функции</a:t>
            </a:r>
            <a:endParaRPr lang="ru-RU" sz="1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105" y="1918030"/>
            <a:ext cx="4429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Лобная доля 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407566" y="2225807"/>
            <a:ext cx="3740892" cy="2736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400" b="1" dirty="0" smtClean="0">
                <a:solidFill>
                  <a:srgbClr val="0070C0"/>
                </a:solidFill>
              </a:rPr>
              <a:t>     Функции</a:t>
            </a:r>
          </a:p>
          <a:p>
            <a:pPr marL="285750" indent="-28575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</a:rPr>
              <a:t>Концентрация </a:t>
            </a:r>
          </a:p>
          <a:p>
            <a:pPr marL="285750" indent="-28575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</a:rPr>
              <a:t>Абстрактное мышление</a:t>
            </a:r>
          </a:p>
          <a:p>
            <a:pPr marL="285750" indent="-28575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</a:rPr>
              <a:t>Память </a:t>
            </a:r>
          </a:p>
          <a:p>
            <a:pPr marL="285750" indent="-28575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</a:rPr>
              <a:t>Этика </a:t>
            </a:r>
          </a:p>
          <a:p>
            <a:pPr marL="285750" indent="-28575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</a:rPr>
              <a:t>Интуиция</a:t>
            </a:r>
          </a:p>
          <a:p>
            <a:pPr marL="285750" indent="-28575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</a:rPr>
              <a:t>Эмоции</a:t>
            </a:r>
          </a:p>
          <a:p>
            <a:pPr marL="285750" indent="-28575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</a:rPr>
              <a:t>Последовательность мысли </a:t>
            </a:r>
          </a:p>
          <a:p>
            <a:pPr marL="285750" indent="-28575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</a:rPr>
              <a:t>Оценка последствия действий</a:t>
            </a:r>
          </a:p>
          <a:p>
            <a:pPr marL="285750" indent="-28575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</a:rPr>
              <a:t>Решение интеллектуальных проблем</a:t>
            </a:r>
          </a:p>
          <a:p>
            <a:pPr marL="285750" indent="-28575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</a:rPr>
              <a:t>Нравственность </a:t>
            </a:r>
          </a:p>
          <a:p>
            <a:pPr marL="285750" indent="-28575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</a:rPr>
              <a:t>Моторика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4283968" y="2348880"/>
            <a:ext cx="4186238" cy="2133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Наиболее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типичные повреждения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sz="1400" dirty="0"/>
              <a:t>П</a:t>
            </a:r>
            <a:r>
              <a:rPr lang="ru-RU" sz="1400" dirty="0" smtClean="0"/>
              <a:t>амять 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sz="1400" dirty="0" smtClean="0"/>
              <a:t>Абстрактное мышление 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sz="1400" dirty="0" smtClean="0"/>
              <a:t>Суждения 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sz="1400" dirty="0" smtClean="0"/>
              <a:t>Этическое поведение 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sz="1400" dirty="0" smtClean="0"/>
              <a:t>Эмоции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sz="1500" dirty="0"/>
              <a:t>И</a:t>
            </a:r>
            <a:r>
              <a:rPr lang="ru-RU" sz="1500" dirty="0" smtClean="0"/>
              <a:t>нтуиция</a:t>
            </a:r>
            <a:endParaRPr lang="ru-RU" sz="1500" dirty="0"/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sz="1400" dirty="0" smtClean="0"/>
              <a:t>Такт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sz="1400" dirty="0" smtClean="0"/>
              <a:t>Торможение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11105" y="4860580"/>
            <a:ext cx="1594520" cy="2829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400" b="1" smtClean="0">
                <a:solidFill>
                  <a:srgbClr val="0070C0"/>
                </a:solidFill>
                <a:latin typeface="+mn-lt"/>
              </a:rPr>
              <a:t>Теменная доля</a:t>
            </a:r>
            <a:endParaRPr lang="ru-RU" sz="1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505166" y="5138937"/>
            <a:ext cx="5074945" cy="12423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 smtClean="0">
                <a:solidFill>
                  <a:srgbClr val="0070C0"/>
                </a:solidFill>
              </a:rPr>
              <a:t>    Функции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Интерпретация сенсорного ввода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Контралатеральная чувствительность Интерпретация – схемы тела - боль - </a:t>
            </a:r>
            <a:r>
              <a:rPr lang="ru-RU" sz="1400" dirty="0" err="1" smtClean="0">
                <a:solidFill>
                  <a:schemeClr val="tx1"/>
                </a:solidFill>
              </a:rPr>
              <a:t>проприоцепция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Распознает объекты на ощупь и по форме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5796136" y="5229200"/>
            <a:ext cx="2817506" cy="945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Нарушения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Сенсорные нарушения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400" dirty="0" smtClean="0"/>
              <a:t>Односторонний неглект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90" y="70929"/>
            <a:ext cx="1585652" cy="197596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Височная доля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91514"/>
            <a:ext cx="5040559" cy="1368152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1400" dirty="0" smtClean="0">
                <a:solidFill>
                  <a:srgbClr val="0070C0"/>
                </a:solidFill>
              </a:rPr>
              <a:t>      Функции</a:t>
            </a:r>
            <a:r>
              <a:rPr lang="ru-RU" sz="1400" dirty="0" smtClean="0">
                <a:solidFill>
                  <a:srgbClr val="0070C0"/>
                </a:solidFill>
              </a:rPr>
              <a:t>: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Слуховая область 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Зона Вернике : Прием и различение звуков - Интерпретация звуков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Подробные </a:t>
            </a:r>
            <a:r>
              <a:rPr lang="ru-RU" sz="1400" dirty="0" smtClean="0"/>
              <a:t>воспоминания, </a:t>
            </a:r>
            <a:r>
              <a:rPr lang="ru-RU" sz="1400" dirty="0" smtClean="0"/>
              <a:t>с участием более одной сенсорной модальности (на доминирующей стороне)</a:t>
            </a:r>
            <a:endParaRPr lang="ru-RU" sz="14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361594" y="261365"/>
            <a:ext cx="2614378" cy="11115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    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Повреждения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: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1300" dirty="0" smtClean="0"/>
              <a:t>      афазия </a:t>
            </a:r>
            <a:r>
              <a:rPr lang="ru-RU" sz="1300" dirty="0" smtClean="0"/>
              <a:t>Вернике</a:t>
            </a:r>
          </a:p>
          <a:p>
            <a:pPr marL="342900" lvl="0" indent="-1800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300" dirty="0" smtClean="0"/>
              <a:t>Понимание слов</a:t>
            </a:r>
          </a:p>
          <a:p>
            <a:pPr marL="342900" lvl="0" indent="-1800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300" dirty="0" smtClean="0"/>
              <a:t>Понимание письменной речи</a:t>
            </a:r>
            <a:endParaRPr kumimoji="0" lang="ru-RU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6858" y="1248868"/>
            <a:ext cx="1584176" cy="2740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400" b="1" dirty="0" smtClean="0">
                <a:solidFill>
                  <a:srgbClr val="0070C0"/>
                </a:solidFill>
                <a:latin typeface="+mn-lt"/>
              </a:rPr>
              <a:t>Затылочная доля</a:t>
            </a:r>
            <a:endParaRPr lang="ru-RU" sz="1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160" y="151202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1400" dirty="0">
                <a:solidFill>
                  <a:srgbClr val="0070C0"/>
                </a:solidFill>
              </a:rPr>
              <a:t>Функции</a:t>
            </a:r>
            <a:r>
              <a:rPr lang="ru-RU" sz="1400" b="1" dirty="0">
                <a:solidFill>
                  <a:srgbClr val="0070C0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Визуальный </a:t>
            </a:r>
            <a:r>
              <a:rPr lang="ru-RU" sz="1400" dirty="0" smtClean="0"/>
              <a:t>приём</a:t>
            </a: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Визуальные ассоциации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Обнаружение пространственной организации восприятия формы, цвета, контраста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Вторичный комплекс визуальных интерпретаций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Восприятие формы и смысла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Фиксация </a:t>
            </a:r>
            <a:r>
              <a:rPr lang="ru-RU" sz="1400" dirty="0"/>
              <a:t>взора</a:t>
            </a:r>
            <a:endParaRPr lang="ru-RU" sz="1400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738720" y="1378191"/>
            <a:ext cx="3971924" cy="1641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Повреждения: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200" dirty="0" smtClean="0"/>
              <a:t>Визуальные расстройства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200" dirty="0" smtClean="0"/>
              <a:t>Нарушения визуальной интерпретации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200" dirty="0" smtClean="0"/>
              <a:t>нарушения контралатерального поля зрения, например квадрантная </a:t>
            </a:r>
            <a:r>
              <a:rPr lang="ru-RU" sz="1200" dirty="0" err="1" smtClean="0"/>
              <a:t>анопсия</a:t>
            </a:r>
            <a:r>
              <a:rPr lang="ru-RU" sz="1200" dirty="0" smtClean="0"/>
              <a:t>, гемианопсия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200" dirty="0" smtClean="0"/>
              <a:t>Частичная потеря полей зрения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200" dirty="0" smtClean="0"/>
              <a:t>Измененное зрительное восприятие 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3688" y="5419658"/>
            <a:ext cx="2016224" cy="3460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400" b="1" dirty="0" smtClean="0">
                <a:solidFill>
                  <a:srgbClr val="0070C0"/>
                </a:solidFill>
                <a:latin typeface="+mn-lt"/>
              </a:rPr>
              <a:t>Продолговатый мозг</a:t>
            </a:r>
            <a:endParaRPr lang="ru-RU" sz="1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231010" y="5765708"/>
            <a:ext cx="4507710" cy="9175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Регуляция Артериального давления и дыхательной деятельности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Поддержание бодрствования и инициирование сна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35988" y="5232010"/>
            <a:ext cx="433007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/>
              <a:t> </a:t>
            </a:r>
            <a:r>
              <a:rPr lang="ru-RU" sz="1200" dirty="0" smtClean="0"/>
              <a:t>Вегетативное </a:t>
            </a:r>
            <a:r>
              <a:rPr lang="ru-RU" sz="1200" dirty="0"/>
              <a:t>состояние 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 Контралатеральные </a:t>
            </a:r>
            <a:r>
              <a:rPr lang="ru-RU" sz="1200" dirty="0"/>
              <a:t>сенсорные и моторные нарушения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 Дыхательная </a:t>
            </a:r>
            <a:r>
              <a:rPr lang="ru-RU" sz="1200" dirty="0"/>
              <a:t>недостаточность 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 </a:t>
            </a:r>
            <a:r>
              <a:rPr lang="ru-RU" sz="1200" dirty="0"/>
              <a:t>Сердечная / вазомоторная дисфункция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 Дисфагия</a:t>
            </a:r>
            <a:endParaRPr lang="ru-RU" sz="1200" dirty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 Нарушение </a:t>
            </a:r>
            <a:r>
              <a:rPr lang="ru-RU" sz="1200" dirty="0"/>
              <a:t>движений головы и плеч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 Нарушение </a:t>
            </a:r>
            <a:r>
              <a:rPr lang="ru-RU" sz="1200" dirty="0"/>
              <a:t>движений языка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 Нарушение </a:t>
            </a:r>
            <a:r>
              <a:rPr lang="ru-RU" sz="1200" dirty="0"/>
              <a:t>функции слюноотделения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31010" y="3344332"/>
            <a:ext cx="9220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Таламус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35888" y="3567221"/>
            <a:ext cx="4800100" cy="569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Сенсорные и моторные проводящие пути за исключением обонятельного тракта</a:t>
            </a:r>
            <a:endParaRPr lang="ru-RU" sz="1400" dirty="0"/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4893605" y="3215233"/>
            <a:ext cx="4214842" cy="957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360000">
              <a:buFont typeface="Arial" pitchFamily="34" charset="0"/>
              <a:buChar char="•"/>
            </a:pPr>
            <a:r>
              <a:rPr lang="ru-RU" sz="1200" dirty="0" smtClean="0"/>
              <a:t>Контралатеральная гемиплегия</a:t>
            </a:r>
          </a:p>
          <a:p>
            <a:pPr indent="360000">
              <a:buFont typeface="Arial" pitchFamily="34" charset="0"/>
              <a:buChar char="•"/>
            </a:pPr>
            <a:r>
              <a:rPr lang="ru-RU" sz="1200" dirty="0" smtClean="0"/>
              <a:t>Контралатеральные сенсорные нарушения</a:t>
            </a:r>
          </a:p>
          <a:p>
            <a:pPr indent="360000">
              <a:buFont typeface="Arial" pitchFamily="34" charset="0"/>
              <a:buChar char="•"/>
            </a:pPr>
            <a:r>
              <a:rPr lang="ru-RU" sz="1200" dirty="0" smtClean="0"/>
              <a:t>Вертикальный и горизонтальный парез взора </a:t>
            </a:r>
          </a:p>
          <a:p>
            <a:pPr indent="360000">
              <a:buFont typeface="Arial" pitchFamily="34" charset="0"/>
              <a:buChar char="•"/>
            </a:pPr>
            <a:r>
              <a:rPr lang="ru-RU" sz="1200" dirty="0" smtClean="0"/>
              <a:t>Центральная боль</a:t>
            </a:r>
            <a:endParaRPr lang="ru-RU" sz="1200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50905" y="4098937"/>
            <a:ext cx="1508337" cy="3166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400" b="1" dirty="0" smtClean="0">
                <a:solidFill>
                  <a:srgbClr val="0070C0"/>
                </a:solidFill>
              </a:rPr>
              <a:t>Варолиев мост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147523" y="4280005"/>
            <a:ext cx="4043362" cy="1226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24000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Передает информацию от головного мозга коры больших полушарий на ствол мозга и между полушариями</a:t>
            </a:r>
          </a:p>
          <a:p>
            <a:pPr indent="-324000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Сенсорные пути</a:t>
            </a:r>
          </a:p>
          <a:p>
            <a:pPr indent="-324000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 Регулирует работу дыхательной системы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4334330" y="4132520"/>
            <a:ext cx="4641642" cy="11747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180000">
              <a:buFont typeface="Arial" pitchFamily="34" charset="0"/>
              <a:buChar char="•"/>
            </a:pPr>
            <a:r>
              <a:rPr lang="ru-RU" sz="1200" dirty="0" smtClean="0"/>
              <a:t>Сенсорные и моторные проблемы</a:t>
            </a:r>
          </a:p>
          <a:p>
            <a:pPr indent="180000">
              <a:buFont typeface="Arial" pitchFamily="34" charset="0"/>
              <a:buChar char="•"/>
            </a:pPr>
            <a:r>
              <a:rPr lang="ru-RU" sz="1200" dirty="0" smtClean="0"/>
              <a:t>Нарушение  жевания и  ощущения лица </a:t>
            </a:r>
          </a:p>
          <a:p>
            <a:pPr indent="180000">
              <a:buFont typeface="Arial" pitchFamily="34" charset="0"/>
              <a:buChar char="•"/>
            </a:pPr>
            <a:r>
              <a:rPr lang="ru-RU" sz="1200" dirty="0" smtClean="0"/>
              <a:t>Нарушения движения глаз и закрытия век Изменения </a:t>
            </a:r>
            <a:r>
              <a:rPr lang="ru-RU" sz="1200" dirty="0" smtClean="0"/>
              <a:t> </a:t>
            </a:r>
          </a:p>
          <a:p>
            <a:pPr indent="180000"/>
            <a:r>
              <a:rPr lang="ru-RU" sz="1200" dirty="0" smtClean="0"/>
              <a:t>вкуса, </a:t>
            </a:r>
            <a:r>
              <a:rPr lang="ru-RU" sz="1200" dirty="0" smtClean="0"/>
              <a:t>мимики , слюнотечение , нарушения равновесия </a:t>
            </a:r>
            <a:r>
              <a:rPr lang="ru-RU" sz="1200" dirty="0" smtClean="0"/>
              <a:t>    </a:t>
            </a:r>
          </a:p>
          <a:p>
            <a:pPr indent="180000"/>
            <a:r>
              <a:rPr lang="ru-RU" sz="1200" dirty="0" smtClean="0"/>
              <a:t>и </a:t>
            </a:r>
            <a:r>
              <a:rPr lang="ru-RU" sz="1200" dirty="0" smtClean="0"/>
              <a:t>слуха</a:t>
            </a:r>
          </a:p>
          <a:p>
            <a:pPr indent="180000">
              <a:buFont typeface="Arial" pitchFamily="34" charset="0"/>
              <a:buChar char="•"/>
            </a:pPr>
            <a:r>
              <a:rPr lang="ru-RU" sz="1200" dirty="0" smtClean="0"/>
              <a:t>Дыхательные расстройства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1882552" cy="274042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Мозжечок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90674"/>
            <a:ext cx="4114800" cy="100811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Принимает проприоцептивные сигналы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Поддерживает равновесие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Координирует автоматические движения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Регулирует мышечный тонус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644008" y="253653"/>
            <a:ext cx="4114800" cy="1591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1400" dirty="0" smtClean="0"/>
              <a:t>Расстройства координации движений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1400" dirty="0" smtClean="0"/>
              <a:t>Нарушение походки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1400" dirty="0" smtClean="0"/>
              <a:t>Интенционный тремор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1400" dirty="0" smtClean="0"/>
              <a:t>Диадохокинез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1400" dirty="0" smtClean="0"/>
              <a:t>Дисметрии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1400" dirty="0" smtClean="0"/>
              <a:t>Гипотония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1400" dirty="0" smtClean="0"/>
              <a:t>Астения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82044" y="1825407"/>
            <a:ext cx="4968552" cy="3504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Реабилитация после инсульта</a:t>
            </a:r>
            <a:endParaRPr lang="ru-RU" sz="14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23231" t="23416" r="20706" b="11570"/>
          <a:stretch/>
        </p:blipFill>
        <p:spPr bwMode="auto">
          <a:xfrm>
            <a:off x="1260049" y="2118866"/>
            <a:ext cx="6767917" cy="4478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Содержимое 3" descr="7514760013422054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422" y="2154150"/>
            <a:ext cx="1296144" cy="1728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" b="15878"/>
          <a:stretch/>
        </p:blipFill>
        <p:spPr bwMode="auto">
          <a:xfrm>
            <a:off x="179511" y="33488"/>
            <a:ext cx="3983363" cy="2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9" b="24294"/>
          <a:stretch/>
        </p:blipFill>
        <p:spPr bwMode="auto">
          <a:xfrm>
            <a:off x="4283968" y="33488"/>
            <a:ext cx="4289561" cy="269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5303" y="2726184"/>
            <a:ext cx="22509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70C0"/>
                </a:solidFill>
              </a:rPr>
              <a:t>Принципы реабилитации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90591" y="3012423"/>
            <a:ext cx="3553903" cy="159321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Комплексность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Своевременность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Этапность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Преемственность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Трансдисциплинарость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Индивидуальный подход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Ориентированность на достижение конкретных целей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404" y="4830005"/>
            <a:ext cx="1725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solidFill>
                  <a:srgbClr val="0070C0"/>
                </a:solidFill>
              </a:rPr>
              <a:t>Периоды инсульта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79511" y="5263769"/>
            <a:ext cx="3071450" cy="10849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Острейший 24-48 часов</a:t>
            </a:r>
          </a:p>
          <a:p>
            <a:r>
              <a:rPr lang="ru-RU" sz="1400" dirty="0" smtClean="0"/>
              <a:t>Острый 2-21 сут.</a:t>
            </a:r>
          </a:p>
          <a:p>
            <a:r>
              <a:rPr lang="ru-RU" sz="1400" dirty="0" smtClean="0"/>
              <a:t>Подострый 21 сут-3 мес.</a:t>
            </a:r>
          </a:p>
          <a:p>
            <a:r>
              <a:rPr lang="ru-RU" sz="1400" dirty="0" smtClean="0"/>
              <a:t>Восстановительный </a:t>
            </a:r>
            <a:r>
              <a:rPr lang="en-US" sz="1400" dirty="0" smtClean="0"/>
              <a:t>&gt;</a:t>
            </a:r>
            <a:r>
              <a:rPr lang="ru-RU" sz="1400" dirty="0" smtClean="0"/>
              <a:t> 3 мес.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508104" y="2818078"/>
            <a:ext cx="2386608" cy="4900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400" b="1" dirty="0" smtClean="0">
                <a:solidFill>
                  <a:srgbClr val="0070C0"/>
                </a:solidFill>
              </a:rPr>
              <a:t>Острый период </a:t>
            </a:r>
            <a:r>
              <a:rPr lang="ru-RU" sz="1400" dirty="0" smtClean="0">
                <a:solidFill>
                  <a:srgbClr val="0070C0"/>
                </a:solidFill>
              </a:rPr>
              <a:t/>
            </a:r>
            <a:br>
              <a:rPr lang="ru-RU" sz="1400" dirty="0" smtClean="0">
                <a:solidFill>
                  <a:srgbClr val="0070C0"/>
                </a:solidFill>
              </a:rPr>
            </a:br>
            <a:r>
              <a:rPr lang="ru-RU" sz="1400" dirty="0" smtClean="0">
                <a:solidFill>
                  <a:srgbClr val="0070C0"/>
                </a:solidFill>
              </a:rPr>
              <a:t>Характеристика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4283968" y="3450896"/>
            <a:ext cx="4081512" cy="16615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dirty="0" smtClean="0"/>
              <a:t>Нарушения и нестабильность витальных функций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Наибольшая степень двигательной дисфункции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Наибольшая выраженность бытовой и социальной  дезадаптации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Разрушение имевшегося до болезни двигательного стереотипа и схемы тела.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Наибольшая нуждаемость в постороннем уходе и высокоспециализированной  медицинской помощи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Но в этом же периоде-наибольший эффект от проводимых мероприятий</a:t>
            </a: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159410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065" y="114891"/>
            <a:ext cx="2458856" cy="352397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+mn-lt"/>
              </a:rPr>
              <a:t>Острый </a:t>
            </a:r>
            <a:r>
              <a:rPr lang="ru-RU" sz="1400" b="1" dirty="0" smtClean="0">
                <a:solidFill>
                  <a:srgbClr val="0070C0"/>
                </a:solidFill>
                <a:latin typeface="+mn-lt"/>
              </a:rPr>
              <a:t>период,  задачи:</a:t>
            </a:r>
            <a:endParaRPr lang="ru-RU" sz="1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62825" y="168519"/>
            <a:ext cx="6473671" cy="1147087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sz="1400" dirty="0" smtClean="0"/>
              <a:t>Профилактика </a:t>
            </a:r>
            <a:r>
              <a:rPr lang="en-US" sz="1400" dirty="0" smtClean="0"/>
              <a:t>Bed-rest</a:t>
            </a:r>
            <a:r>
              <a:rPr lang="ru-RU" sz="1400" dirty="0" smtClean="0"/>
              <a:t> синдрома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Стимуляция сенсорного ввода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Раннее формирование двигательных навыков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Сохранение и развитие остаточных двигательных и бытовых навыков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Раннее формирование компенсаторных двигательных навыков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Ti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8683" y="1404061"/>
            <a:ext cx="1820888" cy="1671803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97548" y="1167602"/>
            <a:ext cx="4032448" cy="408108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rgbClr val="0070C0"/>
                </a:solidFill>
                <a:latin typeface="+mn-lt"/>
              </a:rPr>
              <a:t>Острый период, проблемы:</a:t>
            </a:r>
            <a:endParaRPr lang="ru-RU" sz="1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712830" y="1253137"/>
            <a:ext cx="2808312" cy="600004"/>
          </a:xfrm>
          <a:prstGeom prst="rect">
            <a:avLst/>
          </a:prstGeom>
        </p:spPr>
        <p:txBody>
          <a:bodyPr vert="horz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dirty="0" smtClean="0"/>
              <a:t>Когда начать?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С чего начать?</a:t>
            </a:r>
            <a:endParaRPr lang="ru-RU" sz="14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97548" y="1621174"/>
            <a:ext cx="2808312" cy="3338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400" b="1" dirty="0" smtClean="0">
                <a:solidFill>
                  <a:srgbClr val="0070C0"/>
                </a:solidFill>
              </a:rPr>
              <a:t>Своевременность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51065" y="1895075"/>
            <a:ext cx="6221135" cy="1008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dirty="0" smtClean="0"/>
              <a:t>Начало реабилитационных мероприятий - первые 24 часа от начала заболевания при отсутствии противопоказаний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Особенное значение-формирование двигательных навыков в раннем периоде ОНМК (3-5 день)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Наибольшая эффективность реабилитации –первые 6 месяцев.</a:t>
            </a:r>
            <a:endParaRPr lang="ru-RU" sz="1400" dirty="0" smtClean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6527" y="4850578"/>
            <a:ext cx="2098816" cy="504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400" b="1" dirty="0" smtClean="0">
                <a:solidFill>
                  <a:srgbClr val="0070C0"/>
                </a:solidFill>
                <a:latin typeface="+mn-lt"/>
              </a:rPr>
              <a:t>Подострый период</a:t>
            </a:r>
            <a:br>
              <a:rPr lang="ru-RU" sz="14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1400" b="1" dirty="0" smtClean="0">
                <a:solidFill>
                  <a:srgbClr val="0070C0"/>
                </a:solidFill>
                <a:latin typeface="+mn-lt"/>
              </a:rPr>
              <a:t>Задачи</a:t>
            </a:r>
            <a:endParaRPr lang="ru-RU" sz="1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1919896" y="4792370"/>
            <a:ext cx="7061846" cy="2075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84048">
              <a:spcBef>
                <a:spcPts val="0"/>
              </a:spcBef>
              <a:buFont typeface="Wingdings 3" charset="2"/>
              <a:buNone/>
            </a:pPr>
            <a:r>
              <a:rPr lang="ru-RU" sz="1400" dirty="0" smtClean="0"/>
              <a:t>Задачи зависят от степени тяжести нарушений и течения острого периода.</a:t>
            </a:r>
          </a:p>
          <a:p>
            <a:pPr indent="384048">
              <a:spcBef>
                <a:spcPts val="0"/>
              </a:spcBef>
              <a:buFont typeface="Wingdings 3" charset="2"/>
              <a:buNone/>
            </a:pPr>
            <a:r>
              <a:rPr lang="ru-RU" sz="1400" dirty="0" smtClean="0"/>
              <a:t>Наиболее частые: 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Максимальное расширение и поддержание общего двигательного режима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Максимальное восстановление двигательных навыков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Восстановление контроля позы и ходьбы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Восстановление или компенсация когнитивных нарушений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Восстановление речи и глотания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Выработка реабилитационно-выгодных компенсаций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Психологическая адаптация (преодоление депрессии)</a:t>
            </a:r>
            <a:endParaRPr lang="ru-RU" sz="1400" dirty="0" smtClean="0"/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36527" y="3121920"/>
            <a:ext cx="1295113" cy="595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3" charset="2"/>
              <a:buNone/>
            </a:pPr>
            <a:r>
              <a:rPr lang="ru-RU" sz="1400" b="1" dirty="0" smtClean="0">
                <a:solidFill>
                  <a:srgbClr val="0070C0"/>
                </a:solidFill>
                <a:latin typeface="+mj-lt"/>
              </a:rPr>
              <a:t>Что мешает начать?</a:t>
            </a:r>
            <a:endParaRPr lang="ru-RU" sz="1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1259632" y="3003497"/>
            <a:ext cx="7884368" cy="15124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80000">
              <a:spcBef>
                <a:spcPts val="0"/>
              </a:spcBef>
            </a:pPr>
            <a:r>
              <a:rPr lang="ru-RU" sz="1400" dirty="0" smtClean="0"/>
              <a:t>Нарушение сознания, кома.</a:t>
            </a:r>
          </a:p>
          <a:p>
            <a:pPr indent="-180000">
              <a:spcBef>
                <a:spcPts val="0"/>
              </a:spcBef>
            </a:pPr>
            <a:r>
              <a:rPr lang="ru-RU" sz="1400" dirty="0" smtClean="0"/>
              <a:t>ИВЛ</a:t>
            </a:r>
          </a:p>
          <a:p>
            <a:pPr indent="-180000">
              <a:spcBef>
                <a:spcPts val="0"/>
              </a:spcBef>
            </a:pPr>
            <a:r>
              <a:rPr lang="ru-RU" sz="1400" dirty="0" smtClean="0"/>
              <a:t>Наличие установленных </a:t>
            </a:r>
            <a:r>
              <a:rPr lang="ru-RU" sz="1400" dirty="0" err="1" smtClean="0"/>
              <a:t>стом</a:t>
            </a:r>
            <a:r>
              <a:rPr lang="ru-RU" sz="1400" dirty="0" smtClean="0"/>
              <a:t>, катетеров, датчиков и т.д.</a:t>
            </a:r>
          </a:p>
          <a:p>
            <a:pPr indent="-180000">
              <a:spcBef>
                <a:spcPts val="0"/>
              </a:spcBef>
            </a:pPr>
            <a:r>
              <a:rPr lang="ru-RU" sz="1400" dirty="0" smtClean="0"/>
              <a:t>Больной подключен к монитору</a:t>
            </a:r>
          </a:p>
          <a:p>
            <a:pPr indent="-180000">
              <a:spcBef>
                <a:spcPts val="0"/>
              </a:spcBef>
            </a:pPr>
            <a:r>
              <a:rPr lang="ru-RU" sz="1400" dirty="0" smtClean="0"/>
              <a:t>Общая слабость больного</a:t>
            </a:r>
          </a:p>
          <a:p>
            <a:pPr indent="-180000">
              <a:spcBef>
                <a:spcPts val="0"/>
              </a:spcBef>
            </a:pPr>
            <a:r>
              <a:rPr lang="ru-RU" sz="1400" dirty="0" smtClean="0"/>
              <a:t>Грубые двигательные нарушения (неспособность самостоятельно выполнить движение)</a:t>
            </a:r>
          </a:p>
          <a:p>
            <a:pPr indent="-180000">
              <a:spcBef>
                <a:spcPts val="0"/>
              </a:spcBef>
            </a:pPr>
            <a:r>
              <a:rPr lang="ru-RU" sz="1400" dirty="0" smtClean="0"/>
              <a:t>Нарушение функции тазовых органов</a:t>
            </a:r>
          </a:p>
          <a:p>
            <a:pPr indent="-180000">
              <a:spcBef>
                <a:spcPts val="0"/>
              </a:spcBef>
            </a:pPr>
            <a:r>
              <a:rPr lang="ru-RU" sz="1400" dirty="0" smtClean="0"/>
              <a:t>Наличие сопутствующей патологии</a:t>
            </a:r>
            <a:endParaRPr lang="ru-RU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152" y="169450"/>
            <a:ext cx="1584176" cy="346050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Острый </a:t>
            </a:r>
            <a:r>
              <a:rPr lang="ru-RU" sz="1400" b="1" dirty="0" smtClean="0">
                <a:solidFill>
                  <a:srgbClr val="0070C0"/>
                </a:solidFill>
              </a:rPr>
              <a:t>период, 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методы: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268840" y="57014"/>
            <a:ext cx="3136656" cy="1396749"/>
          </a:xfrm>
        </p:spPr>
        <p:txBody>
          <a:bodyPr>
            <a:normAutofit/>
          </a:bodyPr>
          <a:lstStyle/>
          <a:p>
            <a:pPr indent="-180000">
              <a:spcBef>
                <a:spcPts val="0"/>
              </a:spcBef>
            </a:pPr>
            <a:r>
              <a:rPr lang="ru-RU" sz="1400" dirty="0" smtClean="0"/>
              <a:t>Правильное позиционирование</a:t>
            </a:r>
          </a:p>
          <a:p>
            <a:pPr indent="-180000">
              <a:spcBef>
                <a:spcPts val="0"/>
              </a:spcBef>
            </a:pPr>
            <a:r>
              <a:rPr lang="ru-RU" sz="1400" dirty="0" smtClean="0"/>
              <a:t>Полисенсорная стимуляция</a:t>
            </a:r>
          </a:p>
          <a:p>
            <a:pPr indent="-180000">
              <a:spcBef>
                <a:spcPts val="0"/>
              </a:spcBef>
            </a:pPr>
            <a:r>
              <a:rPr lang="ru-RU" sz="1400" dirty="0" smtClean="0"/>
              <a:t>ЛФК</a:t>
            </a:r>
          </a:p>
          <a:p>
            <a:pPr indent="-180000">
              <a:spcBef>
                <a:spcPts val="0"/>
              </a:spcBef>
            </a:pPr>
            <a:r>
              <a:rPr lang="ru-RU" sz="1400" dirty="0" smtClean="0"/>
              <a:t>Вертикализация</a:t>
            </a:r>
          </a:p>
          <a:p>
            <a:pPr indent="-180000">
              <a:spcBef>
                <a:spcPts val="0"/>
              </a:spcBef>
            </a:pPr>
            <a:r>
              <a:rPr lang="ru-RU" sz="1400" dirty="0" smtClean="0"/>
              <a:t>Механотерапия</a:t>
            </a:r>
          </a:p>
          <a:p>
            <a:pPr indent="-180000">
              <a:spcBef>
                <a:spcPts val="0"/>
              </a:spcBef>
            </a:pPr>
            <a:r>
              <a:rPr lang="ru-RU" sz="1400" dirty="0" smtClean="0"/>
              <a:t>Ортезирование</a:t>
            </a:r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112304" y="126451"/>
            <a:ext cx="3348128" cy="4320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400" b="1" dirty="0" smtClean="0">
                <a:solidFill>
                  <a:srgbClr val="0070C0"/>
                </a:solidFill>
              </a:rPr>
              <a:t>Подострый период, задачи: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139952" y="416154"/>
            <a:ext cx="5027288" cy="20752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80000">
              <a:spcBef>
                <a:spcPts val="0"/>
              </a:spcBef>
              <a:buFont typeface="Wingdings 3" charset="2"/>
              <a:buNone/>
            </a:pPr>
            <a:r>
              <a:rPr lang="ru-RU" sz="1300" dirty="0" smtClean="0">
                <a:solidFill>
                  <a:schemeClr val="tx1"/>
                </a:solidFill>
              </a:rPr>
              <a:t>Задачи зависят от степени тяжести нарушений и течения острого периода.</a:t>
            </a:r>
          </a:p>
          <a:p>
            <a:pPr indent="-180000">
              <a:spcBef>
                <a:spcPts val="0"/>
              </a:spcBef>
              <a:buFont typeface="Wingdings 3" charset="2"/>
              <a:buNone/>
            </a:pPr>
            <a:r>
              <a:rPr lang="ru-RU" sz="1300" dirty="0" smtClean="0">
                <a:solidFill>
                  <a:schemeClr val="tx1"/>
                </a:solidFill>
              </a:rPr>
              <a:t>Наиболее частые: </a:t>
            </a:r>
          </a:p>
          <a:p>
            <a:pPr indent="-180000">
              <a:spcBef>
                <a:spcPts val="0"/>
              </a:spcBef>
            </a:pPr>
            <a:r>
              <a:rPr lang="ru-RU" sz="1300" dirty="0" smtClean="0">
                <a:solidFill>
                  <a:schemeClr val="tx1"/>
                </a:solidFill>
              </a:rPr>
              <a:t>Максимальное расширение и поддержание общего двигательного режима</a:t>
            </a:r>
          </a:p>
          <a:p>
            <a:pPr indent="-180000">
              <a:spcBef>
                <a:spcPts val="0"/>
              </a:spcBef>
            </a:pPr>
            <a:r>
              <a:rPr lang="ru-RU" sz="1300" dirty="0" smtClean="0">
                <a:solidFill>
                  <a:schemeClr val="tx1"/>
                </a:solidFill>
              </a:rPr>
              <a:t>Максимальное восстановление двигательных навыков</a:t>
            </a:r>
          </a:p>
          <a:p>
            <a:pPr indent="-180000">
              <a:spcBef>
                <a:spcPts val="0"/>
              </a:spcBef>
            </a:pPr>
            <a:r>
              <a:rPr lang="ru-RU" sz="1300" dirty="0" smtClean="0">
                <a:solidFill>
                  <a:schemeClr val="tx1"/>
                </a:solidFill>
              </a:rPr>
              <a:t>Восстановление контроля позы и ходьбы</a:t>
            </a:r>
          </a:p>
          <a:p>
            <a:pPr indent="-180000">
              <a:spcBef>
                <a:spcPts val="0"/>
              </a:spcBef>
            </a:pPr>
            <a:r>
              <a:rPr lang="ru-RU" sz="1300" dirty="0" smtClean="0">
                <a:solidFill>
                  <a:schemeClr val="tx1"/>
                </a:solidFill>
              </a:rPr>
              <a:t>Восстановление или компенсация когнитивных нарушений</a:t>
            </a:r>
          </a:p>
          <a:p>
            <a:pPr indent="-180000">
              <a:spcBef>
                <a:spcPts val="0"/>
              </a:spcBef>
            </a:pPr>
            <a:r>
              <a:rPr lang="ru-RU" sz="1300" dirty="0" smtClean="0">
                <a:solidFill>
                  <a:schemeClr val="tx1"/>
                </a:solidFill>
              </a:rPr>
              <a:t>Восстановление речи и глотания</a:t>
            </a:r>
          </a:p>
          <a:p>
            <a:pPr indent="-180000">
              <a:spcBef>
                <a:spcPts val="0"/>
              </a:spcBef>
            </a:pPr>
            <a:r>
              <a:rPr lang="ru-RU" sz="1300" dirty="0" smtClean="0">
                <a:solidFill>
                  <a:schemeClr val="tx1"/>
                </a:solidFill>
              </a:rPr>
              <a:t>Выработка реабилитационно-выгодных компенсаций</a:t>
            </a:r>
          </a:p>
          <a:p>
            <a:pPr indent="-180000">
              <a:spcBef>
                <a:spcPts val="0"/>
              </a:spcBef>
            </a:pPr>
            <a:r>
              <a:rPr lang="ru-RU" sz="1300" dirty="0" smtClean="0">
                <a:solidFill>
                  <a:schemeClr val="tx1"/>
                </a:solidFill>
              </a:rPr>
              <a:t>Психологическая адаптация (преодоление депрессии)</a:t>
            </a:r>
          </a:p>
          <a:p>
            <a:endParaRPr lang="ru-RU" sz="13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93936" y="1453763"/>
            <a:ext cx="1008112" cy="3284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400" b="1" dirty="0" smtClean="0">
                <a:solidFill>
                  <a:srgbClr val="0070C0"/>
                </a:solidFill>
              </a:rPr>
              <a:t>А так же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4152" y="1695939"/>
            <a:ext cx="4125800" cy="9822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80000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Лечение </a:t>
            </a:r>
            <a:r>
              <a:rPr lang="en-US" sz="1400" dirty="0" smtClean="0">
                <a:solidFill>
                  <a:schemeClr val="tx1"/>
                </a:solidFill>
              </a:rPr>
              <a:t>Bed-rest </a:t>
            </a:r>
            <a:r>
              <a:rPr lang="ru-RU" sz="1400" dirty="0" smtClean="0">
                <a:solidFill>
                  <a:schemeClr val="tx1"/>
                </a:solidFill>
              </a:rPr>
              <a:t>синдрома</a:t>
            </a:r>
          </a:p>
          <a:p>
            <a:pPr indent="-180000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Устранение патологического тонуса</a:t>
            </a:r>
          </a:p>
          <a:p>
            <a:pPr indent="-180000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Преодоление патологических двигательных стереотипов</a:t>
            </a:r>
          </a:p>
          <a:p>
            <a:pPr indent="-180000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Ликвидация контрактур</a:t>
            </a:r>
          </a:p>
          <a:p>
            <a:pPr indent="-180000">
              <a:spcBef>
                <a:spcPts val="0"/>
              </a:spcBef>
            </a:pPr>
            <a:endParaRPr lang="ru-RU" sz="14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788024" y="2915722"/>
            <a:ext cx="3090512" cy="3988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400" b="1" dirty="0" smtClean="0">
                <a:solidFill>
                  <a:srgbClr val="0070C0"/>
                </a:solidFill>
              </a:rPr>
              <a:t>Общие принципы реабилитации: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5231888" y="3251242"/>
            <a:ext cx="3108960" cy="1417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80000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Безопасность</a:t>
            </a:r>
          </a:p>
          <a:p>
            <a:pPr indent="-180000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Рациональность</a:t>
            </a:r>
          </a:p>
          <a:p>
            <a:pPr indent="-180000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Достаточность</a:t>
            </a:r>
          </a:p>
          <a:p>
            <a:pPr indent="-180000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Своевременность</a:t>
            </a:r>
          </a:p>
          <a:p>
            <a:pPr indent="-180000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Комфортность</a:t>
            </a:r>
          </a:p>
          <a:p>
            <a:pPr indent="-180000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Активное участие больного</a:t>
            </a:r>
          </a:p>
          <a:p>
            <a:pPr indent="-180000">
              <a:spcBef>
                <a:spcPts val="0"/>
              </a:spcBef>
            </a:pPr>
            <a:endParaRPr lang="ru-RU" sz="1400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5696" y="2667910"/>
            <a:ext cx="1746432" cy="2947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400" b="1" dirty="0" smtClean="0">
                <a:solidFill>
                  <a:srgbClr val="0070C0"/>
                </a:solidFill>
              </a:rPr>
              <a:t>Bed-Rest</a:t>
            </a:r>
            <a:r>
              <a:rPr lang="ru-RU" sz="1400" b="1" dirty="0" smtClean="0">
                <a:solidFill>
                  <a:srgbClr val="0070C0"/>
                </a:solidFill>
              </a:rPr>
              <a:t> синдром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36080" y="2883838"/>
            <a:ext cx="4523888" cy="1234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80000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Синдром длительной обездвиженности</a:t>
            </a:r>
          </a:p>
          <a:p>
            <a:pPr indent="-180000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Начальные проявления на 2-3 день, </a:t>
            </a:r>
          </a:p>
          <a:p>
            <a:pPr indent="-180000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100%-после двух месяцев обездвиженности</a:t>
            </a:r>
          </a:p>
          <a:p>
            <a:pPr indent="-180000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Дисфункция ВСЕХ органов и систем организма</a:t>
            </a:r>
          </a:p>
          <a:p>
            <a:pPr indent="-180000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Инвалидизирует больше, чем сам инсульт!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58168" y="4086396"/>
            <a:ext cx="2880320" cy="3458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400" b="1" dirty="0" smtClean="0">
                <a:solidFill>
                  <a:srgbClr val="0070C0"/>
                </a:solidFill>
              </a:rPr>
              <a:t>Профилактика </a:t>
            </a:r>
            <a:r>
              <a:rPr lang="en-US" sz="1400" b="1" dirty="0" smtClean="0">
                <a:solidFill>
                  <a:srgbClr val="0070C0"/>
                </a:solidFill>
              </a:rPr>
              <a:t>bed-rest</a:t>
            </a:r>
            <a:r>
              <a:rPr lang="ru-RU" sz="1400" b="1" dirty="0" smtClean="0">
                <a:solidFill>
                  <a:srgbClr val="0070C0"/>
                </a:solidFill>
              </a:rPr>
              <a:t> с-</a:t>
            </a:r>
            <a:r>
              <a:rPr lang="ru-RU" sz="1400" b="1" dirty="0" err="1" smtClean="0">
                <a:solidFill>
                  <a:srgbClr val="0070C0"/>
                </a:solidFill>
              </a:rPr>
              <a:t>ма</a:t>
            </a:r>
            <a:r>
              <a:rPr lang="ru-RU" sz="1400" b="1" dirty="0" smtClean="0">
                <a:solidFill>
                  <a:srgbClr val="0070C0"/>
                </a:solidFill>
              </a:rPr>
              <a:t>: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65696" y="4346624"/>
            <a:ext cx="5911332" cy="11124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80000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Правильное позиционирование</a:t>
            </a:r>
          </a:p>
          <a:p>
            <a:pPr indent="-180000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Раннее начало активизации (24 часа)</a:t>
            </a:r>
          </a:p>
          <a:p>
            <a:pPr indent="-180000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Ранняя вертикализация (24-48 часов)</a:t>
            </a:r>
          </a:p>
          <a:p>
            <a:pPr indent="-180000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Ранние попытки выполнения ПРОИЗВОЛЬНЫХ движений</a:t>
            </a:r>
          </a:p>
          <a:p>
            <a:pPr indent="-180000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Раннее обучение эргономическим навыкам самообслуживания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71472" y="5706299"/>
            <a:ext cx="3053712" cy="3370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400" b="1" smtClean="0">
                <a:solidFill>
                  <a:srgbClr val="0070C0"/>
                </a:solidFill>
                <a:latin typeface="+mn-lt"/>
              </a:rPr>
              <a:t>Правильное позиционирование:</a:t>
            </a:r>
            <a:endParaRPr lang="ru-RU" sz="1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3051072" y="5430932"/>
            <a:ext cx="5335640" cy="12248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80000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Профилактика трофических язв</a:t>
            </a:r>
          </a:p>
          <a:p>
            <a:pPr indent="-180000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Профилактика пневмонии</a:t>
            </a:r>
          </a:p>
          <a:p>
            <a:pPr indent="-180000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Профилактика контрактур</a:t>
            </a:r>
          </a:p>
          <a:p>
            <a:pPr indent="-180000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Профилактика гипертонуса</a:t>
            </a:r>
          </a:p>
          <a:p>
            <a:pPr indent="-180000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Профилактика паралитических подвывихов</a:t>
            </a:r>
          </a:p>
          <a:p>
            <a:pPr indent="-180000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Подготовка к самостоятельному выполнению движений</a:t>
            </a:r>
          </a:p>
        </p:txBody>
      </p:sp>
    </p:spTree>
    <p:extLst>
      <p:ext uri="{BB962C8B-B14F-4D97-AF65-F5344CB8AC3E}">
        <p14:creationId xmlns:p14="http://schemas.microsoft.com/office/powerpoint/2010/main" val="2535614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6" b="5483"/>
          <a:stretch/>
        </p:blipFill>
        <p:spPr bwMode="auto">
          <a:xfrm>
            <a:off x="126728" y="63071"/>
            <a:ext cx="2946282" cy="196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2" b="10373"/>
          <a:stretch/>
        </p:blipFill>
        <p:spPr bwMode="auto">
          <a:xfrm>
            <a:off x="3140265" y="66625"/>
            <a:ext cx="2881400" cy="181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7" b="10180"/>
          <a:stretch/>
        </p:blipFill>
        <p:spPr bwMode="auto">
          <a:xfrm>
            <a:off x="6156176" y="93462"/>
            <a:ext cx="2854923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8" y="2132856"/>
            <a:ext cx="4174338" cy="288032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+mn-lt"/>
              </a:rPr>
              <a:t>Восстановление вертикальной позы и ходьбы</a:t>
            </a:r>
            <a:endParaRPr lang="ru-RU" sz="1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280225" y="2485119"/>
            <a:ext cx="8730873" cy="101588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Вертикализация в любом случае, восстановление вертикальной позы и ходьбы - при возможности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Этапность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Активный мануальный контакт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Стараться не использовать трость и опору на здоровую сторону как можно дольше</a:t>
            </a:r>
          </a:p>
          <a:p>
            <a:pPr>
              <a:spcBef>
                <a:spcPts val="0"/>
              </a:spcBef>
            </a:pP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3493642"/>
            <a:ext cx="2602632" cy="29539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400" b="1" dirty="0" smtClean="0">
                <a:solidFill>
                  <a:srgbClr val="0070C0"/>
                </a:solidFill>
              </a:rPr>
              <a:t>Вертикализация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95824" y="3772835"/>
            <a:ext cx="2215936" cy="3324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400" dirty="0" smtClean="0">
                <a:solidFill>
                  <a:srgbClr val="0070C0"/>
                </a:solidFill>
              </a:rPr>
              <a:t>Пассивная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63688" y="3777996"/>
            <a:ext cx="1889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Стол-</a:t>
            </a:r>
            <a:r>
              <a:rPr lang="ru-RU" sz="1400" dirty="0" err="1" smtClean="0"/>
              <a:t>вертикализатор</a:t>
            </a:r>
            <a:endParaRPr lang="ru-RU" sz="1400" dirty="0"/>
          </a:p>
        </p:txBody>
      </p:sp>
      <p:pic>
        <p:nvPicPr>
          <p:cNvPr id="11" name="Рисунок 10" descr="Tilting-us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7741" y="3422865"/>
            <a:ext cx="1220125" cy="1595923"/>
          </a:xfrm>
          <a:prstGeom prst="rect">
            <a:avLst/>
          </a:prstGeom>
        </p:spPr>
      </p:pic>
      <p:pic>
        <p:nvPicPr>
          <p:cNvPr id="12" name="Рисунок 11" descr="1368635336_kolenoupor-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89824" y="3473102"/>
            <a:ext cx="1085741" cy="13601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52319" y="3574552"/>
            <a:ext cx="164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Коленоупорный вертикализатор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691540" y="3794748"/>
            <a:ext cx="17376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70C0"/>
                </a:solidFill>
              </a:rPr>
              <a:t>Активная </a:t>
            </a:r>
            <a:r>
              <a:rPr lang="ru-RU" sz="1400" dirty="0" smtClean="0">
                <a:solidFill>
                  <a:srgbClr val="0070C0"/>
                </a:solidFill>
              </a:rPr>
              <a:t>(с помощью персонала)</a:t>
            </a: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179512" y="4963909"/>
            <a:ext cx="8815273" cy="139494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84048">
              <a:spcBef>
                <a:spcPts val="0"/>
              </a:spcBef>
              <a:buFont typeface="Wingdings 2"/>
              <a:buNone/>
            </a:pPr>
            <a:r>
              <a:rPr lang="ru-RU" sz="1400" dirty="0" smtClean="0">
                <a:solidFill>
                  <a:srgbClr val="0070C0"/>
                </a:solidFill>
              </a:rPr>
              <a:t>Эрготерапия</a:t>
            </a:r>
            <a:r>
              <a:rPr lang="ru-RU" sz="1400" dirty="0" smtClean="0">
                <a:solidFill>
                  <a:srgbClr val="00B0F0"/>
                </a:solidFill>
              </a:rPr>
              <a:t> </a:t>
            </a:r>
            <a:r>
              <a:rPr lang="ru-RU" sz="1400" dirty="0" smtClean="0"/>
              <a:t>- применение полученных двигательных навыков для выполнения бытовых действий</a:t>
            </a:r>
          </a:p>
          <a:p>
            <a:pPr marL="0" indent="384048">
              <a:spcBef>
                <a:spcPts val="0"/>
              </a:spcBef>
              <a:buFont typeface="Wingdings 2"/>
              <a:buNone/>
            </a:pPr>
            <a:r>
              <a:rPr lang="ru-RU" sz="1400" dirty="0" smtClean="0">
                <a:solidFill>
                  <a:srgbClr val="0070C0"/>
                </a:solidFill>
              </a:rPr>
              <a:t>Принципы</a:t>
            </a:r>
            <a:r>
              <a:rPr lang="ru-RU" sz="1400" dirty="0" smtClean="0"/>
              <a:t>: </a:t>
            </a:r>
            <a:endParaRPr lang="ru-RU" sz="1400" dirty="0" smtClean="0"/>
          </a:p>
          <a:p>
            <a:pPr>
              <a:spcBef>
                <a:spcPts val="0"/>
              </a:spcBef>
            </a:pPr>
            <a:r>
              <a:rPr lang="ru-RU" sz="1400" dirty="0" smtClean="0"/>
              <a:t>Безопасность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Доступность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Системность</a:t>
            </a:r>
            <a:endParaRPr lang="ru-RU" sz="1400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385114" y="6108192"/>
            <a:ext cx="8426512" cy="633307"/>
            <a:chOff x="928662" y="3071810"/>
            <a:chExt cx="7500990" cy="1571636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142976" y="3643314"/>
              <a:ext cx="7072362" cy="714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Равнобедренный треугольник 17"/>
            <p:cNvSpPr/>
            <p:nvPr/>
          </p:nvSpPr>
          <p:spPr>
            <a:xfrm>
              <a:off x="4143372" y="3786190"/>
              <a:ext cx="1071570" cy="85725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928662" y="3071810"/>
              <a:ext cx="2143140" cy="428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>
                  <a:latin typeface="Arial Black" pitchFamily="34" charset="0"/>
                </a:rPr>
                <a:t>Реституция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286512" y="3071810"/>
              <a:ext cx="2143140" cy="428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>
                  <a:latin typeface="Arial Black" pitchFamily="34" charset="0"/>
                </a:rPr>
                <a:t>Компенсация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853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creenshot_2014_11_04_21_42_0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8154" y="2275412"/>
            <a:ext cx="2790438" cy="1728192"/>
          </a:xfrm>
        </p:spPr>
      </p:pic>
      <p:pic>
        <p:nvPicPr>
          <p:cNvPr id="7" name="Рисунок 6" descr="screenshot_2014_11_04_21_43_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204840"/>
            <a:ext cx="1593066" cy="1778761"/>
          </a:xfrm>
          <a:prstGeom prst="rect">
            <a:avLst/>
          </a:prstGeom>
        </p:spPr>
      </p:pic>
      <p:pic>
        <p:nvPicPr>
          <p:cNvPr id="8" name="Рисунок 7" descr="screenshot_2014_11_04_21_44_5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03289" y="171268"/>
            <a:ext cx="1878931" cy="1962549"/>
          </a:xfrm>
          <a:prstGeom prst="rect">
            <a:avLst/>
          </a:prstGeom>
        </p:spPr>
      </p:pic>
      <p:pic>
        <p:nvPicPr>
          <p:cNvPr id="5" name="Рисунок 4" descr="screenshot_2014_11_04_21_47_2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2519" y="142724"/>
            <a:ext cx="2520280" cy="2019638"/>
          </a:xfrm>
          <a:prstGeom prst="rect">
            <a:avLst/>
          </a:prstGeom>
        </p:spPr>
      </p:pic>
      <p:pic>
        <p:nvPicPr>
          <p:cNvPr id="9" name="Содержимое 3" descr="screenshot_2014_11_04_21_46_3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096" y="113653"/>
            <a:ext cx="2341680" cy="3747884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14096" y="3862160"/>
            <a:ext cx="1665957" cy="356272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+mn-lt"/>
              </a:rPr>
              <a:t>Механотерапия</a:t>
            </a:r>
            <a:endParaRPr lang="ru-RU" sz="1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14096" y="4183201"/>
            <a:ext cx="6806176" cy="739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/>
                </a:solidFill>
              </a:rPr>
              <a:t>Сохранение амплитуды движений (пассивная велотренировка) Вертикализация на роботизированном комплексе. Важно : любые силовые тренировки-только после полного восстановления контроля движений!!! </a:t>
            </a:r>
          </a:p>
          <a:p>
            <a:endParaRPr lang="ru-RU" dirty="0"/>
          </a:p>
        </p:txBody>
      </p:sp>
      <p:pic>
        <p:nvPicPr>
          <p:cNvPr id="12" name="Рисунок 11" descr="MotomedDemo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02959" y="3157435"/>
            <a:ext cx="1859893" cy="1765722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387900" y="4992209"/>
            <a:ext cx="2592288" cy="45848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rgbClr val="0070C0"/>
                </a:solidFill>
                <a:latin typeface="+mn-lt"/>
              </a:rPr>
              <a:t>Роботизированная терапия</a:t>
            </a:r>
            <a:endParaRPr lang="ru-RU" sz="14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4" name="Содержимое 3" descr="локомат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68388" y="5102753"/>
            <a:ext cx="2395700" cy="1600531"/>
          </a:xfrm>
          <a:prstGeom prst="rect">
            <a:avLst/>
          </a:prstGeom>
        </p:spPr>
      </p:pic>
      <p:pic>
        <p:nvPicPr>
          <p:cNvPr id="15" name="Рисунок 14" descr="artromot K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96136" y="4998678"/>
            <a:ext cx="1446535" cy="1742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1791</TotalTime>
  <Words>1129</Words>
  <Application>Microsoft Office PowerPoint</Application>
  <PresentationFormat>Экран (4:3)</PresentationFormat>
  <Paragraphs>264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Alef</vt:lpstr>
      <vt:lpstr>Arial</vt:lpstr>
      <vt:lpstr>Arial Black</vt:lpstr>
      <vt:lpstr>Calibri</vt:lpstr>
      <vt:lpstr>Trebuchet MS</vt:lpstr>
      <vt:lpstr>Wingdings</vt:lpstr>
      <vt:lpstr>Wingdings 2</vt:lpstr>
      <vt:lpstr>Wingdings 3</vt:lpstr>
      <vt:lpstr>Грань</vt:lpstr>
      <vt:lpstr>Реабилитация после инсульта (современные подходы)  Заведующий неврологическим отделением ГУЗ «ЕГБ № 2» Ю.В. Стукалов 2021 г.</vt:lpstr>
      <vt:lpstr>Презентация PowerPoint</vt:lpstr>
      <vt:lpstr>Височная доля</vt:lpstr>
      <vt:lpstr>Мозжечок</vt:lpstr>
      <vt:lpstr>Презентация PowerPoint</vt:lpstr>
      <vt:lpstr>Острый период,  задачи:</vt:lpstr>
      <vt:lpstr>Острый период,  методы:</vt:lpstr>
      <vt:lpstr>Восстановление вертикальной позы и ходьбы</vt:lpstr>
      <vt:lpstr>Механотерапия</vt:lpstr>
      <vt:lpstr>Ортопедический режим и ортезирование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Инсульт</dc:title>
  <dc:creator>doctordv</dc:creator>
  <cp:lastModifiedBy>User</cp:lastModifiedBy>
  <cp:revision>92</cp:revision>
  <dcterms:created xsi:type="dcterms:W3CDTF">2014-11-04T07:37:55Z</dcterms:created>
  <dcterms:modified xsi:type="dcterms:W3CDTF">2021-06-01T14:36:07Z</dcterms:modified>
</cp:coreProperties>
</file>