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6" r:id="rId3"/>
    <p:sldId id="261" r:id="rId4"/>
    <p:sldId id="263" r:id="rId5"/>
    <p:sldId id="265" r:id="rId6"/>
    <p:sldId id="295" r:id="rId7"/>
    <p:sldId id="275" r:id="rId8"/>
    <p:sldId id="277" r:id="rId9"/>
    <p:sldId id="285" r:id="rId10"/>
    <p:sldId id="298" r:id="rId11"/>
    <p:sldId id="290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3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367454068241458E-2"/>
                  <c:y val="-1.42611947457793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375328083989508E-2"/>
                  <c:y val="-1.02661041997257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Онкология</c:v>
                </c:pt>
                <c:pt idx="1">
                  <c:v>Трансплантология</c:v>
                </c:pt>
                <c:pt idx="2">
                  <c:v>Аутоимунные заболевания</c:v>
                </c:pt>
                <c:pt idx="3">
                  <c:v>Аллергология и ревматология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0.90100000000000002</c:v>
                </c:pt>
                <c:pt idx="1">
                  <c:v>6.8000000000000033E-2</c:v>
                </c:pt>
                <c:pt idx="2">
                  <c:v>3.0000000000000082E-2</c:v>
                </c:pt>
                <c:pt idx="3">
                  <c:v>1.0000000000000039E-3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833333333333361"/>
          <c:y val="0.3260159997730433"/>
          <c:w val="0.37500000000000044"/>
          <c:h val="0.3479680004539159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497585561155591E-2"/>
          <c:y val="8.8876811907749556E-2"/>
          <c:w val="0.52741124367216974"/>
          <c:h val="0.822246376184500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88,6%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Онколгия</c:v>
                </c:pt>
                <c:pt idx="1">
                  <c:v>Трансплантология</c:v>
                </c:pt>
                <c:pt idx="2">
                  <c:v>Аутоиммунные заболевания</c:v>
                </c:pt>
                <c:pt idx="3">
                  <c:v>Аллергология и ревматология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0.88600000000000001</c:v>
                </c:pt>
                <c:pt idx="1">
                  <c:v>4.5000000000000012E-2</c:v>
                </c:pt>
                <c:pt idx="2">
                  <c:v>6.5000000000000002E-2</c:v>
                </c:pt>
                <c:pt idx="3">
                  <c:v>1.0000000000000039E-3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92D050"/>
        </a:solidFill>
      </c:spPr>
    </c:plotArea>
    <c:legend>
      <c:legendPos val="r"/>
      <c:layout>
        <c:manualLayout>
          <c:xMode val="edge"/>
          <c:yMode val="edge"/>
          <c:x val="0.60194911063075596"/>
          <c:y val="0.30705258041902223"/>
          <c:w val="0.38111369812012741"/>
          <c:h val="0.36693187442933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1.9928859644336855E-2"/>
                  <c:y val="-0.26345254561022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39990546164219"/>
                      <c:h val="0.3648159125337548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Инъекции и инфузии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808741852826281"/>
          <c:y val="0.14026566181302025"/>
          <c:w val="0.44351671103081097"/>
          <c:h val="0.49553349399789759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2DCB-CE29-4EBA-9237-C3EF3B614D2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A557-51FF-410F-A88A-645D24CCF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1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A557-51FF-410F-A88A-645D24CCFE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5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A557-51FF-410F-A88A-645D24CCFE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2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246-5BBA-40DC-9A3A-B9FECF1AD4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6EC5-64FD-43E8-A90D-7C18233A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246-5BBA-40DC-9A3A-B9FECF1AD4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6EC5-64FD-43E8-A90D-7C18233A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246-5BBA-40DC-9A3A-B9FECF1AD4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6EC5-64FD-43E8-A90D-7C18233A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246-5BBA-40DC-9A3A-B9FECF1AD4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6EC5-64FD-43E8-A90D-7C18233A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246-5BBA-40DC-9A3A-B9FECF1AD4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6EC5-64FD-43E8-A90D-7C18233A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246-5BBA-40DC-9A3A-B9FECF1AD4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6EC5-64FD-43E8-A90D-7C18233A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246-5BBA-40DC-9A3A-B9FECF1AD4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6EC5-64FD-43E8-A90D-7C18233A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246-5BBA-40DC-9A3A-B9FECF1AD4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6EC5-64FD-43E8-A90D-7C18233A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246-5BBA-40DC-9A3A-B9FECF1AD4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6EC5-64FD-43E8-A90D-7C18233A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246-5BBA-40DC-9A3A-B9FECF1AD4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6EC5-64FD-43E8-A90D-7C18233A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7246-5BBA-40DC-9A3A-B9FECF1AD4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6EC5-64FD-43E8-A90D-7C18233A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7246-5BBA-40DC-9A3A-B9FECF1AD44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6EC5-64FD-43E8-A90D-7C18233A4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edvestnik.ru/content/documents/MR10-ot-08-02-2021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turbo/medside.ru/s/bolezn-behtereva?parent-reqid=1619541593358199-723272026800007307300175-production-app-host-sas-web-yp-88&amp;utm_source=turbo_turbo" TargetMode="External"/><Relationship Id="rId2" Type="http://schemas.openxmlformats.org/officeDocument/2006/relationships/hyperlink" Target="https://yandex.ru/turbo/medside.ru/s/revmatoidnyiy-artrit?parent-reqid=1619541593358199-723272026800007307300175-production-app-host-sas-web-yp-88&amp;utm_source=turbo_turb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748" y="4077072"/>
            <a:ext cx="8640960" cy="25902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идиопатический </a:t>
            </a:r>
            <a:r>
              <a:rPr lang="ru-RU" sz="2000" dirty="0">
                <a:solidFill>
                  <a:srgbClr val="002060"/>
                </a:solidFill>
              </a:rPr>
              <a:t>фиброз </a:t>
            </a:r>
            <a:r>
              <a:rPr lang="ru-RU" sz="2000" dirty="0" smtClean="0">
                <a:solidFill>
                  <a:srgbClr val="002060"/>
                </a:solidFill>
              </a:rPr>
              <a:t>лёгких</a:t>
            </a:r>
            <a:r>
              <a:rPr lang="ru-RU" sz="2000" dirty="0">
                <a:solidFill>
                  <a:srgbClr val="002060"/>
                </a:solidFill>
              </a:rPr>
              <a:t>, гепатит В, СПИД, ревматоидный артрит, системная красная волчанка, аллергические реакции, мышечная дистрофия, болезнь Альцгеймера, астма, диабет и другие заболевания.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/>
              <a:t>Использование </a:t>
            </a:r>
            <a:r>
              <a:rPr lang="ru-RU" sz="2000" dirty="0"/>
              <a:t>моноклональных антител в качестве терапевтических агентов явилось для медицины стратегическим этапом в смене </a:t>
            </a:r>
            <a:r>
              <a:rPr lang="ru-RU" sz="2000" b="1" dirty="0">
                <a:solidFill>
                  <a:srgbClr val="C00000"/>
                </a:solidFill>
              </a:rPr>
              <a:t>концепции лечения – от неспецифической к специфической (таргетной) </a:t>
            </a:r>
            <a:r>
              <a:rPr lang="ru-RU" sz="2000" b="1" dirty="0" smtClean="0">
                <a:solidFill>
                  <a:srgbClr val="C00000"/>
                </a:solidFill>
              </a:rPr>
              <a:t>терапии.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11860"/>
            <a:ext cx="43924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Моноклональные антитела (МАТ) </a:t>
            </a:r>
            <a:r>
              <a:rPr lang="ru-RU" sz="2000" dirty="0">
                <a:solidFill>
                  <a:srgbClr val="002060"/>
                </a:solidFill>
              </a:rPr>
              <a:t>сегодня используются в терапии заболеваний, большинство из которых </a:t>
            </a:r>
            <a:r>
              <a:rPr lang="ru-RU" sz="2000" dirty="0" smtClean="0">
                <a:solidFill>
                  <a:srgbClr val="002060"/>
                </a:solidFill>
              </a:rPr>
              <a:t>ещ</a:t>
            </a:r>
            <a:r>
              <a:rPr lang="ru-RU" sz="2000" dirty="0">
                <a:solidFill>
                  <a:srgbClr val="002060"/>
                </a:solidFill>
              </a:rPr>
              <a:t>ё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несколько десятков лет назад считались </a:t>
            </a:r>
            <a:r>
              <a:rPr lang="ru-RU" sz="2000" dirty="0" smtClean="0">
                <a:solidFill>
                  <a:srgbClr val="002060"/>
                </a:solidFill>
              </a:rPr>
              <a:t>неизлечимыми -  </a:t>
            </a:r>
            <a:r>
              <a:rPr lang="ru-RU" sz="2000" dirty="0">
                <a:solidFill>
                  <a:srgbClr val="002060"/>
                </a:solidFill>
              </a:rPr>
              <a:t>онкологические, аутоиммунные, сердечно-сосудистые и инфекционные заболевания, воспалительные реакции различного генеза, системный склероз</a:t>
            </a:r>
            <a:endParaRPr lang="ru-RU" sz="2000" dirty="0"/>
          </a:p>
        </p:txBody>
      </p:sp>
      <p:pic>
        <p:nvPicPr>
          <p:cNvPr id="5" name="Рисунок 4" descr="http://rublsorok.ru/wp-content/uploads/2017/04/fntigen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33685"/>
            <a:ext cx="4213702" cy="327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188640"/>
            <a:ext cx="492737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Моноклональные антитела 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s://samson-pharma.ru/upload/iblock/3aa/3aa3daafa7818d10f7b904c954d044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527" y="1484784"/>
            <a:ext cx="3414377" cy="2644886"/>
          </a:xfrm>
          <a:prstGeom prst="rect">
            <a:avLst/>
          </a:prstGeom>
          <a:noFill/>
        </p:spPr>
      </p:pic>
      <p:pic>
        <p:nvPicPr>
          <p:cNvPr id="47112" name="Picture 8" descr="https://bz.medvestnik.ru/apps/bz/assets/files/drugs/154/15435/mGArfIDqpSYZGW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71" y="278162"/>
            <a:ext cx="3724249" cy="1638669"/>
          </a:xfrm>
          <a:prstGeom prst="rect">
            <a:avLst/>
          </a:prstGeom>
          <a:noFill/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211960" y="1099312"/>
            <a:ext cx="47903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Пролиа (деносумаб)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Ср-во, корректирующее метаболизм костной и хрящевой ткани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Лечение постменопаузного остеопороза и остеопороза у мужчин при повышенном риске переломов.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Производитель – Нидерланды,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цена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13705-00 руб.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2" descr="https://apteka-mosgor.ru/wp-content/uploads/2018/11/photo_es_3DEBA364-4A77-B224-0E05-30100007F2D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570" y="3717032"/>
            <a:ext cx="2370262" cy="27885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63888" y="4351846"/>
            <a:ext cx="5438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Тизабри (натализумаб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) - Германия</a:t>
            </a:r>
            <a:endParaRPr lang="ru-RU" sz="16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fontAlgn="base"/>
            <a:r>
              <a:rPr lang="ru-RU" sz="1600" dirty="0">
                <a:latin typeface="+mj-lt"/>
                <a:cs typeface="Times New Roman" pitchFamily="18" charset="0"/>
              </a:rPr>
              <a:t>Для лечения пациентов с рассеянным склерозом, при котором в случае длительного течения могут развиваться онкологические заболевания</a:t>
            </a:r>
          </a:p>
          <a:p>
            <a:pPr fontAlgn="base"/>
            <a:r>
              <a:rPr lang="ru-RU" sz="16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Цена - 98151 </a:t>
            </a:r>
            <a:r>
              <a:rPr lang="ru-RU" sz="16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руб.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822"/>
            <a:ext cx="3565060" cy="45585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Новые разработки препаратов на основе  моноклональных антител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351" y="508963"/>
            <a:ext cx="3632849" cy="628733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МАТ представляют собой крупные молекулы, которые </a:t>
            </a:r>
            <a:r>
              <a:rPr lang="ru-RU" sz="1400" b="1" dirty="0" smtClean="0"/>
              <a:t>не способны проникать внутрь клетки или глубоко в ткани</a:t>
            </a:r>
            <a:r>
              <a:rPr lang="ru-RU" sz="1400" dirty="0" smtClean="0"/>
              <a:t>. В связи с этими особенностями, учёные разрабатывают новое поколение лекарственных средств, которое объединит в себе преимущества МАТ и мелкомолекулярных препаратов. На этом пути сделано уже несколько важных научных открытий.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1. Первое из них — создание шведской компанией </a:t>
            </a:r>
            <a:r>
              <a:rPr lang="ru-RU" sz="1400" b="1" dirty="0" smtClean="0">
                <a:solidFill>
                  <a:srgbClr val="C00000"/>
                </a:solidFill>
              </a:rPr>
              <a:t>Affibody</a:t>
            </a:r>
            <a:r>
              <a:rPr lang="ru-RU" sz="1400" dirty="0" smtClean="0"/>
              <a:t> особых </a:t>
            </a:r>
            <a:r>
              <a:rPr lang="ru-RU" sz="1400" b="1" dirty="0" smtClean="0">
                <a:solidFill>
                  <a:srgbClr val="FFFF00"/>
                </a:solidFill>
              </a:rPr>
              <a:t>«аффител»,</a:t>
            </a:r>
            <a:r>
              <a:rPr lang="ru-RU" sz="1400" dirty="0" smtClean="0">
                <a:solidFill>
                  <a:srgbClr val="FFFF00"/>
                </a:solidFill>
              </a:rPr>
              <a:t> </a:t>
            </a:r>
            <a:r>
              <a:rPr lang="ru-RU" sz="1400" dirty="0" smtClean="0"/>
              <a:t>которые обладают свойствами обычных антител, но имеют в десятки раз меньшую молекулярную массу, что </a:t>
            </a:r>
            <a:r>
              <a:rPr lang="ru-RU" sz="1400" b="1" dirty="0" smtClean="0"/>
              <a:t>позволяет им лучше проникать в ткани.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2. Ещё одно достижение науки — разработка </a:t>
            </a:r>
            <a:r>
              <a:rPr lang="ru-RU" sz="1400" b="1" dirty="0" smtClean="0">
                <a:solidFill>
                  <a:srgbClr val="FFFF00"/>
                </a:solidFill>
              </a:rPr>
              <a:t>«нанотел»</a:t>
            </a:r>
            <a:r>
              <a:rPr lang="ru-RU" sz="1400" dirty="0" smtClean="0">
                <a:solidFill>
                  <a:srgbClr val="FFFF00"/>
                </a:solidFill>
              </a:rPr>
              <a:t> </a:t>
            </a:r>
            <a:r>
              <a:rPr lang="ru-RU" sz="1400" dirty="0" smtClean="0"/>
              <a:t>бельгийской компанией </a:t>
            </a:r>
            <a:r>
              <a:rPr lang="ru-RU" sz="1400" b="1" dirty="0" smtClean="0">
                <a:solidFill>
                  <a:srgbClr val="C00000"/>
                </a:solidFill>
              </a:rPr>
              <a:t>Ablynx</a:t>
            </a:r>
            <a:r>
              <a:rPr lang="ru-RU" sz="1400" dirty="0" smtClean="0"/>
              <a:t>. Эти препараты характеризуются высокой стабильностью, что позволяет использовать их </a:t>
            </a:r>
            <a:r>
              <a:rPr lang="ru-RU" sz="1400" b="1" dirty="0" smtClean="0"/>
              <a:t>внутрь и местно</a:t>
            </a:r>
            <a:r>
              <a:rPr lang="ru-RU" sz="14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3. Наконец, ещё одно сверхсовременное направление — разработка </a:t>
            </a:r>
            <a:r>
              <a:rPr lang="ru-RU" sz="1400" b="1" dirty="0" smtClean="0">
                <a:solidFill>
                  <a:srgbClr val="FFFF00"/>
                </a:solidFill>
              </a:rPr>
              <a:t>доменовых антител</a:t>
            </a:r>
            <a:r>
              <a:rPr lang="ru-RU" sz="1400" dirty="0" smtClean="0">
                <a:solidFill>
                  <a:srgbClr val="FFFF00"/>
                </a:solidFill>
              </a:rPr>
              <a:t> </a:t>
            </a:r>
            <a:r>
              <a:rPr lang="ru-RU" sz="1400" dirty="0" smtClean="0"/>
              <a:t>американской компанией </a:t>
            </a:r>
            <a:r>
              <a:rPr lang="ru-RU" sz="1400" b="1" dirty="0" smtClean="0">
                <a:solidFill>
                  <a:srgbClr val="C00000"/>
                </a:solidFill>
              </a:rPr>
              <a:t>Domantis</a:t>
            </a:r>
            <a:r>
              <a:rPr lang="ru-RU" sz="1400" dirty="0" smtClean="0"/>
              <a:t>. Эти антитела должны быть в десять раз меньше обычного антитела, что позволит применять </a:t>
            </a:r>
            <a:r>
              <a:rPr lang="ru-RU" sz="1400" b="1" dirty="0" smtClean="0"/>
              <a:t>их внутрь и ингаляционно</a:t>
            </a:r>
            <a:r>
              <a:rPr lang="ru-RU" sz="14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0"/>
            <a:ext cx="5259464" cy="82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Минздрав обновил временные рекомендации по профилактике и лечению COVID-19. </a:t>
            </a:r>
            <a:r>
              <a:rPr lang="ru-RU" sz="1400" b="1" dirty="0">
                <a:solidFill>
                  <a:srgbClr val="C00000"/>
                </a:solidFill>
                <a:latin typeface="+mj-lt"/>
                <a:cs typeface="Times New Roman" pitchFamily="18" charset="0"/>
                <a:hlinkClick r:id="rId2"/>
              </a:rPr>
              <a:t>Десятая версия документа</a:t>
            </a:r>
            <a:r>
              <a:rPr lang="ru-RU" sz="1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 содержит уточнённые схемы лечения амбулаторных больных, назначения таргетных препаратов и антикоагулянтов.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826445"/>
            <a:ext cx="5257760" cy="59093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  <a:cs typeface="Times New Roman" pitchFamily="18" charset="0"/>
              </a:rPr>
              <a:t>Патогенетическая терапия</a:t>
            </a:r>
          </a:p>
          <a:p>
            <a:r>
              <a:rPr lang="ru-RU" sz="1400" dirty="0" smtClean="0">
                <a:latin typeface="+mj-lt"/>
                <a:cs typeface="Times New Roman" pitchFamily="18" charset="0"/>
              </a:rPr>
              <a:t>1. Ингибиторы </a:t>
            </a:r>
            <a:r>
              <a:rPr lang="ru-RU" sz="1400" dirty="0">
                <a:latin typeface="+mj-lt"/>
                <a:cs typeface="Times New Roman" pitchFamily="18" charset="0"/>
              </a:rPr>
              <a:t>янус-киназ (тофацитиниб или барицитиниб), </a:t>
            </a:r>
            <a:r>
              <a:rPr lang="ru-RU" sz="1400" b="1" dirty="0">
                <a:latin typeface="+mj-lt"/>
                <a:cs typeface="Times New Roman" pitchFamily="18" charset="0"/>
              </a:rPr>
              <a:t>ингибитор ИЛ-17 (нетакимаб) </a:t>
            </a:r>
            <a:r>
              <a:rPr lang="ru-RU" sz="1400" dirty="0">
                <a:latin typeface="+mj-lt"/>
                <a:cs typeface="Times New Roman" pitchFamily="18" charset="0"/>
              </a:rPr>
              <a:t>назначают при среднетяжёлой пневмонии, когда поражается менее 50 % лёгкого, или патологических изменениях, соответствующих КТ-1, и сочетании двух или более признаков</a:t>
            </a:r>
            <a:r>
              <a:rPr lang="ru-RU" sz="1400" dirty="0" smtClean="0">
                <a:latin typeface="+mj-lt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latin typeface="+mj-lt"/>
                <a:cs typeface="Times New Roman" pitchFamily="18" charset="0"/>
              </a:rPr>
              <a:t>    - нормальная </a:t>
            </a:r>
            <a:r>
              <a:rPr lang="ru-RU" sz="1400" dirty="0">
                <a:latin typeface="+mj-lt"/>
                <a:cs typeface="Times New Roman" pitchFamily="18" charset="0"/>
              </a:rPr>
              <a:t>сатурация на фоне температуры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37,5-37,9 </a:t>
            </a:r>
            <a:r>
              <a:rPr lang="ru-RU" sz="1400" dirty="0">
                <a:latin typeface="+mj-lt"/>
                <a:cs typeface="Times New Roman" pitchFamily="18" charset="0"/>
              </a:rPr>
              <a:t>°C в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</a:t>
            </a:r>
          </a:p>
          <a:p>
            <a:pPr indent="180000"/>
            <a:r>
              <a:rPr lang="ru-RU" sz="1400" dirty="0">
                <a:latin typeface="+mj-lt"/>
                <a:cs typeface="Times New Roman" pitchFamily="18" charset="0"/>
              </a:rPr>
              <a:t>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      течение 3-5 </a:t>
            </a:r>
            <a:r>
              <a:rPr lang="ru-RU" sz="1400" dirty="0">
                <a:latin typeface="+mj-lt"/>
                <a:cs typeface="Times New Roman" pitchFamily="18" charset="0"/>
              </a:rPr>
              <a:t>дней</a:t>
            </a:r>
            <a:r>
              <a:rPr lang="ru-RU" sz="1400" dirty="0" smtClean="0">
                <a:latin typeface="+mj-lt"/>
                <a:cs typeface="Times New Roman" pitchFamily="18" charset="0"/>
              </a:rPr>
              <a:t>,</a:t>
            </a:r>
          </a:p>
          <a:p>
            <a:pPr indent="180000"/>
            <a:r>
              <a:rPr lang="ru-RU" sz="1400" dirty="0" smtClean="0">
                <a:latin typeface="+mj-lt"/>
                <a:cs typeface="Times New Roman" pitchFamily="18" charset="0"/>
              </a:rPr>
              <a:t>- </a:t>
            </a:r>
            <a:r>
              <a:rPr lang="ru-RU" sz="1400" dirty="0">
                <a:latin typeface="+mj-lt"/>
                <a:cs typeface="Times New Roman" pitchFamily="18" charset="0"/>
              </a:rPr>
              <a:t>увеличение СРБ в три или шесть раз и др.</a:t>
            </a:r>
          </a:p>
          <a:p>
            <a:r>
              <a:rPr lang="ru-RU" sz="1400" dirty="0">
                <a:latin typeface="+mj-lt"/>
                <a:cs typeface="Times New Roman" pitchFamily="18" charset="0"/>
              </a:rPr>
              <a:t>2. </a:t>
            </a:r>
            <a:r>
              <a:rPr lang="ru-RU" sz="1400" b="1" dirty="0">
                <a:latin typeface="+mj-lt"/>
                <a:cs typeface="Times New Roman" pitchFamily="18" charset="0"/>
              </a:rPr>
              <a:t>Ингибитор ИЛ-6 (олокизумаб), блокатор рецептора ИЛ-6 (левилимаб или сарилумаб)</a:t>
            </a:r>
            <a:r>
              <a:rPr lang="ru-RU" sz="1400" dirty="0">
                <a:latin typeface="+mj-lt"/>
                <a:cs typeface="Times New Roman" pitchFamily="18" charset="0"/>
              </a:rPr>
              <a:t> назначают при поражении лёгких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50% </a:t>
            </a:r>
            <a:r>
              <a:rPr lang="ru-RU" sz="1400" dirty="0">
                <a:latin typeface="+mj-lt"/>
                <a:cs typeface="Times New Roman" pitchFamily="18" charset="0"/>
              </a:rPr>
              <a:t>и более, соответствующих КТ1-2, и сочетании двух или более признаков</a:t>
            </a:r>
            <a:r>
              <a:rPr lang="ru-RU" sz="1400" dirty="0" smtClean="0">
                <a:latin typeface="+mj-lt"/>
                <a:cs typeface="Times New Roman" pitchFamily="18" charset="0"/>
              </a:rPr>
              <a:t>:</a:t>
            </a:r>
          </a:p>
          <a:p>
            <a:pPr marL="285750" indent="-180000">
              <a:buFontTx/>
              <a:buChar char="-"/>
            </a:pPr>
            <a:r>
              <a:rPr lang="ru-RU" sz="1400" dirty="0" smtClean="0">
                <a:latin typeface="+mj-lt"/>
                <a:cs typeface="Times New Roman" pitchFamily="18" charset="0"/>
              </a:rPr>
              <a:t>сатурация </a:t>
            </a:r>
            <a:r>
              <a:rPr lang="ru-RU" sz="1400" dirty="0">
                <a:latin typeface="+mj-lt"/>
                <a:cs typeface="Times New Roman" pitchFamily="18" charset="0"/>
              </a:rPr>
              <a:t>кислорода 94-97, одышка при физической нагрузке</a:t>
            </a:r>
            <a:r>
              <a:rPr lang="ru-RU" sz="1400" dirty="0" smtClean="0">
                <a:latin typeface="+mj-lt"/>
                <a:cs typeface="Times New Roman" pitchFamily="18" charset="0"/>
              </a:rPr>
              <a:t>,</a:t>
            </a:r>
          </a:p>
          <a:p>
            <a:pPr marL="285750" indent="-180000">
              <a:buFontTx/>
              <a:buChar char="-"/>
            </a:pPr>
            <a:r>
              <a:rPr lang="ru-RU" sz="1400" dirty="0" smtClean="0">
                <a:latin typeface="+mj-lt"/>
                <a:cs typeface="Times New Roman" pitchFamily="18" charset="0"/>
              </a:rPr>
              <a:t>температура </a:t>
            </a:r>
            <a:r>
              <a:rPr lang="ru-RU" sz="1400" dirty="0">
                <a:latin typeface="+mj-lt"/>
                <a:cs typeface="Times New Roman" pitchFamily="18" charset="0"/>
              </a:rPr>
              <a:t>тела выше 38 °C в течение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3-5 </a:t>
            </a:r>
            <a:r>
              <a:rPr lang="ru-RU" sz="1400" dirty="0">
                <a:latin typeface="+mj-lt"/>
                <a:cs typeface="Times New Roman" pitchFamily="18" charset="0"/>
              </a:rPr>
              <a:t>дней</a:t>
            </a:r>
            <a:r>
              <a:rPr lang="ru-RU" sz="1400" dirty="0" smtClean="0">
                <a:latin typeface="+mj-lt"/>
                <a:cs typeface="Times New Roman" pitchFamily="18" charset="0"/>
              </a:rPr>
              <a:t>,</a:t>
            </a:r>
          </a:p>
          <a:p>
            <a:pPr marL="285750" indent="-180000">
              <a:buFontTx/>
              <a:buChar char="-"/>
            </a:pPr>
            <a:r>
              <a:rPr lang="ru-RU" sz="1400" dirty="0" smtClean="0">
                <a:latin typeface="+mj-lt"/>
                <a:cs typeface="Times New Roman" pitchFamily="18" charset="0"/>
              </a:rPr>
              <a:t>повышение </a:t>
            </a:r>
            <a:r>
              <a:rPr lang="ru-RU" sz="1400" dirty="0">
                <a:latin typeface="+mj-lt"/>
                <a:cs typeface="Times New Roman" pitchFamily="18" charset="0"/>
              </a:rPr>
              <a:t>СРБ в 6-9 раз от референсных значений и др.</a:t>
            </a:r>
          </a:p>
          <a:p>
            <a:r>
              <a:rPr lang="ru-RU" sz="1400" dirty="0">
                <a:latin typeface="+mj-lt"/>
                <a:cs typeface="Times New Roman" pitchFamily="18" charset="0"/>
              </a:rPr>
              <a:t>3. </a:t>
            </a:r>
            <a:r>
              <a:rPr lang="ru-RU" sz="1400" b="1" dirty="0">
                <a:latin typeface="+mj-lt"/>
                <a:cs typeface="Times New Roman" pitchFamily="18" charset="0"/>
              </a:rPr>
              <a:t>Ингибитор рецептора ИЛ6 (тоцилизумаб, сарилумаб), ингибитор ИЛ1-бета (канакинумаб) </a:t>
            </a:r>
            <a:r>
              <a:rPr lang="ru-RU" sz="1400" dirty="0">
                <a:latin typeface="+mj-lt"/>
                <a:cs typeface="Times New Roman" pitchFamily="18" charset="0"/>
              </a:rPr>
              <a:t>назначают при среднетяжёлой и тяжёлой пневмонии, поражении более 50 % лёгких, которые соответствуют КТ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1-4</a:t>
            </a:r>
            <a:r>
              <a:rPr lang="ru-RU" sz="1400" dirty="0">
                <a:latin typeface="+mj-lt"/>
                <a:cs typeface="Times New Roman" pitchFamily="18" charset="0"/>
              </a:rPr>
              <a:t>, и сочетании с двумя и более признаками:</a:t>
            </a:r>
          </a:p>
          <a:p>
            <a:pPr marL="0" lvl="1" indent="180000"/>
            <a:r>
              <a:rPr lang="ru-RU" sz="1400" dirty="0">
                <a:latin typeface="+mj-lt"/>
                <a:cs typeface="Times New Roman" pitchFamily="18" charset="0"/>
              </a:rPr>
              <a:t>- сатурация 93 и ниже, одышка в покое,</a:t>
            </a:r>
          </a:p>
          <a:p>
            <a:pPr marL="0" lvl="1"/>
            <a:r>
              <a:rPr lang="ru-RU" sz="1400" dirty="0" smtClean="0">
                <a:latin typeface="+mj-lt"/>
                <a:cs typeface="Times New Roman" pitchFamily="18" charset="0"/>
              </a:rPr>
              <a:t>     - температура </a:t>
            </a:r>
            <a:r>
              <a:rPr lang="ru-RU" sz="1400" dirty="0">
                <a:latin typeface="+mj-lt"/>
                <a:cs typeface="Times New Roman" pitchFamily="18" charset="0"/>
              </a:rPr>
              <a:t>тела выше 38 °C в течение 5 дней или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0" lvl="1"/>
            <a:r>
              <a:rPr lang="ru-RU" sz="1400" dirty="0" smtClean="0">
                <a:latin typeface="+mj-lt"/>
                <a:cs typeface="Times New Roman" pitchFamily="18" charset="0"/>
              </a:rPr>
              <a:t>        возобновление </a:t>
            </a:r>
            <a:r>
              <a:rPr lang="ru-RU" sz="1400" dirty="0">
                <a:latin typeface="+mj-lt"/>
                <a:cs typeface="Times New Roman" pitchFamily="18" charset="0"/>
              </a:rPr>
              <a:t>лихорадки на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5-10-й </a:t>
            </a:r>
            <a:r>
              <a:rPr lang="ru-RU" sz="1400" dirty="0">
                <a:latin typeface="+mj-lt"/>
                <a:cs typeface="Times New Roman" pitchFamily="18" charset="0"/>
              </a:rPr>
              <a:t>- день болезни после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0" lvl="1"/>
            <a:r>
              <a:rPr lang="ru-RU" sz="1400" dirty="0">
                <a:latin typeface="+mj-lt"/>
                <a:cs typeface="Times New Roman" pitchFamily="18" charset="0"/>
              </a:rPr>
              <a:t>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      «</a:t>
            </a:r>
            <a:r>
              <a:rPr lang="ru-RU" sz="1400" dirty="0">
                <a:latin typeface="+mj-lt"/>
                <a:cs typeface="Times New Roman" pitchFamily="18" charset="0"/>
              </a:rPr>
              <a:t>светлого промежутка»,</a:t>
            </a:r>
          </a:p>
          <a:p>
            <a:pPr marL="0" lvl="1"/>
            <a:r>
              <a:rPr lang="ru-RU" sz="1400" dirty="0" smtClean="0">
                <a:latin typeface="+mj-lt"/>
                <a:cs typeface="Times New Roman" pitchFamily="18" charset="0"/>
              </a:rPr>
              <a:t>     - увеличение </a:t>
            </a:r>
            <a:r>
              <a:rPr lang="ru-RU" sz="1400" dirty="0">
                <a:latin typeface="+mj-lt"/>
                <a:cs typeface="Times New Roman" pitchFamily="18" charset="0"/>
              </a:rPr>
              <a:t>СРБ более 9 раз от референсных значений или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0" lvl="1"/>
            <a:r>
              <a:rPr lang="ru-RU" sz="1400" dirty="0" smtClean="0">
                <a:latin typeface="+mj-lt"/>
                <a:cs typeface="Times New Roman" pitchFamily="18" charset="0"/>
              </a:rPr>
              <a:t>       увеличение </a:t>
            </a:r>
            <a:r>
              <a:rPr lang="ru-RU" sz="1400" dirty="0">
                <a:latin typeface="+mj-lt"/>
                <a:cs typeface="Times New Roman" pitchFamily="18" charset="0"/>
              </a:rPr>
              <a:t>СРБ в три раза на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8-14-й </a:t>
            </a:r>
            <a:r>
              <a:rPr lang="ru-RU" sz="1400" dirty="0">
                <a:latin typeface="+mj-lt"/>
                <a:cs typeface="Times New Roman" pitchFamily="18" charset="0"/>
              </a:rPr>
              <a:t>дни заболевания и др</a:t>
            </a:r>
            <a:r>
              <a:rPr lang="ru-RU" sz="1400" dirty="0" smtClean="0"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Новые разработки препаратов на основе  моноклональных антител</a:t>
            </a:r>
            <a:endParaRPr lang="ru-RU" sz="1600" dirty="0"/>
          </a:p>
        </p:txBody>
      </p:sp>
      <p:pic>
        <p:nvPicPr>
          <p:cNvPr id="9" name="Содержимое 8" descr="C:\Users\Домашний\Desktop\Скриншот 27-02-2018 202547.pn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4947"/>
            <a:ext cx="3132982" cy="286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419872" y="559795"/>
            <a:ext cx="5581284" cy="2293141"/>
          </a:xfrm>
        </p:spPr>
        <p:txBody>
          <a:bodyPr>
            <a:noAutofit/>
          </a:bodyPr>
          <a:lstStyle/>
          <a:p>
            <a:r>
              <a:rPr lang="ru-RU" sz="1600" dirty="0" smtClean="0"/>
              <a:t>Ещё один интересный и очень перспективный в плане повышения активности и уменьшения нежелательных эффектов </a:t>
            </a:r>
            <a:r>
              <a:rPr lang="ru-RU" sz="1600" b="1" dirty="0" smtClean="0">
                <a:solidFill>
                  <a:srgbClr val="C00000"/>
                </a:solidFill>
              </a:rPr>
              <a:t>особый типа МАТ – абзимы</a:t>
            </a:r>
            <a:r>
              <a:rPr lang="ru-RU" sz="1600" dirty="0" smtClean="0"/>
              <a:t>, находящиеся в стадии разработки.</a:t>
            </a:r>
          </a:p>
          <a:p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Абзимы</a:t>
            </a:r>
            <a:r>
              <a:rPr lang="ru-RU" sz="1600" dirty="0" smtClean="0"/>
              <a:t> – </a:t>
            </a:r>
            <a:r>
              <a:rPr lang="ru-RU" sz="1600" b="1" dirty="0" smtClean="0">
                <a:solidFill>
                  <a:srgbClr val="FFFF00"/>
                </a:solidFill>
              </a:rPr>
              <a:t>это антитела, обладающие ферментативной активностью.</a:t>
            </a:r>
            <a:r>
              <a:rPr lang="ru-RU" sz="1600" dirty="0" smtClean="0"/>
              <a:t> Связываясь с лигандом, они способны необратимо его инактивировать за счёт расщепления на короткие фрагменты.</a:t>
            </a:r>
            <a:endParaRPr lang="ru-RU" sz="1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3645024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BodoniCondC"/>
              </a:rPr>
              <a:t>Моноклональные антитела – новая эра в фармакологии и терапии</a:t>
            </a:r>
          </a:p>
        </p:txBody>
      </p:sp>
      <p:pic>
        <p:nvPicPr>
          <p:cNvPr id="7" name="Рисунок 6" descr="https://static.medportal.ru/pic/mednovosti/news/2015/05/13/672monoclonal/monoantibodies_500x3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83578"/>
            <a:ext cx="3744416" cy="26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372200" y="6237312"/>
            <a:ext cx="2526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92D050"/>
                </a:solidFill>
              </a:rPr>
              <a:t>Э.А. </a:t>
            </a:r>
            <a:r>
              <a:rPr lang="ru-RU" sz="1600" b="1" dirty="0" smtClean="0">
                <a:solidFill>
                  <a:srgbClr val="92D050"/>
                </a:solidFill>
              </a:rPr>
              <a:t>Калашникова. 2021 г.</a:t>
            </a:r>
            <a:endParaRPr lang="ru-RU" sz="1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p/PXaEOjDnskAq8GWv0JcNlUY3BLhTF62SbmyduV9wI4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2852"/>
            <a:ext cx="4342497" cy="314213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860032" y="142852"/>
            <a:ext cx="3869602" cy="13573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Моноклональные антитела связываются только с определённой детерминантной группой в молекуле антигена.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http://viterramed.ru/media/k2/items/cache/963c54073e784a324883122381877c85_L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52120" y="980728"/>
            <a:ext cx="29727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.ppt-online.org/files/slide/m/mrtoGXbDMlQeZAyTNn457U1uEphdkKjvcziVJx/slide-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356992"/>
            <a:ext cx="59046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470" y="332656"/>
            <a:ext cx="3535450" cy="56207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Первый шаг — иммунизация людей  антителами животных (XIX в. – начало XX в</a:t>
            </a:r>
            <a:r>
              <a:rPr lang="ru-RU" sz="2000" b="1" dirty="0" smtClean="0">
                <a:solidFill>
                  <a:srgbClr val="7030A0"/>
                </a:solidFill>
              </a:rPr>
              <a:t>.)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258" y="1031792"/>
            <a:ext cx="3922694" cy="5709576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В 1890 г. Эмиль Беринг из лаборатории Коха обнаружил, что при введении животным дифтерийного токсина у них в сыворотке появляется </a:t>
            </a:r>
            <a:r>
              <a:rPr lang="ru-RU" sz="2200" dirty="0" smtClean="0"/>
              <a:t>«антитоксин» (</a:t>
            </a:r>
            <a:r>
              <a:rPr lang="ru-RU" sz="2200" dirty="0"/>
              <a:t>антитела). Перенос сыворотки, содержащей антитела, от животных больным дифтерией приводил к быстрому улучшению состояния и излечению. В отличие от вакцинации, активирующей собственный иммунный </a:t>
            </a:r>
            <a:r>
              <a:rPr lang="ru-RU" sz="2200" dirty="0" smtClean="0"/>
              <a:t>ответ. </a:t>
            </a:r>
            <a:r>
              <a:rPr lang="ru-RU" sz="2200" dirty="0" smtClean="0">
                <a:solidFill>
                  <a:srgbClr val="FFFF00"/>
                </a:solidFill>
              </a:rPr>
              <a:t>(Нобелевская </a:t>
            </a:r>
            <a:r>
              <a:rPr lang="ru-RU" sz="2200" dirty="0">
                <a:solidFill>
                  <a:srgbClr val="FFFF00"/>
                </a:solidFill>
              </a:rPr>
              <a:t>премия 1901 г.). </a:t>
            </a:r>
          </a:p>
          <a:p>
            <a:pPr marL="0">
              <a:spcBef>
                <a:spcPts val="0"/>
              </a:spcBef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52028"/>
            <a:ext cx="4499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Второй шаг — расшифровка структуры моноклональных антител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(30-70-е </a:t>
            </a:r>
            <a:r>
              <a:rPr lang="ru-RU" sz="2000" b="1" dirty="0">
                <a:solidFill>
                  <a:srgbClr val="7030A0"/>
                </a:solidFill>
              </a:rPr>
              <a:t>гг. XX в</a:t>
            </a:r>
            <a:r>
              <a:rPr lang="ru-RU" sz="2000" b="1" dirty="0" smtClean="0">
                <a:solidFill>
                  <a:srgbClr val="7030A0"/>
                </a:solidFill>
              </a:rPr>
              <a:t>.)</a:t>
            </a:r>
            <a:endParaRPr lang="ru-RU" sz="2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27984" y="1187778"/>
            <a:ext cx="4572000" cy="52864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/>
              <a:t>Родни Портеру совместно с Джеральдом Эдельманом удалось определить последовательность </a:t>
            </a:r>
            <a:r>
              <a:rPr lang="ru-RU" sz="2200" dirty="0" smtClean="0">
                <a:solidFill>
                  <a:srgbClr val="0070C0"/>
                </a:solidFill>
              </a:rPr>
              <a:t>1300 аминокислот, входящих в белковую цепь антитела</a:t>
            </a:r>
            <a:r>
              <a:rPr lang="ru-RU" sz="2200" dirty="0" smtClean="0"/>
              <a:t>, производимого клетками раковой опухоли миеломы. В результате исследований стало известно, что антитело имеет форму </a:t>
            </a:r>
            <a:r>
              <a:rPr lang="ru-RU" sz="2200" b="1" dirty="0" smtClean="0">
                <a:solidFill>
                  <a:srgbClr val="0070C0"/>
                </a:solidFill>
              </a:rPr>
              <a:t>буквы Y</a:t>
            </a:r>
            <a:r>
              <a:rPr lang="ru-RU" sz="2200" dirty="0" smtClean="0"/>
              <a:t>, в которой нижняя часть (тяжёлая цепь) имеет постоянную структуру для разных антител, а плечи (лёгкие цепи) значительно различаются у различных антител. Именно эти плечи отвечают за связывание антитела с антигеном и его нейтрализацию. </a:t>
            </a:r>
            <a:r>
              <a:rPr lang="ru-RU" sz="2200" dirty="0" smtClean="0">
                <a:solidFill>
                  <a:srgbClr val="FFFF00"/>
                </a:solidFill>
              </a:rPr>
              <a:t>(Нобелевская премия 1972 г</a:t>
            </a:r>
            <a:r>
              <a:rPr lang="ru-RU" sz="2200" dirty="0" smtClean="0">
                <a:solidFill>
                  <a:srgbClr val="FFFF00"/>
                </a:solidFill>
              </a:rPr>
              <a:t>.).</a:t>
            </a:r>
            <a:endParaRPr lang="ru-RU" sz="2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estvenerolog.ru/upload/medialibrary/773/773a860584e980ea2b3f7a98c77ef43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2"/>
            <a:ext cx="241350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news.mayomedicallaboratories.com/files/2016/08/PlateletAntibody2-768x4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861048"/>
            <a:ext cx="2341493" cy="221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142852"/>
            <a:ext cx="5842992" cy="10001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Третий шаг — разработка первой технологии синтеза антител (70–80-е гг. XX в.)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43808" y="1052736"/>
            <a:ext cx="6157348" cy="5662412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/>
              <a:t>Добиться быстрой выработки антител в лабораторных условиях удалось в 1975 году учёным Георгу Кёлеру и Сезару Мильштейну . Технология Кёлера и Мильштейна включала несколько этапов: </a:t>
            </a:r>
          </a:p>
          <a:p>
            <a:pPr marL="0" indent="0">
              <a:buNone/>
            </a:pPr>
            <a:r>
              <a:rPr lang="ru-RU" sz="1800" b="1" dirty="0" smtClean="0"/>
              <a:t>1. Мыши вводили нужный антиген.</a:t>
            </a:r>
          </a:p>
          <a:p>
            <a:pPr marL="0" indent="0">
              <a:buNone/>
            </a:pPr>
            <a:r>
              <a:rPr lang="ru-RU" sz="1800" b="1" dirty="0" smtClean="0"/>
              <a:t>2. У мыши вырабатывался иммунитет( антитела) к этому известному антигену.</a:t>
            </a:r>
          </a:p>
          <a:p>
            <a:pPr marL="0" indent="0">
              <a:buNone/>
            </a:pPr>
            <a:r>
              <a:rPr lang="ru-RU" sz="1800" b="1" dirty="0" smtClean="0"/>
              <a:t>3. Затем из селезёнки мыши  выделялись клетки В- лимфоциты, вырабатывающие эти антитела.</a:t>
            </a:r>
          </a:p>
          <a:p>
            <a:pPr marL="0" indent="0">
              <a:buNone/>
            </a:pPr>
            <a:r>
              <a:rPr lang="ru-RU" sz="1800" b="1" dirty="0" smtClean="0"/>
              <a:t>4. Эти клетки (В-лимфоциты)  с помощью особой технологии соединялись с клетками раковой опухоли (миеломы) с получением  гибридомы, клетки которой непрерывно в большом количестве синтезировали антитела против известного антигена. Такая гибридома обладает свойством секретировать антитела, взятым у В-лимфоцита, и способностью к бесконечному делению, взятой у опухолевой клетки.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</a:rPr>
              <a:t>     (Нобелевская премия 1984 г.).</a:t>
            </a:r>
          </a:p>
          <a:p>
            <a:pPr marL="0" indent="0">
              <a:buNone/>
            </a:pPr>
            <a:endParaRPr lang="ru-RU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bestvenerolog.ru/upload/medialibrary/0d4/0d4ce454fdf5a935a1d04e68790024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94" y="119040"/>
            <a:ext cx="4288190" cy="359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9794" y="3645416"/>
            <a:ext cx="396044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7030A0"/>
                </a:solidFill>
              </a:rPr>
              <a:t>Четвёртый шаг — применение искусственно синтезированных антител для лечения заболеваний (80-е гг. XX в.)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9776" y="4365889"/>
            <a:ext cx="4202530" cy="244827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/>
              <a:t>В </a:t>
            </a:r>
            <a:r>
              <a:rPr lang="ru-RU" sz="3800" dirty="0" smtClean="0"/>
              <a:t>1979 г. впервые в мире учёные Филип Сташенко и Ли Надлер применили искусственно синтезированные моноклональные антитела, полученные из клеток мышей, против антигенов, которые вырабатываются на поверхности клеток раковых опухолей. Однако было выявлено, что </a:t>
            </a:r>
            <a:r>
              <a:rPr lang="ru-RU" sz="3800" b="1" dirty="0" smtClean="0">
                <a:solidFill>
                  <a:srgbClr val="FFFF00"/>
                </a:solidFill>
              </a:rPr>
              <a:t>мышиные антитела </a:t>
            </a:r>
            <a:r>
              <a:rPr lang="ru-RU" sz="3800" dirty="0" smtClean="0"/>
              <a:t>в незначительной степени связывались с опухолевыми антигенами и воспринимались организмом как чужеродные клетки. </a:t>
            </a:r>
            <a:r>
              <a:rPr lang="ru-RU" sz="3800" b="1" dirty="0" smtClean="0">
                <a:solidFill>
                  <a:srgbClr val="FFFF00"/>
                </a:solidFill>
              </a:rPr>
              <a:t>(Первое поколение МАТ)</a:t>
            </a:r>
            <a:endParaRPr lang="ru-RU" sz="38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20904" y="119041"/>
            <a:ext cx="5315592" cy="5808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Пятый шаг — создание химерных антител 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(90-е гг. XX в.)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499992" y="659102"/>
            <a:ext cx="4536504" cy="2481866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В </a:t>
            </a:r>
            <a:r>
              <a:rPr lang="ru-RU" sz="1600" dirty="0" smtClean="0"/>
              <a:t>начале 90-х гг. с использованием молекулярно-биологических методов, основанных на применении рекомбинантной ДНК, были созданы </a:t>
            </a:r>
            <a:r>
              <a:rPr lang="ru-RU" sz="1600" b="1" dirty="0" smtClean="0">
                <a:solidFill>
                  <a:srgbClr val="FFFF00"/>
                </a:solidFill>
              </a:rPr>
              <a:t>химерные антитела</a:t>
            </a:r>
            <a:r>
              <a:rPr lang="ru-RU" sz="1600" dirty="0" smtClean="0"/>
              <a:t>. В химерных антителах часть «мышиной» молекулы с помощью методов генной инженерии заменялась на участок человеческого происхождения, а часть оставалась фрагментом мышиного происхождения. </a:t>
            </a:r>
            <a:r>
              <a:rPr lang="ru-RU" sz="1600" dirty="0" smtClean="0">
                <a:solidFill>
                  <a:srgbClr val="FFFF00"/>
                </a:solidFill>
              </a:rPr>
              <a:t>(</a:t>
            </a:r>
            <a:r>
              <a:rPr lang="ru-RU" sz="1600" b="1" dirty="0" smtClean="0">
                <a:solidFill>
                  <a:srgbClr val="FFFF00"/>
                </a:solidFill>
              </a:rPr>
              <a:t>Второе поколение  МАТ)</a:t>
            </a:r>
            <a:endParaRPr lang="ru-RU" sz="1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8635" y="3221261"/>
            <a:ext cx="47405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7030A0"/>
                </a:solidFill>
              </a:rPr>
              <a:t>Шестой шаг — создание гуманизированных и человеческих моноклональных антител </a:t>
            </a:r>
            <a:endParaRPr lang="ru-RU" sz="15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500" b="1" dirty="0" smtClean="0">
                <a:solidFill>
                  <a:srgbClr val="7030A0"/>
                </a:solidFill>
              </a:rPr>
              <a:t>(</a:t>
            </a:r>
            <a:r>
              <a:rPr lang="ru-RU" sz="1500" b="1" dirty="0">
                <a:solidFill>
                  <a:srgbClr val="7030A0"/>
                </a:solidFill>
              </a:rPr>
              <a:t>конец 90-х гг. XX в. — 2000-е гг. XXI в.)</a:t>
            </a:r>
            <a:endParaRPr lang="ru-RU" sz="15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0458" y="4006091"/>
            <a:ext cx="4680520" cy="280076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В конце 90-х гг. с помощью методов генной инженерии удалось свести к минимуму процент мышиных последовательностей аминокислот в искусственно синтезируемых антителах, благодаря чему были получены </a:t>
            </a:r>
            <a:r>
              <a:rPr lang="ru-RU" sz="1600" b="1" dirty="0">
                <a:solidFill>
                  <a:srgbClr val="FFFF00"/>
                </a:solidFill>
              </a:rPr>
              <a:t>гуманизированные</a:t>
            </a:r>
            <a:r>
              <a:rPr lang="ru-RU" sz="1600" dirty="0"/>
              <a:t> антитела</a:t>
            </a:r>
            <a:r>
              <a:rPr lang="ru-RU" sz="1600" b="1" dirty="0"/>
              <a:t>. </a:t>
            </a:r>
          </a:p>
          <a:p>
            <a:pPr>
              <a:buNone/>
            </a:pPr>
            <a:r>
              <a:rPr lang="ru-RU" sz="1600" b="1" dirty="0">
                <a:solidFill>
                  <a:srgbClr val="FFFF00"/>
                </a:solidFill>
              </a:rPr>
              <a:t>(Третье поколение МАТ)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В 2000-х </a:t>
            </a:r>
            <a:r>
              <a:rPr lang="ru-RU" sz="1600" dirty="0"/>
              <a:t>годах усовершенствованные методы генной инженерии наконец позволили добиться долгожданного результата и получить  </a:t>
            </a:r>
            <a:r>
              <a:rPr lang="ru-RU" sz="1600" b="1" dirty="0">
                <a:solidFill>
                  <a:srgbClr val="FFFF00"/>
                </a:solidFill>
              </a:rPr>
              <a:t>полностью человеческие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/>
              <a:t> моноклональные антитела МАТ</a:t>
            </a:r>
            <a:r>
              <a:rPr lang="ru-RU" sz="1600" dirty="0">
                <a:solidFill>
                  <a:srgbClr val="FFFF00"/>
                </a:solidFill>
              </a:rPr>
              <a:t>. </a:t>
            </a:r>
            <a:r>
              <a:rPr lang="ru-RU" sz="1600" b="1" dirty="0">
                <a:solidFill>
                  <a:srgbClr val="FFFF00"/>
                </a:solidFill>
              </a:rPr>
              <a:t>(</a:t>
            </a:r>
            <a:r>
              <a:rPr lang="ru-RU" sz="1600" b="1" dirty="0" smtClean="0">
                <a:solidFill>
                  <a:srgbClr val="FFFF00"/>
                </a:solidFill>
              </a:rPr>
              <a:t>Четвёртое </a:t>
            </a:r>
            <a:r>
              <a:rPr lang="ru-RU" sz="1600" b="1" dirty="0">
                <a:solidFill>
                  <a:srgbClr val="FFFF00"/>
                </a:solidFill>
              </a:rPr>
              <a:t>поколение МАТ)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имерные АТ Мурономаб Инфликсимаб Гуманизированные АТ Ритуксиксимаб Снижение иммуногенности Панитумумаб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39" y="35496"/>
            <a:ext cx="4286280" cy="3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4318" y="3002738"/>
            <a:ext cx="3842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Номенклатура моноклональных антител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404" y="3356992"/>
            <a:ext cx="46085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октябре </a:t>
            </a:r>
            <a:r>
              <a:rPr lang="ru-RU" sz="1600" b="1" dirty="0">
                <a:solidFill>
                  <a:srgbClr val="C00000"/>
                </a:solidFill>
              </a:rPr>
              <a:t>2008 г</a:t>
            </a:r>
            <a:r>
              <a:rPr lang="ru-RU" sz="1600" dirty="0"/>
              <a:t>. на заседании Экспертной группы ВОЗ по международным непатентованным названиям (МНН) были утверждены рекомендации, касающиеся номенклатуры МАТ.</a:t>
            </a:r>
          </a:p>
          <a:p>
            <a:r>
              <a:rPr lang="ru-RU" sz="1600" dirty="0"/>
              <a:t> МНН моноклональных антител должны включать в себя:</a:t>
            </a:r>
          </a:p>
          <a:p>
            <a:r>
              <a:rPr lang="ru-RU" sz="1600" dirty="0"/>
              <a:t> 1) </a:t>
            </a:r>
            <a:r>
              <a:rPr lang="ru-RU" sz="1600" b="1" dirty="0"/>
              <a:t>общую основу – </a:t>
            </a:r>
            <a:r>
              <a:rPr lang="ru-RU" sz="1600" b="1" dirty="0">
                <a:solidFill>
                  <a:srgbClr val="C00000"/>
                </a:solidFill>
              </a:rPr>
              <a:t>маб</a:t>
            </a:r>
            <a:r>
              <a:rPr lang="ru-RU" sz="1600" dirty="0"/>
              <a:t>; </a:t>
            </a:r>
          </a:p>
          <a:p>
            <a:r>
              <a:rPr lang="ru-RU" sz="1600" dirty="0"/>
              <a:t>2) подоснову, указывающую на источник получения МАТ:</a:t>
            </a:r>
          </a:p>
          <a:p>
            <a:r>
              <a:rPr lang="ru-RU" sz="1600" b="1" dirty="0">
                <a:solidFill>
                  <a:srgbClr val="FFFF00"/>
                </a:solidFill>
              </a:rPr>
              <a:t>-о</a:t>
            </a:r>
            <a:r>
              <a:rPr lang="ru-RU" sz="1600" dirty="0"/>
              <a:t> — </a:t>
            </a:r>
            <a:r>
              <a:rPr lang="ru-RU" sz="1600" b="1" dirty="0"/>
              <a:t>мышиное антитело</a:t>
            </a:r>
            <a:r>
              <a:rPr lang="ru-RU" sz="1600" dirty="0"/>
              <a:t>,      -   </a:t>
            </a:r>
            <a:r>
              <a:rPr lang="ru-RU" sz="1600" b="1" dirty="0"/>
              <a:t>Мурон</a:t>
            </a:r>
            <a:r>
              <a:rPr lang="ru-RU" sz="1600" b="1" dirty="0">
                <a:solidFill>
                  <a:srgbClr val="FFFF00"/>
                </a:solidFill>
              </a:rPr>
              <a:t>о</a:t>
            </a:r>
            <a:r>
              <a:rPr lang="ru-RU" sz="1600" b="1" dirty="0">
                <a:solidFill>
                  <a:srgbClr val="C00000"/>
                </a:solidFill>
              </a:rPr>
              <a:t>маб</a:t>
            </a:r>
          </a:p>
          <a:p>
            <a:r>
              <a:rPr lang="ru-RU" sz="1600" b="1" dirty="0">
                <a:solidFill>
                  <a:srgbClr val="FFFF00"/>
                </a:solidFill>
                <a:cs typeface="Times New Roman" pitchFamily="18" charset="0"/>
              </a:rPr>
              <a:t>аксо</a:t>
            </a:r>
            <a:r>
              <a:rPr lang="ru-RU" sz="1600" b="1" dirty="0">
                <a:cs typeface="Times New Roman" pitchFamily="18" charset="0"/>
              </a:rPr>
              <a:t> — гибридное антитело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FFFF00"/>
                </a:solidFill>
              </a:rPr>
              <a:t>-кси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/>
              <a:t>— </a:t>
            </a:r>
            <a:r>
              <a:rPr lang="ru-RU" sz="1600" b="1" dirty="0"/>
              <a:t>химерное антитело   </a:t>
            </a:r>
            <a:r>
              <a:rPr lang="ru-RU" sz="1600" dirty="0"/>
              <a:t>-    </a:t>
            </a:r>
            <a:r>
              <a:rPr lang="ru-RU" sz="1600" b="1" dirty="0"/>
              <a:t>Риту</a:t>
            </a:r>
            <a:r>
              <a:rPr lang="ru-RU" sz="1600" b="1" dirty="0">
                <a:solidFill>
                  <a:srgbClr val="FFFF00"/>
                </a:solidFill>
              </a:rPr>
              <a:t>кси</a:t>
            </a:r>
            <a:r>
              <a:rPr lang="ru-RU" sz="1600" b="1" dirty="0">
                <a:solidFill>
                  <a:srgbClr val="C00000"/>
                </a:solidFill>
              </a:rPr>
              <a:t>маб</a:t>
            </a:r>
          </a:p>
          <a:p>
            <a:r>
              <a:rPr lang="ru-RU" sz="1600" b="1" dirty="0">
                <a:solidFill>
                  <a:srgbClr val="FFFF00"/>
                </a:solidFill>
              </a:rPr>
              <a:t>-у</a:t>
            </a:r>
            <a:r>
              <a:rPr lang="ru-RU" sz="1600" dirty="0"/>
              <a:t> — </a:t>
            </a:r>
            <a:r>
              <a:rPr lang="ru-RU" sz="1600" b="1" dirty="0"/>
              <a:t>человеческое антитело</a:t>
            </a:r>
            <a:r>
              <a:rPr lang="ru-RU" sz="1600" dirty="0"/>
              <a:t> </a:t>
            </a:r>
            <a:r>
              <a:rPr lang="ru-RU" sz="1600" b="1" dirty="0"/>
              <a:t>-   Адалим</a:t>
            </a:r>
            <a:r>
              <a:rPr lang="ru-RU" sz="1600" b="1" dirty="0">
                <a:solidFill>
                  <a:srgbClr val="FFFF00"/>
                </a:solidFill>
              </a:rPr>
              <a:t>у</a:t>
            </a:r>
            <a:r>
              <a:rPr lang="ru-RU" sz="1600" b="1" dirty="0">
                <a:solidFill>
                  <a:srgbClr val="C00000"/>
                </a:solidFill>
              </a:rPr>
              <a:t>маб</a:t>
            </a:r>
          </a:p>
        </p:txBody>
      </p:sp>
      <p:pic>
        <p:nvPicPr>
          <p:cNvPr id="5" name="Рисунок 4" descr="Моноклональные антитела для лечения ра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768" y="101850"/>
            <a:ext cx="3637638" cy="294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4768" y="3072622"/>
            <a:ext cx="3930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Анализ мирового  рынка препаратов МАТ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441440"/>
            <a:ext cx="40722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Подавляющее большинство разрабатываемых сейчас препаратов – гуманизированные, либо человеческие. </a:t>
            </a:r>
          </a:p>
          <a:p>
            <a:r>
              <a:rPr lang="ru-RU" sz="1600" b="1" dirty="0"/>
              <a:t>В среднем в год одобрение получают </a:t>
            </a:r>
          </a:p>
          <a:p>
            <a:pPr>
              <a:buNone/>
            </a:pP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4 </a:t>
            </a:r>
            <a:r>
              <a:rPr lang="ru-RU" sz="1600" b="1" dirty="0">
                <a:solidFill>
                  <a:srgbClr val="FFFF00"/>
                </a:solidFill>
              </a:rPr>
              <a:t>новых препарата </a:t>
            </a:r>
            <a:r>
              <a:rPr lang="ru-RU" sz="1600" b="1" dirty="0"/>
              <a:t> на основе моноклональных антител.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Мировые </a:t>
            </a:r>
            <a:r>
              <a:rPr lang="ru-RU" sz="1600" b="1" dirty="0"/>
              <a:t>продажи таких лекарств </a:t>
            </a:r>
            <a:r>
              <a:rPr lang="ru-RU" sz="1600" b="1" dirty="0">
                <a:solidFill>
                  <a:srgbClr val="FFFF00"/>
                </a:solidFill>
              </a:rPr>
              <a:t>в 2019 году составили 85 миллиардов долларов,</a:t>
            </a:r>
            <a:r>
              <a:rPr lang="ru-RU" sz="1600" b="1" dirty="0"/>
              <a:t> продемонстрировав  </a:t>
            </a:r>
            <a:r>
              <a:rPr lang="ru-RU" sz="1600" b="1" dirty="0">
                <a:solidFill>
                  <a:srgbClr val="FFFF00"/>
                </a:solidFill>
              </a:rPr>
              <a:t>рост на </a:t>
            </a:r>
            <a:r>
              <a:rPr lang="ru-RU" sz="1600" b="1" dirty="0" smtClean="0">
                <a:solidFill>
                  <a:srgbClr val="FFFF00"/>
                </a:solidFill>
              </a:rPr>
              <a:t>95 % </a:t>
            </a:r>
            <a:r>
              <a:rPr lang="ru-RU" sz="1600" b="1" dirty="0">
                <a:solidFill>
                  <a:srgbClr val="FFFF00"/>
                </a:solidFill>
              </a:rPr>
              <a:t>за пять лет 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2995"/>
            <a:ext cx="4042792" cy="40582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Анализ мирового  рынка препаратов МАТ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76671"/>
            <a:ext cx="4285140" cy="598015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144000" indent="-108000">
              <a:spcBef>
                <a:spcPts val="0"/>
              </a:spcBef>
            </a:pPr>
            <a:r>
              <a:rPr lang="ru-RU" sz="1600" b="1" dirty="0" smtClean="0"/>
              <a:t>Наибольшие объёмы продаж имеют препараты МАТ основных стран производителей -</a:t>
            </a:r>
          </a:p>
          <a:p>
            <a:pPr marL="144000" indent="-108000">
              <a:spcBef>
                <a:spcPts val="0"/>
              </a:spcBef>
            </a:pPr>
            <a:r>
              <a:rPr lang="ru-RU" sz="1600" b="1" dirty="0" smtClean="0"/>
              <a:t>1</a:t>
            </a:r>
            <a:r>
              <a:rPr lang="ru-RU" sz="1600" b="1" dirty="0" smtClean="0">
                <a:solidFill>
                  <a:srgbClr val="C00000"/>
                </a:solidFill>
              </a:rPr>
              <a:t>. Швейцарии -компании Roche </a:t>
            </a:r>
            <a:r>
              <a:rPr lang="ru-RU" sz="1600" b="1" dirty="0" smtClean="0"/>
              <a:t>(препараты на основе МАТ, которые получили широкое распространение — </a:t>
            </a:r>
            <a:r>
              <a:rPr lang="ru-RU" sz="1600" b="1" dirty="0" smtClean="0">
                <a:solidFill>
                  <a:srgbClr val="FFFF00"/>
                </a:solidFill>
              </a:rPr>
              <a:t>«Мабтера» </a:t>
            </a:r>
            <a:r>
              <a:rPr lang="ru-RU" sz="1600" dirty="0" smtClean="0"/>
              <a:t>(</a:t>
            </a:r>
            <a:r>
              <a:rPr lang="ru-RU" sz="1600" b="1" dirty="0" smtClean="0">
                <a:solidFill>
                  <a:srgbClr val="FFFF00"/>
                </a:solidFill>
              </a:rPr>
              <a:t>27,3 %</a:t>
            </a:r>
            <a:r>
              <a:rPr lang="ru-RU" sz="1600" b="1" dirty="0" smtClean="0"/>
              <a:t> </a:t>
            </a:r>
            <a:r>
              <a:rPr lang="en-US" sz="1600" dirty="0" smtClean="0"/>
              <a:t>в денежном</a:t>
            </a:r>
            <a:r>
              <a:rPr lang="ru-RU" sz="1600" dirty="0" smtClean="0"/>
              <a:t> </a:t>
            </a:r>
            <a:r>
              <a:rPr lang="en-US" sz="1600" dirty="0" smtClean="0"/>
              <a:t>выражении</a:t>
            </a:r>
            <a:r>
              <a:rPr lang="ru-RU" sz="1600" dirty="0" smtClean="0"/>
              <a:t>)</a:t>
            </a:r>
            <a:r>
              <a:rPr lang="ru-RU" sz="1600" b="1" dirty="0" smtClean="0">
                <a:solidFill>
                  <a:srgbClr val="FFFF00"/>
                </a:solidFill>
              </a:rPr>
              <a:t> и «Герцептин» </a:t>
            </a:r>
            <a:r>
              <a:rPr lang="ru-RU" sz="1600" dirty="0" smtClean="0"/>
              <a:t>(</a:t>
            </a:r>
            <a:r>
              <a:rPr lang="ru-RU" sz="1600" b="1" dirty="0" smtClean="0">
                <a:solidFill>
                  <a:srgbClr val="FFFF00"/>
                </a:solidFill>
              </a:rPr>
              <a:t>47,5 % </a:t>
            </a:r>
            <a:r>
              <a:rPr lang="ru-RU" sz="1600" dirty="0" smtClean="0"/>
              <a:t>в денежном выражении)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/>
              <a:t>для терапии онкологических заболеваний).</a:t>
            </a:r>
          </a:p>
          <a:p>
            <a:pPr marL="144000" indent="-108000">
              <a:spcBef>
                <a:spcPts val="0"/>
              </a:spcBef>
            </a:pPr>
            <a:r>
              <a:rPr lang="ru-RU" sz="1600" b="1" dirty="0" smtClean="0"/>
              <a:t>2. </a:t>
            </a:r>
            <a:r>
              <a:rPr lang="ru-RU" sz="1600" b="1" dirty="0" smtClean="0">
                <a:solidFill>
                  <a:srgbClr val="C00000"/>
                </a:solidFill>
              </a:rPr>
              <a:t>США-компании  «Эббот» </a:t>
            </a:r>
            <a:r>
              <a:rPr lang="ru-RU" sz="1600" b="1" dirty="0" smtClean="0"/>
              <a:t>(препарат  </a:t>
            </a:r>
            <a:r>
              <a:rPr lang="ru-RU" sz="1600" b="1" dirty="0" smtClean="0">
                <a:solidFill>
                  <a:srgbClr val="FFFF00"/>
                </a:solidFill>
              </a:rPr>
              <a:t>«Хумира» - </a:t>
            </a:r>
            <a:r>
              <a:rPr lang="ru-RU" sz="1600" b="1" dirty="0" smtClean="0"/>
              <a:t>иммунодепрессант); </a:t>
            </a:r>
          </a:p>
          <a:p>
            <a:pPr marL="144000" indent="-108000">
              <a:spcBef>
                <a:spcPts val="0"/>
              </a:spcBef>
            </a:pPr>
            <a:r>
              <a:rPr lang="ru-RU" sz="1600" b="1" dirty="0" smtClean="0"/>
              <a:t>3.</a:t>
            </a:r>
            <a:r>
              <a:rPr lang="ru-RU" sz="1600" b="1" dirty="0" smtClean="0">
                <a:solidFill>
                  <a:srgbClr val="C00000"/>
                </a:solidFill>
              </a:rPr>
              <a:t> Германии-компании  «Мерк» </a:t>
            </a:r>
            <a:r>
              <a:rPr lang="ru-RU" sz="1600" b="1" dirty="0" smtClean="0"/>
              <a:t>(препарат </a:t>
            </a:r>
            <a:r>
              <a:rPr lang="ru-RU" sz="1600" b="1" dirty="0" smtClean="0">
                <a:solidFill>
                  <a:srgbClr val="FFFF00"/>
                </a:solidFill>
              </a:rPr>
              <a:t>«Ремикейд»</a:t>
            </a:r>
            <a:r>
              <a:rPr lang="ru-RU" sz="1600" b="1" dirty="0" smtClean="0"/>
              <a:t>) для лечения аутоиммунных заболеваний;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</a:p>
          <a:p>
            <a:pPr marL="144000" indent="-108000">
              <a:spcBef>
                <a:spcPts val="0"/>
              </a:spcBef>
              <a:buNone/>
            </a:pPr>
            <a:r>
              <a:rPr lang="ru-RU" sz="1600" b="1" dirty="0" smtClean="0"/>
              <a:t>  препарат </a:t>
            </a:r>
            <a:r>
              <a:rPr lang="ru-RU" sz="1600" b="1" dirty="0" smtClean="0">
                <a:solidFill>
                  <a:srgbClr val="FFFF00"/>
                </a:solidFill>
              </a:rPr>
              <a:t>«Авастин» </a:t>
            </a:r>
            <a:r>
              <a:rPr lang="ru-RU" sz="1600" dirty="0" smtClean="0"/>
              <a:t>(</a:t>
            </a:r>
            <a:r>
              <a:rPr lang="ru-RU" sz="1600" b="1" dirty="0" smtClean="0">
                <a:solidFill>
                  <a:srgbClr val="FFFF00"/>
                </a:solidFill>
              </a:rPr>
              <a:t>15,3 % </a:t>
            </a:r>
            <a:r>
              <a:rPr lang="ru-RU" sz="1600" dirty="0" smtClean="0"/>
              <a:t>в денежном выражении) </a:t>
            </a:r>
            <a:r>
              <a:rPr lang="ru-RU" sz="1600" b="1" dirty="0" smtClean="0">
                <a:solidFill>
                  <a:srgbClr val="C00000"/>
                </a:solidFill>
              </a:rPr>
              <a:t>компаний Genentech (США)/ «Хоффман Ля Рош» (Швейцария)</a:t>
            </a:r>
            <a:r>
              <a:rPr lang="ru-RU" sz="1600" b="1" dirty="0" smtClean="0"/>
              <a:t> для терапии онкологических заболеваний.</a:t>
            </a:r>
          </a:p>
          <a:p>
            <a:pPr marL="36000" indent="0">
              <a:spcBef>
                <a:spcPts val="0"/>
              </a:spcBef>
              <a:buNone/>
            </a:pPr>
            <a:endParaRPr lang="ru-RU" sz="1600" b="1" dirty="0" smtClean="0"/>
          </a:p>
          <a:p>
            <a:pPr marL="36000" indent="0">
              <a:spcBef>
                <a:spcPts val="0"/>
              </a:spcBef>
              <a:buNone/>
            </a:pPr>
            <a:r>
              <a:rPr lang="ru-RU" sz="1600" b="1" dirty="0" smtClean="0"/>
              <a:t>К примеру, продажи препарата  </a:t>
            </a:r>
            <a:r>
              <a:rPr lang="ru-RU" sz="1600" b="1" dirty="0" smtClean="0">
                <a:solidFill>
                  <a:srgbClr val="FFFF00"/>
                </a:solidFill>
              </a:rPr>
              <a:t>адалимумаб (Хумира)  </a:t>
            </a:r>
            <a:r>
              <a:rPr lang="ru-RU" sz="1600" b="1" dirty="0" smtClean="0"/>
              <a:t>составили в  2019 году </a:t>
            </a:r>
            <a:r>
              <a:rPr lang="ru-RU" sz="1600" b="1" dirty="0" smtClean="0">
                <a:solidFill>
                  <a:srgbClr val="FFFF00"/>
                </a:solidFill>
              </a:rPr>
              <a:t>13 миллиардов долларов</a:t>
            </a:r>
            <a:r>
              <a:rPr lang="ru-RU" sz="1600" b="1" dirty="0" smtClean="0"/>
              <a:t>. Это наибольший показатель в истории для лекарства, произведённого средствами биотехнологии.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16632"/>
            <a:ext cx="377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Анализ рынка препаратов МАТ в России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55186"/>
            <a:ext cx="4499992" cy="600164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В сентябре </a:t>
            </a:r>
            <a:r>
              <a:rPr lang="ru-RU" sz="1600" b="1" dirty="0" smtClean="0"/>
              <a:t>2013 г</a:t>
            </a:r>
            <a:r>
              <a:rPr lang="ru-RU" sz="1600" b="1" dirty="0"/>
              <a:t>. корпус по выпуску лекарственных средств на основе МАТ на территории особой экономической зоны </a:t>
            </a:r>
            <a:r>
              <a:rPr lang="ru-RU" sz="1600" b="1" dirty="0" smtClean="0"/>
              <a:t>«Санкт-Петербург» </a:t>
            </a:r>
            <a:r>
              <a:rPr lang="ru-RU" sz="1600" b="1" dirty="0"/>
              <a:t>открыла российская биофармацевтическая </a:t>
            </a:r>
            <a:r>
              <a:rPr lang="ru-RU" sz="1600" b="1" dirty="0">
                <a:solidFill>
                  <a:srgbClr val="C00000"/>
                </a:solidFill>
              </a:rPr>
              <a:t>компания Biocad </a:t>
            </a:r>
            <a:r>
              <a:rPr lang="ru-RU" sz="1600" b="1" dirty="0"/>
              <a:t>(общий </a:t>
            </a:r>
            <a:r>
              <a:rPr lang="ru-RU" sz="1600" b="1" dirty="0" smtClean="0"/>
              <a:t>объём </a:t>
            </a:r>
            <a:r>
              <a:rPr lang="ru-RU" sz="1600" b="1" dirty="0"/>
              <a:t>инвестиций в проект </a:t>
            </a:r>
            <a:r>
              <a:rPr lang="ru-RU" sz="1600" b="1" dirty="0">
                <a:solidFill>
                  <a:srgbClr val="FFFF00"/>
                </a:solidFill>
              </a:rPr>
              <a:t>$52 млн</a:t>
            </a:r>
            <a:r>
              <a:rPr lang="ru-RU" sz="1600" b="1" dirty="0"/>
              <a:t>).</a:t>
            </a:r>
          </a:p>
          <a:p>
            <a:r>
              <a:rPr lang="ru-RU" sz="1600" b="1" dirty="0"/>
              <a:t> Мощность запущенного корпуса, а именно </a:t>
            </a:r>
            <a:r>
              <a:rPr lang="ru-RU" sz="1600" b="1" dirty="0">
                <a:solidFill>
                  <a:srgbClr val="FFFF00"/>
                </a:solidFill>
              </a:rPr>
              <a:t>160 кг моноклональных антител в год, </a:t>
            </a:r>
            <a:r>
              <a:rPr lang="ru-RU" sz="1600" b="1" dirty="0"/>
              <a:t>способна полностью удовлетворить потребности России в лекарственных средствах для лечения онкологических и аутоиммунных заболеваний. В первую очередь речь </a:t>
            </a:r>
            <a:r>
              <a:rPr lang="ru-RU" sz="1600" b="1" dirty="0" smtClean="0"/>
              <a:t>идёт </a:t>
            </a:r>
            <a:r>
              <a:rPr lang="ru-RU" sz="1600" b="1" dirty="0"/>
              <a:t>о таких препаратах, как </a:t>
            </a:r>
            <a:r>
              <a:rPr lang="ru-RU" sz="1600" b="1" dirty="0">
                <a:solidFill>
                  <a:srgbClr val="FFFF00"/>
                </a:solidFill>
              </a:rPr>
              <a:t>«Ритуксимаб</a:t>
            </a:r>
            <a:r>
              <a:rPr lang="ru-RU" sz="1600" b="1" dirty="0" smtClean="0">
                <a:solidFill>
                  <a:srgbClr val="FFFF00"/>
                </a:solidFill>
              </a:rPr>
              <a:t>» - </a:t>
            </a:r>
            <a:r>
              <a:rPr lang="ru-RU" sz="1600" b="1" dirty="0">
                <a:solidFill>
                  <a:srgbClr val="FFFF00"/>
                </a:solidFill>
              </a:rPr>
              <a:t>(</a:t>
            </a:r>
            <a:r>
              <a:rPr lang="ru-RU" sz="1600" b="1" dirty="0"/>
              <a:t>лимфомы</a:t>
            </a:r>
            <a:r>
              <a:rPr lang="ru-RU" sz="1600" b="1" dirty="0" smtClean="0">
                <a:solidFill>
                  <a:srgbClr val="FFFF00"/>
                </a:solidFill>
              </a:rPr>
              <a:t>), </a:t>
            </a:r>
            <a:r>
              <a:rPr lang="ru-RU" sz="1600" b="1" dirty="0">
                <a:solidFill>
                  <a:srgbClr val="FFFF00"/>
                </a:solidFill>
              </a:rPr>
              <a:t>«Трастузумаб</a:t>
            </a:r>
            <a:r>
              <a:rPr lang="ru-RU" sz="1600" b="1" dirty="0" smtClean="0">
                <a:solidFill>
                  <a:srgbClr val="FFFF00"/>
                </a:solidFill>
              </a:rPr>
              <a:t>» </a:t>
            </a:r>
            <a:r>
              <a:rPr lang="ru-RU" sz="1600" b="1" dirty="0" smtClean="0"/>
              <a:t>(</a:t>
            </a:r>
            <a:r>
              <a:rPr lang="ru-RU" sz="1600" b="1" dirty="0">
                <a:cs typeface="Times New Roman" pitchFamily="18" charset="0"/>
              </a:rPr>
              <a:t>метастатическая карцинома молочной железы</a:t>
            </a:r>
            <a:r>
              <a:rPr lang="ru-RU" sz="1600" b="1" dirty="0" smtClean="0">
                <a:cs typeface="Times New Roman" pitchFamily="18" charset="0"/>
              </a:rPr>
              <a:t>)</a:t>
            </a:r>
            <a:r>
              <a:rPr lang="ru-RU" sz="1600" b="1" dirty="0" smtClean="0">
                <a:solidFill>
                  <a:srgbClr val="FFFF00"/>
                </a:solidFill>
              </a:rPr>
              <a:t>, </a:t>
            </a:r>
            <a:r>
              <a:rPr lang="ru-RU" sz="1600" b="1" dirty="0">
                <a:solidFill>
                  <a:srgbClr val="FFFF00"/>
                </a:solidFill>
              </a:rPr>
              <a:t>«Бевацизумаб»</a:t>
            </a:r>
            <a:r>
              <a:rPr lang="ru-RU" sz="1600" b="1" dirty="0"/>
              <a:t>(</a:t>
            </a:r>
            <a:r>
              <a:rPr lang="ru-RU" sz="1600" b="1" dirty="0">
                <a:cs typeface="Times New Roman" pitchFamily="18" charset="0"/>
              </a:rPr>
              <a:t>метастатический рак молочной железы)</a:t>
            </a:r>
            <a:r>
              <a:rPr lang="ru-RU" sz="1600" dirty="0"/>
              <a:t>:</a:t>
            </a:r>
            <a:br>
              <a:rPr lang="ru-RU" sz="1600" dirty="0"/>
            </a:b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/>
              <a:t>Это препараты для лечения рака крови, </a:t>
            </a:r>
            <a:r>
              <a:rPr lang="ru-RU" sz="1600" b="1" dirty="0" smtClean="0"/>
              <a:t>лёгких</a:t>
            </a:r>
            <a:r>
              <a:rPr lang="ru-RU" sz="1600" b="1" dirty="0"/>
              <a:t>, лимфатических узлов, молочной железы и других заболеваний.</a:t>
            </a:r>
          </a:p>
          <a:p>
            <a:r>
              <a:rPr lang="ru-RU" sz="1600" b="1" dirty="0"/>
              <a:t> Стоимость препаратов </a:t>
            </a:r>
            <a:r>
              <a:rPr lang="ru-RU" sz="1600" b="1" dirty="0">
                <a:solidFill>
                  <a:srgbClr val="C00000"/>
                </a:solidFill>
              </a:rPr>
              <a:t>Biocad</a:t>
            </a:r>
            <a:r>
              <a:rPr lang="ru-RU" sz="1600" b="1" dirty="0"/>
              <a:t> ниже цены импортных аналогов </a:t>
            </a:r>
            <a:r>
              <a:rPr lang="ru-RU" sz="1600" b="1" dirty="0">
                <a:solidFill>
                  <a:srgbClr val="FFFF00"/>
                </a:solidFill>
              </a:rPr>
              <a:t>примерно на </a:t>
            </a:r>
            <a:r>
              <a:rPr lang="ru-RU" sz="1600" b="1" dirty="0" smtClean="0">
                <a:solidFill>
                  <a:srgbClr val="FFFF00"/>
                </a:solidFill>
              </a:rPr>
              <a:t>30 %, </a:t>
            </a:r>
            <a:r>
              <a:rPr lang="ru-RU" sz="1600" b="1" dirty="0">
                <a:solidFill>
                  <a:srgbClr val="FFFF00"/>
                </a:solidFill>
              </a:rPr>
              <a:t>а с выходом на полную производственную мощность может уменьшиться на </a:t>
            </a:r>
            <a:r>
              <a:rPr lang="ru-RU" sz="1600" b="1" dirty="0" smtClean="0">
                <a:solidFill>
                  <a:srgbClr val="FFFF00"/>
                </a:solidFill>
              </a:rPr>
              <a:t>35-40 %. 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422" y="0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Объём продаж препаратов на основе МАТ на рынке России в 2019 г.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359174"/>
            <a:ext cx="2376264" cy="42862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денежном выражении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6631219"/>
              </p:ext>
            </p:extLst>
          </p:nvPr>
        </p:nvGraphicFramePr>
        <p:xfrm>
          <a:off x="107504" y="860243"/>
          <a:ext cx="4608512" cy="307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32040" y="431615"/>
            <a:ext cx="2663279" cy="4286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натуральном выражении</a:t>
            </a:r>
            <a:endParaRPr lang="ru-RU" sz="1600" dirty="0"/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25681771"/>
              </p:ext>
            </p:extLst>
          </p:nvPr>
        </p:nvGraphicFramePr>
        <p:xfrm>
          <a:off x="4645025" y="860243"/>
          <a:ext cx="4498975" cy="288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4221088"/>
            <a:ext cx="497889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7030A0"/>
                </a:solidFill>
              </a:rPr>
              <a:t>Лекарственные формы препаратов на основе МАТ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645911"/>
              </p:ext>
            </p:extLst>
          </p:nvPr>
        </p:nvGraphicFramePr>
        <p:xfrm>
          <a:off x="1619672" y="4495130"/>
          <a:ext cx="4824536" cy="192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Клиническое применение препаратов на основе  МАТ на примере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ГУЗ «Елецкая городская больница № 2»</a:t>
            </a: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235776" y="988993"/>
            <a:ext cx="6696744" cy="163965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Хумира –адалимумаб- иммунодепрессант</a:t>
            </a:r>
          </a:p>
          <a:p>
            <a:r>
              <a:rPr lang="ru-RU" sz="1600" dirty="0" smtClean="0">
                <a:latin typeface="+mj-lt"/>
                <a:cs typeface="Times New Roman" pitchFamily="18" charset="0"/>
              </a:rPr>
              <a:t>Активный </a:t>
            </a:r>
            <a:r>
              <a:rPr lang="ru-RU" sz="1600" b="1" u="sng" dirty="0" smtClean="0">
                <a:latin typeface="+mj-lt"/>
                <a:cs typeface="Times New Roman" pitchFamily="18" charset="0"/>
                <a:hlinkClick r:id="rId2"/>
              </a:rPr>
              <a:t>ревматоидный артрит</a:t>
            </a:r>
            <a:r>
              <a:rPr lang="ru-RU" sz="1600" dirty="0" smtClean="0">
                <a:latin typeface="+mj-lt"/>
                <a:cs typeface="Times New Roman" pitchFamily="18" charset="0"/>
              </a:rPr>
              <a:t> средне-тяжёлой и тяжёлой степени.</a:t>
            </a:r>
          </a:p>
          <a:p>
            <a:r>
              <a:rPr lang="ru-RU" sz="1600" dirty="0" smtClean="0">
                <a:latin typeface="+mj-lt"/>
                <a:cs typeface="Times New Roman" pitchFamily="18" charset="0"/>
              </a:rPr>
              <a:t>Активный </a:t>
            </a:r>
            <a:r>
              <a:rPr lang="ru-RU" sz="1600" b="1" dirty="0" smtClean="0">
                <a:latin typeface="+mj-lt"/>
                <a:cs typeface="Times New Roman" pitchFamily="18" charset="0"/>
                <a:hlinkClick r:id="rId3"/>
              </a:rPr>
              <a:t>анкилозирующий спондилит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(производитель Германия, цена за упаковку - </a:t>
            </a:r>
            <a:r>
              <a:rPr lang="ru-RU" sz="1600" b="1" dirty="0" smtClean="0">
                <a:solidFill>
                  <a:srgbClr val="FFFF00"/>
                </a:solidFill>
                <a:latin typeface="+mj-lt"/>
              </a:rPr>
              <a:t>74000 руб</a:t>
            </a:r>
            <a:r>
              <a:rPr lang="ru-RU" sz="1600" b="1" dirty="0" smtClean="0">
                <a:latin typeface="+mj-lt"/>
              </a:rPr>
              <a:t>).</a:t>
            </a:r>
          </a:p>
        </p:txBody>
      </p:sp>
      <p:pic>
        <p:nvPicPr>
          <p:cNvPr id="8" name="Рисунок 7" descr="Хумира инъекци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8" y="812220"/>
            <a:ext cx="2016224" cy="181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apteka-mos03.ru/wp-content/uploads/2020/01/IMG_0919-11-01-20-10-58-600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574" y="2797155"/>
            <a:ext cx="1944216" cy="2234381"/>
          </a:xfrm>
          <a:prstGeom prst="rect">
            <a:avLst/>
          </a:prstGeom>
          <a:noFill/>
        </p:spPr>
      </p:pic>
      <p:sp>
        <p:nvSpPr>
          <p:cNvPr id="11" name="Содержимое 3"/>
          <p:cNvSpPr>
            <a:spLocks noGrp="1"/>
          </p:cNvSpPr>
          <p:nvPr>
            <p:ph sz="half" idx="2"/>
          </p:nvPr>
        </p:nvSpPr>
        <p:spPr>
          <a:xfrm>
            <a:off x="1907704" y="2924944"/>
            <a:ext cx="6480720" cy="900161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Ацеллбия – (ритуксимаб) (противоопухолевое)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600" b="1" dirty="0" smtClean="0"/>
              <a:t>(производитель- БИОКАД  Россия,  цена за упаковку - </a:t>
            </a:r>
            <a:r>
              <a:rPr lang="ru-RU" sz="1600" b="1" dirty="0" smtClean="0">
                <a:solidFill>
                  <a:srgbClr val="FFFF00"/>
                </a:solidFill>
              </a:rPr>
              <a:t>45000</a:t>
            </a:r>
            <a:r>
              <a:rPr lang="ru-RU" sz="1600" b="1" dirty="0" smtClean="0"/>
              <a:t> руб.)</a:t>
            </a:r>
            <a:endParaRPr lang="ru-RU" sz="1600" b="1" dirty="0"/>
          </a:p>
        </p:txBody>
      </p:sp>
      <p:pic>
        <p:nvPicPr>
          <p:cNvPr id="12" name="Picture 2" descr="https://www.syl.ru/misc/i/ai/355508/21144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952367"/>
            <a:ext cx="2264216" cy="257438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828064" y="3960237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Ремикейд-</a:t>
            </a:r>
            <a:r>
              <a:rPr lang="ru-RU" sz="1600" b="1" dirty="0" err="1" smtClean="0">
                <a:solidFill>
                  <a:srgbClr val="C00000"/>
                </a:solidFill>
                <a:latin typeface="+mj-lt"/>
              </a:rPr>
              <a:t>инфликсимаб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 - 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химерное мышино-человеческое моноклональное антитело.</a:t>
            </a:r>
          </a:p>
          <a:p>
            <a:r>
              <a:rPr lang="ru-RU" sz="1600" dirty="0" smtClean="0">
                <a:latin typeface="+mj-lt"/>
              </a:rPr>
              <a:t>Антагонист человеческого ФНО</a:t>
            </a:r>
            <a:r>
              <a:rPr lang="el-GR" sz="1600" dirty="0" smtClean="0">
                <a:latin typeface="+mj-lt"/>
              </a:rPr>
              <a:t>α</a:t>
            </a:r>
            <a:r>
              <a:rPr lang="ru-RU" sz="1600" dirty="0" smtClean="0">
                <a:latin typeface="+mj-lt"/>
              </a:rPr>
              <a:t>.</a:t>
            </a:r>
          </a:p>
          <a:p>
            <a:r>
              <a:rPr lang="ru-RU" sz="1600" b="1" dirty="0" smtClean="0">
                <a:latin typeface="+mj-lt"/>
                <a:cs typeface="Times New Roman" pitchFamily="18" charset="0"/>
              </a:rPr>
              <a:t>Показания -</a:t>
            </a:r>
            <a:r>
              <a:rPr lang="ru-RU" sz="1600" b="1" dirty="0" smtClean="0">
                <a:latin typeface="+mj-lt"/>
              </a:rPr>
              <a:t>Ревматоидный артрит в активной форме</a:t>
            </a:r>
            <a:r>
              <a:rPr lang="ru-RU" sz="1600" dirty="0" smtClean="0">
                <a:latin typeface="+mj-lt"/>
              </a:rPr>
              <a:t> </a:t>
            </a:r>
            <a:endParaRPr lang="ru-RU" sz="1600" b="1" dirty="0" smtClean="0">
              <a:latin typeface="+mj-lt"/>
              <a:cs typeface="Times New Roman" pitchFamily="18" charset="0"/>
            </a:endParaRPr>
          </a:p>
          <a:p>
            <a:endParaRPr lang="ru-RU" sz="1600" b="1" dirty="0" smtClean="0">
              <a:latin typeface="+mj-lt"/>
              <a:cs typeface="Times New Roman" pitchFamily="18" charset="0"/>
            </a:endParaRPr>
          </a:p>
          <a:p>
            <a:r>
              <a:rPr lang="ru-RU" sz="1600" b="1" dirty="0" smtClean="0">
                <a:latin typeface="+mj-lt"/>
              </a:rPr>
              <a:t>(производитель-Нидерланды, </a:t>
            </a:r>
          </a:p>
          <a:p>
            <a:r>
              <a:rPr lang="ru-RU" sz="1600" b="1" dirty="0" smtClean="0">
                <a:latin typeface="+mj-lt"/>
              </a:rPr>
              <a:t>Цена за упаковку - </a:t>
            </a:r>
            <a:r>
              <a:rPr lang="ru-RU" sz="1600" b="1" dirty="0" smtClean="0">
                <a:solidFill>
                  <a:srgbClr val="FFFF00"/>
                </a:solidFill>
                <a:latin typeface="+mj-lt"/>
              </a:rPr>
              <a:t>41000 руб</a:t>
            </a:r>
            <a:r>
              <a:rPr lang="ru-RU" sz="1600" b="1" dirty="0" smtClean="0">
                <a:latin typeface="+mj-lt"/>
              </a:rPr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1655</Words>
  <Application>Microsoft Office PowerPoint</Application>
  <PresentationFormat>Экран (4:3)</PresentationFormat>
  <Paragraphs>118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BodoniCondC</vt:lpstr>
      <vt:lpstr>Calibri</vt:lpstr>
      <vt:lpstr>Times New Roman</vt:lpstr>
      <vt:lpstr>Тема Office</vt:lpstr>
      <vt:lpstr>Презентация PowerPoint</vt:lpstr>
      <vt:lpstr>Презентация PowerPoint</vt:lpstr>
      <vt:lpstr>Первый шаг — иммунизация людей  антителами животных (XIX в. – начало XX в.)</vt:lpstr>
      <vt:lpstr>Презентация PowerPoint</vt:lpstr>
      <vt:lpstr>Презентация PowerPoint</vt:lpstr>
      <vt:lpstr>Презентация PowerPoint</vt:lpstr>
      <vt:lpstr>Анализ мирового  рынка препаратов МАТ</vt:lpstr>
      <vt:lpstr>Объём продаж препаратов на основе МАТ на рынке России в 2019 г.</vt:lpstr>
      <vt:lpstr> Клиническое применение препаратов на основе  МАТ на примере  ГУЗ «Елецкая городская больница № 2»</vt:lpstr>
      <vt:lpstr>Презентация PowerPoint</vt:lpstr>
      <vt:lpstr>Новые разработки препаратов на основе  моноклональных антител</vt:lpstr>
      <vt:lpstr>Новые разработки препаратов на основе  моноклональных антител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«ЕМК им. К.С. Константиновой»</dc:title>
  <dc:creator>Домашний</dc:creator>
  <cp:lastModifiedBy>User</cp:lastModifiedBy>
  <cp:revision>113</cp:revision>
  <dcterms:created xsi:type="dcterms:W3CDTF">2018-04-11T10:02:46Z</dcterms:created>
  <dcterms:modified xsi:type="dcterms:W3CDTF">2021-06-08T11:04:51Z</dcterms:modified>
</cp:coreProperties>
</file>