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8"/>
  </p:notesMasterIdLst>
  <p:sldIdLst>
    <p:sldId id="256" r:id="rId2"/>
    <p:sldId id="270" r:id="rId3"/>
    <p:sldId id="261" r:id="rId4"/>
    <p:sldId id="257" r:id="rId5"/>
    <p:sldId id="263" r:id="rId6"/>
    <p:sldId id="259" r:id="rId7"/>
    <p:sldId id="262" r:id="rId8"/>
    <p:sldId id="260" r:id="rId9"/>
    <p:sldId id="258" r:id="rId10"/>
    <p:sldId id="264" r:id="rId11"/>
    <p:sldId id="268" r:id="rId12"/>
    <p:sldId id="269" r:id="rId13"/>
    <p:sldId id="266" r:id="rId14"/>
    <p:sldId id="267" r:id="rId15"/>
    <p:sldId id="265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210" y="-4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2D425A-D3AD-495B-9348-2209BE5F37D1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335250-DA90-4046-826F-7CD5B83F8D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003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35250-DA90-4046-826F-7CD5B83F8DD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076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35250-DA90-4046-826F-7CD5B83F8DD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735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Благодарю за внимание! Будьте здоровы! Берегите себя!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35250-DA90-4046-826F-7CD5B83F8DD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851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chool2ur.narod.ru/2020-2021/KUvyJrjhQ4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88640"/>
            <a:ext cx="1444746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2436" y="1988840"/>
            <a:ext cx="871296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b="1" dirty="0" smtClean="0"/>
              <a:t>Всемирный </a:t>
            </a:r>
            <a:r>
              <a:rPr lang="ru-RU" sz="2000" b="1" dirty="0"/>
              <a:t>день борьбы со СПИДом служит делу укрепления организованных усилий по борьбе с пандемией ВИЧ-инфекции и СПИДа, </a:t>
            </a:r>
            <a:r>
              <a:rPr lang="ru-RU" sz="2000" b="1" dirty="0" smtClean="0"/>
              <a:t>распространяющейся </a:t>
            </a:r>
            <a:r>
              <a:rPr lang="ru-RU" sz="2000" b="1" dirty="0"/>
              <a:t>по всем регионам мира</a:t>
            </a:r>
            <a:r>
              <a:rPr lang="ru-RU" sz="2000" b="1" dirty="0" smtClean="0"/>
              <a:t>.</a:t>
            </a:r>
          </a:p>
          <a:p>
            <a:pPr indent="457200" algn="just"/>
            <a:r>
              <a:rPr lang="ru-RU" sz="2000" b="1" dirty="0" smtClean="0"/>
              <a:t>Организованные усилия направлены на укрепление общественной поддержки программ профилактики распространения ВИЧ/СПИД, на организацию обучения и предоставления информации по всем аспектам ВИЧ/СПИД.</a:t>
            </a:r>
          </a:p>
          <a:p>
            <a:pPr indent="457200" algn="just"/>
            <a:r>
              <a:rPr lang="ru-RU" sz="2000" b="1" dirty="0"/>
              <a:t>Всемирная организация здравоохранения (ВОЗ) объявила девизом 1 декабря </a:t>
            </a:r>
            <a:r>
              <a:rPr lang="ru-RU" sz="2000" b="1" spc="-100" dirty="0" smtClean="0"/>
              <a:t>2021 г. :  </a:t>
            </a:r>
            <a:r>
              <a:rPr lang="ru-RU" sz="2000" b="1" dirty="0">
                <a:solidFill>
                  <a:srgbClr val="FF0000"/>
                </a:solidFill>
              </a:rPr>
              <a:t>«Ликвидировать неравенство. Покончить со СПИДом. Прекратить пандемии». </a:t>
            </a:r>
            <a:endParaRPr lang="ru-RU" sz="2000" b="1" dirty="0" smtClean="0">
              <a:solidFill>
                <a:srgbClr val="FF0000"/>
              </a:solidFill>
            </a:endParaRPr>
          </a:p>
          <a:p>
            <a:pPr indent="457200" algn="just"/>
            <a:r>
              <a:rPr lang="ru-RU" sz="2000" b="1" dirty="0"/>
              <a:t>40 лет прошло с того дня, как был зарегистрирован 1-й случай СПИДа в </a:t>
            </a:r>
            <a:r>
              <a:rPr lang="ru-RU" sz="2000" b="1" dirty="0" smtClean="0"/>
              <a:t>мире (1981 г.). </a:t>
            </a:r>
            <a:r>
              <a:rPr lang="ru-RU" sz="2000" b="1" dirty="0"/>
              <a:t>Но до сих пор ВИЧ остаётся одной из основных проблем глобального общественного </a:t>
            </a:r>
            <a:r>
              <a:rPr lang="ru-RU" sz="2000" b="1" dirty="0" smtClean="0"/>
              <a:t>здравоохранения. </a:t>
            </a:r>
            <a:endParaRPr lang="ru-RU" sz="2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79712" y="188640"/>
            <a:ext cx="69127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b="1" dirty="0"/>
              <a:t>1 декабря </a:t>
            </a:r>
            <a:r>
              <a:rPr lang="ru-RU" sz="2000" b="1" dirty="0" smtClean="0"/>
              <a:t>ежегодно отмечается Всемирный </a:t>
            </a:r>
            <a:r>
              <a:rPr lang="ru-RU" sz="2000" b="1" dirty="0"/>
              <a:t>день борьбы со </a:t>
            </a:r>
            <a:r>
              <a:rPr lang="ru-RU" sz="2000" b="1" dirty="0" smtClean="0"/>
              <a:t>СПИДом. </a:t>
            </a:r>
            <a:r>
              <a:rPr lang="ru-RU" sz="2000" b="1" dirty="0"/>
              <a:t>Впервые он был провозглашён Всемирной организацией здравоохранения в 1988 г. после того,  как на встрече министров здравоохранения всех стран прозвучал призыв к социальной терпимости и расширению обмена информацией по ВИЧ/СПИДу. </a:t>
            </a:r>
          </a:p>
        </p:txBody>
      </p:sp>
    </p:spTree>
    <p:extLst>
      <p:ext uri="{BB962C8B-B14F-4D97-AF65-F5344CB8AC3E}">
        <p14:creationId xmlns:p14="http://schemas.microsoft.com/office/powerpoint/2010/main" val="2273079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5362" y="332656"/>
            <a:ext cx="864096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b="1" dirty="0"/>
              <a:t>За весь период мониторинга </a:t>
            </a:r>
            <a:r>
              <a:rPr lang="ru-RU" sz="2000" b="1" dirty="0">
                <a:solidFill>
                  <a:srgbClr val="FF0000"/>
                </a:solidFill>
              </a:rPr>
              <a:t>на территории Липецкой области выявлено</a:t>
            </a:r>
            <a:r>
              <a:rPr lang="ru-RU" sz="2000" b="1" dirty="0"/>
              <a:t> с ВИЧ-инфекцией </a:t>
            </a:r>
            <a:r>
              <a:rPr lang="ru-RU" sz="2000" b="1" dirty="0">
                <a:solidFill>
                  <a:srgbClr val="FF0000"/>
                </a:solidFill>
              </a:rPr>
              <a:t>4247 человек</a:t>
            </a:r>
            <a:r>
              <a:rPr lang="ru-RU" sz="2000" b="1" dirty="0"/>
              <a:t>, из них 3197 человек - это постоянные жители. </a:t>
            </a:r>
            <a:r>
              <a:rPr lang="ru-RU" sz="2000" b="1" dirty="0">
                <a:solidFill>
                  <a:srgbClr val="FF0000"/>
                </a:solidFill>
              </a:rPr>
              <a:t>На 25.10.2021 г. в области выявлен 251 новый случай ВИЧ-инфекции</a:t>
            </a:r>
            <a:r>
              <a:rPr lang="ru-RU" sz="2000" b="1" dirty="0"/>
              <a:t>. По итогам 10 месяцев 2021 г. отмечается рост заболеваемости на 16,8%, по сравнению с аналогичным периодом 2020 г. </a:t>
            </a:r>
          </a:p>
          <a:p>
            <a:pPr indent="457200" algn="just"/>
            <a:endParaRPr lang="ru-RU" sz="800" b="1" dirty="0" smtClean="0"/>
          </a:p>
          <a:p>
            <a:pPr indent="457200" algn="just"/>
            <a:r>
              <a:rPr lang="ru-RU" sz="2000" b="1" dirty="0" smtClean="0"/>
              <a:t>Основной </a:t>
            </a:r>
            <a:r>
              <a:rPr lang="ru-RU" sz="2000" b="1" dirty="0"/>
              <a:t>прирост новых случаев ВИЧ-инфекции обеспечивается за счёт возрастных групп </a:t>
            </a:r>
            <a:r>
              <a:rPr lang="ru-RU" sz="2000" b="1" dirty="0" smtClean="0"/>
              <a:t>      30-39 </a:t>
            </a:r>
            <a:r>
              <a:rPr lang="ru-RU" sz="2000" b="1" dirty="0"/>
              <a:t>(41,4 %), </a:t>
            </a:r>
            <a:endParaRPr lang="ru-RU" sz="2000" b="1" dirty="0"/>
          </a:p>
          <a:p>
            <a:pPr indent="457200" algn="just"/>
            <a:r>
              <a:rPr lang="ru-RU" sz="2000" b="1" dirty="0" smtClean="0"/>
              <a:t>                                            40-49 лет (28,7 %), </a:t>
            </a:r>
            <a:endParaRPr lang="ru-RU" sz="2000" b="1" dirty="0"/>
          </a:p>
          <a:p>
            <a:pPr indent="457200" algn="just"/>
            <a:r>
              <a:rPr lang="ru-RU" sz="2000" b="1" dirty="0" smtClean="0"/>
              <a:t>                                            20-29 </a:t>
            </a:r>
            <a:r>
              <a:rPr lang="ru-RU" sz="2000" b="1" dirty="0"/>
              <a:t>лет (21,3%). </a:t>
            </a:r>
            <a:endParaRPr lang="ru-RU" sz="2000" b="1" dirty="0" smtClean="0"/>
          </a:p>
          <a:p>
            <a:pPr indent="457200" algn="just"/>
            <a:r>
              <a:rPr lang="ru-RU" sz="2000" b="1" dirty="0" smtClean="0"/>
              <a:t>Всего </a:t>
            </a:r>
            <a:r>
              <a:rPr lang="ru-RU" sz="2000" b="1" dirty="0"/>
              <a:t>от ВИЧ-инфицированных матерей рождено 394 ребёнка, 9 из них инфицированы ВИЧ. </a:t>
            </a:r>
            <a:endParaRPr lang="ru-RU" sz="2000" b="1" dirty="0" smtClean="0"/>
          </a:p>
          <a:p>
            <a:pPr indent="457200" algn="just"/>
            <a:endParaRPr lang="ru-RU" sz="800" b="1" dirty="0" smtClean="0"/>
          </a:p>
          <a:p>
            <a:pPr indent="457200" algn="just"/>
            <a:r>
              <a:rPr lang="ru-RU" sz="2000" b="1" dirty="0" smtClean="0"/>
              <a:t>К </a:t>
            </a:r>
            <a:r>
              <a:rPr lang="ru-RU" sz="2000" b="1" dirty="0"/>
              <a:t>сожалению, препятствием в борьбе с ВИЧ-инфекцией является невысокая популярность тестирования и, как следствие, высокие риски выявления ВИЧ-инфекции на поздних стадиях и неблагоприятным для жизни прогнозом. Именно поэтому, объединяются усилия органов исполнительной власти, медицинских, образовательных и общественных организаций в пропаганде здорового образа жизни, формирования у населения бережного отношения к своему здоровью. </a:t>
            </a:r>
          </a:p>
        </p:txBody>
      </p:sp>
    </p:spTree>
    <p:extLst>
      <p:ext uri="{BB962C8B-B14F-4D97-AF65-F5344CB8AC3E}">
        <p14:creationId xmlns:p14="http://schemas.microsoft.com/office/powerpoint/2010/main" val="1946007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2" cstate="print"/>
          <a:srcRect l="872" t="2688" r="1743" b="52708"/>
          <a:stretch/>
        </p:blipFill>
        <p:spPr bwMode="auto">
          <a:xfrm>
            <a:off x="323527" y="331749"/>
            <a:ext cx="8424937" cy="628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2110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2" cstate="print"/>
          <a:srcRect l="872" t="46071" r="1743" b="7174"/>
          <a:stretch/>
        </p:blipFill>
        <p:spPr bwMode="auto">
          <a:xfrm>
            <a:off x="467544" y="332672"/>
            <a:ext cx="8348374" cy="60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96825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cmsch38.ru/wp-content/uploads/2019/05/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4433"/>
            <a:ext cx="85439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386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ids43.ru/images/aids/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52928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506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304195"/>
            <a:ext cx="8208912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b="1" dirty="0"/>
              <a:t>ГУЗ «Елецкая городская больница № 2» (поликлиника) напоминает, что в кабинете № 224 можно пройти бесплатное анонимное обследование на ВИЧ-инфекцию, без предварительной записи, минуя регистратуру. Для этого не потребуются какие-либо документы. </a:t>
            </a:r>
            <a:endParaRPr lang="ru-RU" sz="2000" b="1" dirty="0" smtClean="0"/>
          </a:p>
          <a:p>
            <a:pPr indent="457200" algn="just"/>
            <a:endParaRPr lang="ru-RU" sz="800" b="1" dirty="0" smtClean="0"/>
          </a:p>
          <a:p>
            <a:pPr indent="457200" algn="just"/>
            <a:r>
              <a:rPr lang="ru-RU" sz="2000" b="1" dirty="0" smtClean="0"/>
              <a:t>Результат </a:t>
            </a:r>
            <a:r>
              <a:rPr lang="ru-RU" sz="2000" b="1" dirty="0"/>
              <a:t>выдаётся по присвоенному номеру. </a:t>
            </a:r>
            <a:endParaRPr lang="ru-RU" sz="2000" b="1" dirty="0" smtClean="0"/>
          </a:p>
          <a:p>
            <a:pPr indent="457200" algn="just"/>
            <a:endParaRPr lang="ru-RU" sz="800" b="1" dirty="0" smtClean="0"/>
          </a:p>
          <a:p>
            <a:pPr indent="457200" algn="just"/>
            <a:r>
              <a:rPr lang="ru-RU" sz="2000" b="1" dirty="0" smtClean="0"/>
              <a:t>Квалифицированный </a:t>
            </a:r>
            <a:r>
              <a:rPr lang="ru-RU" sz="2000" b="1" dirty="0"/>
              <a:t>специалист предоставит достоверную информацию и ответит на все интересующие вопросы относительно ВИЧ-инфекции, путей её передачи и способах защиты от заражения. </a:t>
            </a:r>
            <a:endParaRPr lang="ru-RU" sz="2000" b="1" dirty="0" smtClean="0"/>
          </a:p>
          <a:p>
            <a:pPr indent="457200" algn="just"/>
            <a:endParaRPr lang="ru-RU" sz="800" b="1" dirty="0" smtClean="0"/>
          </a:p>
          <a:p>
            <a:pPr indent="457200" algn="just"/>
            <a:r>
              <a:rPr lang="ru-RU" sz="2000" b="1" dirty="0" smtClean="0"/>
              <a:t>Результаты </a:t>
            </a:r>
            <a:r>
              <a:rPr lang="ru-RU" sz="2000" b="1" dirty="0"/>
              <a:t>анализов сообщаются устно, лично обследуемому. </a:t>
            </a:r>
            <a:endParaRPr lang="ru-RU" sz="2000" b="1" dirty="0" smtClean="0"/>
          </a:p>
          <a:p>
            <a:pPr indent="457200" algn="just"/>
            <a:endParaRPr lang="ru-RU" sz="800" b="1" dirty="0" smtClean="0"/>
          </a:p>
          <a:p>
            <a:pPr indent="457200" algn="just"/>
            <a:r>
              <a:rPr lang="ru-RU" sz="2000" b="1" dirty="0" smtClean="0"/>
              <a:t>По </a:t>
            </a:r>
            <a:r>
              <a:rPr lang="ru-RU" sz="2000" b="1" dirty="0"/>
              <a:t>телефону результат не сообщается, справка не выдаётся. </a:t>
            </a:r>
            <a:endParaRPr lang="ru-RU" sz="2000" b="1" dirty="0" smtClean="0"/>
          </a:p>
          <a:p>
            <a:pPr indent="457200"/>
            <a:endParaRPr lang="ru-RU" sz="800" b="1" dirty="0" smtClean="0"/>
          </a:p>
          <a:p>
            <a:pPr indent="457200"/>
            <a:r>
              <a:rPr lang="ru-RU" sz="2000" b="1" dirty="0" smtClean="0"/>
              <a:t>Часы </a:t>
            </a:r>
            <a:r>
              <a:rPr lang="ru-RU" sz="2000" b="1" dirty="0"/>
              <a:t>работы кабинета № 224: </a:t>
            </a:r>
            <a:r>
              <a:rPr lang="ru-RU" sz="2000" b="1" dirty="0" smtClean="0"/>
              <a:t>                                                              понедельник </a:t>
            </a:r>
            <a:r>
              <a:rPr lang="ru-RU" sz="2000" b="1" dirty="0"/>
              <a:t>– пятница с 8.00 до 14.30 ч., </a:t>
            </a:r>
            <a:r>
              <a:rPr lang="ru-RU" sz="2000" b="1" dirty="0" smtClean="0"/>
              <a:t>                                                    выходной </a:t>
            </a:r>
            <a:r>
              <a:rPr lang="ru-RU" sz="2000" b="1" dirty="0"/>
              <a:t>день: суббота - воскресение</a:t>
            </a:r>
            <a:r>
              <a:rPr lang="ru-RU" sz="2000" b="1" dirty="0" smtClean="0"/>
              <a:t>. </a:t>
            </a:r>
          </a:p>
          <a:p>
            <a:endParaRPr lang="ru-RU" sz="2000" b="1" dirty="0"/>
          </a:p>
          <a:p>
            <a:r>
              <a:rPr lang="ru-RU" sz="2400" b="1" dirty="0" smtClean="0"/>
              <a:t>Телефон </a:t>
            </a:r>
            <a:r>
              <a:rPr lang="ru-RU" sz="2400" b="1" dirty="0"/>
              <a:t>доверия 8(47467)4-34-23</a:t>
            </a:r>
            <a:r>
              <a:rPr lang="ru-RU" sz="2400" b="1" dirty="0" smtClean="0"/>
              <a:t>.</a:t>
            </a:r>
          </a:p>
          <a:p>
            <a:endParaRPr lang="ru-RU" sz="2400" b="1" dirty="0"/>
          </a:p>
        </p:txBody>
      </p:sp>
      <p:pic>
        <p:nvPicPr>
          <p:cNvPr id="5" name="Picture 2" descr="https://pbs.twimg.com/media/EoJrrrlXEAYwNZj.jpg:lar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6309"/>
          <a:stretch/>
        </p:blipFill>
        <p:spPr bwMode="auto">
          <a:xfrm>
            <a:off x="5292080" y="4957589"/>
            <a:ext cx="3704704" cy="176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784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1052736"/>
            <a:ext cx="75608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Благодарю за внимание! </a:t>
            </a:r>
            <a:endParaRPr lang="ru-RU" sz="3600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endParaRPr lang="ru-RU" sz="3600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Будьте </a:t>
            </a:r>
            <a:r>
              <a:rPr lang="ru-RU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здоровы! </a:t>
            </a:r>
            <a:endParaRPr lang="ru-RU" sz="3600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endParaRPr lang="ru-RU" sz="3600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Берегите </a:t>
            </a:r>
            <a:r>
              <a:rPr lang="ru-RU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себя!</a:t>
            </a:r>
            <a:endParaRPr lang="ru-RU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023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4502" t="31789" r="32282" b="7583"/>
          <a:stretch/>
        </p:blipFill>
        <p:spPr bwMode="auto">
          <a:xfrm>
            <a:off x="2555776" y="116632"/>
            <a:ext cx="6336704" cy="6547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4502" t="837" r="39928" b="85770"/>
          <a:stretch/>
        </p:blipFill>
        <p:spPr bwMode="auto">
          <a:xfrm>
            <a:off x="395536" y="658834"/>
            <a:ext cx="2376264" cy="661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41575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ds04.infourok.ru/uploads/ex/013c/0015fa3b-2f673b78/1/img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" b="68031"/>
          <a:stretch/>
        </p:blipFill>
        <p:spPr bwMode="auto">
          <a:xfrm>
            <a:off x="1043608" y="216000"/>
            <a:ext cx="2955931" cy="69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s://ds04.infourok.ru/uploads/ex/0a44/000092fb-3558ecf1/img2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1" b="11404"/>
          <a:stretch/>
        </p:blipFill>
        <p:spPr bwMode="auto">
          <a:xfrm>
            <a:off x="179512" y="908720"/>
            <a:ext cx="8712967" cy="581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288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ukcdk.ru/wp-content/uploads/2020/11/04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2" b="7469"/>
          <a:stretch/>
        </p:blipFill>
        <p:spPr bwMode="auto">
          <a:xfrm>
            <a:off x="155575" y="160337"/>
            <a:ext cx="8774799" cy="459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http://134.alschool.kz/uploads/posts/2018-12/1543998377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Picture 2" descr="https://tverpek.ru/pic/tov/14489755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338" y="4437112"/>
            <a:ext cx="405667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995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504" y="116632"/>
            <a:ext cx="8856983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 algn="just"/>
            <a:r>
              <a:rPr lang="ru-RU" sz="2000" b="1" dirty="0" smtClean="0"/>
              <a:t>	Франк </a:t>
            </a:r>
            <a:r>
              <a:rPr lang="ru-RU" sz="2000" b="1" dirty="0" err="1"/>
              <a:t>Мур</a:t>
            </a:r>
            <a:r>
              <a:rPr lang="ru-RU" sz="2000" b="1" dirty="0"/>
              <a:t> прожил с инфекцией более 20 лет и умер от СПИДа в 2002 г. в возрасте 48 лет</a:t>
            </a:r>
            <a:r>
              <a:rPr lang="ru-RU" sz="2000" b="1" dirty="0" smtClean="0"/>
              <a:t>. Теперь каждый, кто надевает Красную ленту 1 декабря, выражает свою надежду на будущее без СПИДа.</a:t>
            </a:r>
          </a:p>
          <a:p>
            <a:pPr indent="-457200" algn="just"/>
            <a:r>
              <a:rPr lang="ru-RU" sz="2000" b="1" dirty="0" smtClean="0"/>
              <a:t>	На сегодняшний день не </a:t>
            </a:r>
            <a:r>
              <a:rPr lang="ru-RU" sz="2000" b="1" dirty="0"/>
              <a:t>существует метода, позволяющего вылечить ВИЧ-инфекцию. Однако благодаря расширению доступа к эффективным средствам профилактики, диагностики и лечения ВИЧ и оппортунистических инфекций, а также ухода за пациентами, ВИЧ-инфекция перешла в категорию поддающихся терапии хронических заболеваний, а ВИЧ-инфицированные могут прожить долгую и здоровую жизнь. </a:t>
            </a:r>
            <a:endParaRPr lang="ru-RU" sz="2000" b="1" dirty="0" smtClean="0"/>
          </a:p>
          <a:p>
            <a:pPr algn="just"/>
            <a:r>
              <a:rPr lang="ru-RU" sz="2000" b="1" dirty="0"/>
              <a:t>	</a:t>
            </a:r>
            <a:r>
              <a:rPr lang="ru-RU" sz="2000" b="1" dirty="0"/>
              <a:t>На конец 2020 г. </a:t>
            </a:r>
            <a:r>
              <a:rPr lang="ru-RU" sz="2000" b="1" dirty="0">
                <a:solidFill>
                  <a:srgbClr val="0066FF"/>
                </a:solidFill>
              </a:rPr>
              <a:t>в мире</a:t>
            </a:r>
            <a:r>
              <a:rPr lang="ru-RU" sz="2000" b="1" dirty="0"/>
              <a:t>, согласно оценкам ВОЗ, насчитывалось </a:t>
            </a:r>
            <a:r>
              <a:rPr lang="ru-RU" sz="2000" b="1" dirty="0">
                <a:solidFill>
                  <a:srgbClr val="0066FF"/>
                </a:solidFill>
              </a:rPr>
              <a:t>37,7 миллиона человек</a:t>
            </a:r>
            <a:r>
              <a:rPr lang="ru-RU" sz="2000" b="1" dirty="0"/>
              <a:t>, живущих с ВИЧ-инфекцией. В 2020 г. от причин, связанных с </a:t>
            </a:r>
            <a:r>
              <a:rPr lang="ru-RU" sz="2000" b="1" dirty="0" smtClean="0"/>
              <a:t>ВИЧ-инфекцией</a:t>
            </a:r>
            <a:r>
              <a:rPr lang="ru-RU" sz="2000" b="1" dirty="0"/>
              <a:t>, </a:t>
            </a:r>
            <a:r>
              <a:rPr lang="ru-RU" sz="2000" b="1" dirty="0">
                <a:solidFill>
                  <a:srgbClr val="0066FF"/>
                </a:solidFill>
              </a:rPr>
              <a:t>умерло 680 000 человек </a:t>
            </a:r>
            <a:r>
              <a:rPr lang="ru-RU" sz="2000" b="1" dirty="0"/>
              <a:t>и ещё </a:t>
            </a:r>
            <a:r>
              <a:rPr lang="ru-RU" sz="2000" b="1" dirty="0">
                <a:solidFill>
                  <a:srgbClr val="0066FF"/>
                </a:solidFill>
              </a:rPr>
              <a:t>1,5 миллиона </a:t>
            </a:r>
            <a:r>
              <a:rPr lang="ru-RU" sz="2000" b="1" dirty="0"/>
              <a:t>человек </a:t>
            </a:r>
            <a:r>
              <a:rPr lang="ru-RU" sz="2000" b="1" dirty="0">
                <a:solidFill>
                  <a:srgbClr val="0066FF"/>
                </a:solidFill>
              </a:rPr>
              <a:t>заразились</a:t>
            </a:r>
            <a:r>
              <a:rPr lang="ru-RU" sz="2000" b="1" dirty="0"/>
              <a:t> ВИЧ. </a:t>
            </a:r>
          </a:p>
          <a:p>
            <a:pPr algn="just"/>
            <a:r>
              <a:rPr lang="ru-RU" sz="2000" b="1" dirty="0" smtClean="0"/>
              <a:t>	В </a:t>
            </a:r>
            <a:r>
              <a:rPr lang="ru-RU" sz="2000" b="1" dirty="0"/>
              <a:t>2020 г. около </a:t>
            </a:r>
            <a:r>
              <a:rPr lang="ru-RU" sz="2000" b="1" dirty="0">
                <a:solidFill>
                  <a:srgbClr val="0066FF"/>
                </a:solidFill>
              </a:rPr>
              <a:t>900000 человек в России </a:t>
            </a:r>
            <a:r>
              <a:rPr lang="ru-RU" sz="2000" b="1" dirty="0"/>
              <a:t>наблюдались в Центрах по профилактике и борьбе со СПИД. Согласно форме № 61 государственного статистического наблюдения «Сведения о ВИЧ-инфекции» за 2020 год </a:t>
            </a:r>
            <a:r>
              <a:rPr lang="ru-RU" sz="2000" b="1" dirty="0">
                <a:solidFill>
                  <a:srgbClr val="0066FF"/>
                </a:solidFill>
              </a:rPr>
              <a:t>в</a:t>
            </a:r>
            <a:r>
              <a:rPr lang="ru-RU" sz="2000" b="1" dirty="0"/>
              <a:t> </a:t>
            </a:r>
            <a:r>
              <a:rPr lang="ru-RU" sz="2000" b="1" dirty="0">
                <a:solidFill>
                  <a:srgbClr val="0066FF"/>
                </a:solidFill>
              </a:rPr>
              <a:t>России</a:t>
            </a:r>
            <a:r>
              <a:rPr lang="ru-RU" sz="2000" b="1" dirty="0"/>
              <a:t> было зарегистрировано </a:t>
            </a:r>
            <a:r>
              <a:rPr lang="ru-RU" sz="2000" b="1" dirty="0">
                <a:solidFill>
                  <a:srgbClr val="0066FF"/>
                </a:solidFill>
              </a:rPr>
              <a:t>60124 новых случаев ВИЧ-инфекции</a:t>
            </a:r>
            <a:r>
              <a:rPr lang="ru-RU" sz="2000" b="1" dirty="0"/>
              <a:t>. ВИЧ-инфекция уже давно вышла за пределы уязвимых групп населения и активно распространяется в общей популяции. </a:t>
            </a:r>
          </a:p>
        </p:txBody>
      </p:sp>
    </p:spTree>
    <p:extLst>
      <p:ext uri="{BB962C8B-B14F-4D97-AF65-F5344CB8AC3E}">
        <p14:creationId xmlns:p14="http://schemas.microsoft.com/office/powerpoint/2010/main" val="2946590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glegorsk.news/wp-content/uploads/2018/12/img_06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3" y="3717030"/>
            <a:ext cx="3888432" cy="289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ds04.infourok.ru/uploads/ex/0750/0002b2e7-48b7818d/img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88640"/>
            <a:ext cx="439248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ds04.infourok.ru/uploads/ex/0ce3/000f4f22-1fb6c069/img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6768"/>
            <a:ext cx="4195829" cy="341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ds05.infourok.ru/uploads/ex/0df4/0004eff3-6602bb5c/img2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073" y="3593026"/>
            <a:ext cx="4189713" cy="314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248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butcrb.zdrav36.ru/images/uploads/16067359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893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dykischool.khv.eduru.ru/media/2020/12/04/1244729199/SpopVichSpid_page-0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37628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039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dk-lenina.rzn.muzkult.ru/media/2020/11/27/1245006324/spidLo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85229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0742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325</TotalTime>
  <Words>440</Words>
  <Application>Microsoft Office PowerPoint</Application>
  <PresentationFormat>Экран (4:3)</PresentationFormat>
  <Paragraphs>39</Paragraphs>
  <Slides>16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26</cp:revision>
  <cp:lastPrinted>2021-11-29T12:20:13Z</cp:lastPrinted>
  <dcterms:created xsi:type="dcterms:W3CDTF">2021-11-29T09:22:56Z</dcterms:created>
  <dcterms:modified xsi:type="dcterms:W3CDTF">2021-11-29T15:00:08Z</dcterms:modified>
</cp:coreProperties>
</file>