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34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30.png" ContentType="image/pn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9.jpeg" ContentType="image/jpeg"/>
  <Override PartName="/ppt/media/image24.jpeg" ContentType="image/jpeg"/>
  <Override PartName="/ppt/media/image8.jpeg" ContentType="image/jpeg"/>
  <Override PartName="/ppt/media/image23.jpeg" ContentType="image/jpeg"/>
  <Override PartName="/ppt/media/image7.jpeg" ContentType="image/jpeg"/>
  <Override PartName="/ppt/media/image18.jpeg" ContentType="image/jpeg"/>
  <Override PartName="/ppt/media/image3.jpeg" ContentType="image/jpeg"/>
  <Override PartName="/ppt/media/image5.jpeg" ContentType="image/jpeg"/>
  <Override PartName="/ppt/media/image21.jpeg" ContentType="image/jpeg"/>
  <Override PartName="/ppt/media/image35.jpeg" ContentType="image/jpeg"/>
  <Override PartName="/ppt/media/image10.jpeg" ContentType="image/jpeg"/>
  <Override PartName="/ppt/media/image19.jpeg" ContentType="image/jpeg"/>
  <Override PartName="/ppt/media/image20.jpeg" ContentType="image/jpeg"/>
  <Override PartName="/ppt/media/image4.jpeg" ContentType="image/jpeg"/>
  <Override PartName="/ppt/media/image6.jpeg" ContentType="image/jpeg"/>
  <Override PartName="/ppt/media/image22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.jpeg" ContentType="image/jpeg"/>
  <Override PartName="/ppt/media/image16.jpeg" ContentType="image/jpeg"/>
  <Override PartName="/ppt/media/image2.jpeg" ContentType="image/jpeg"/>
  <Override PartName="/ppt/media/image17.jpeg" ContentType="image/jpeg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6" descr=""/>
          <p:cNvPicPr/>
          <p:nvPr/>
        </p:nvPicPr>
        <p:blipFill>
          <a:blip r:embed="rId1"/>
          <a:stretch/>
        </p:blipFill>
        <p:spPr>
          <a:xfrm>
            <a:off x="0" y="3714840"/>
            <a:ext cx="3926520" cy="328356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214200" y="1000080"/>
            <a:ext cx="8713080" cy="259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66"/>
                </a:solidFill>
                <a:latin typeface="Book Antiqua"/>
                <a:ea typeface="DejaVu Sans"/>
              </a:rPr>
              <a:t>Основы питания летом.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66"/>
                </a:solidFill>
                <a:latin typeface="Book Antiqua"/>
                <a:ea typeface="DejaVu Sans"/>
              </a:rPr>
              <a:t>Советы и секреты.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42920" y="3000240"/>
            <a:ext cx="8998560" cy="34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6000"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i="1" lang="ru-RU" sz="1800" spc="-1" strike="noStrike">
                <a:solidFill>
                  <a:srgbClr val="660066"/>
                </a:solidFill>
                <a:latin typeface="Calibri"/>
                <a:ea typeface="DejaVu Sans"/>
              </a:rPr>
              <a:t>Главный внештатный врач диетолог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i="1" lang="ru-RU" sz="1800" spc="-1" strike="noStrike">
                <a:solidFill>
                  <a:srgbClr val="660066"/>
                </a:solidFill>
                <a:latin typeface="Calibri"/>
                <a:ea typeface="DejaVu Sans"/>
              </a:rPr>
              <a:t>Управления здравоохранения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i="1" lang="ru-RU" sz="1800" spc="-1" strike="noStrike">
                <a:solidFill>
                  <a:srgbClr val="660066"/>
                </a:solidFill>
                <a:latin typeface="Calibri"/>
                <a:ea typeface="DejaVu Sans"/>
              </a:rPr>
              <a:t>Липецкой области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1" i="1" lang="ru-RU" sz="3200" spc="-1" strike="noStrike">
                <a:solidFill>
                  <a:srgbClr val="660066"/>
                </a:solidFill>
                <a:latin typeface="Calibri"/>
                <a:ea typeface="DejaVu Sans"/>
              </a:rPr>
              <a:t>Плотникова Яна Яковлевна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660033"/>
                </a:solidFill>
                <a:latin typeface="Calibri"/>
                <a:ea typeface="Droid Sans Fallback"/>
              </a:rPr>
              <a:t>       </a:t>
            </a:r>
            <a:r>
              <a:rPr b="1" lang="ru-RU" sz="1800" spc="-1" strike="noStrike">
                <a:solidFill>
                  <a:srgbClr val="660033"/>
                </a:solidFill>
                <a:latin typeface="Calibri"/>
                <a:ea typeface="Droid Sans Fallback"/>
              </a:rPr>
              <a:t>г.Липецк 2022г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0" y="285840"/>
            <a:ext cx="91414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660033"/>
                </a:solidFill>
                <a:latin typeface="Times New Roman"/>
                <a:ea typeface="DejaVu Sans"/>
              </a:rPr>
              <a:t>УПРАВЛЕНИЕ ЗДРАВООХРАНЕНИЯ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660033"/>
                </a:solidFill>
                <a:latin typeface="Times New Roman"/>
                <a:ea typeface="DejaVu Sans"/>
              </a:rPr>
              <a:t>ЛИПЕЦКОЙ ОБЛАСТИ 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0" y="357120"/>
            <a:ext cx="3783600" cy="57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 гр белка содержит 4 ккал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Суточную потребность в белках полностью обеспечивают 400 гр нежирного продукта: творога, рыбы или мяса.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7" descr=""/>
          <p:cNvPicPr/>
          <p:nvPr/>
        </p:nvPicPr>
        <p:blipFill>
          <a:blip r:embed="rId1"/>
          <a:stretch/>
        </p:blipFill>
        <p:spPr>
          <a:xfrm>
            <a:off x="2857320" y="2857320"/>
            <a:ext cx="3498120" cy="428364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5" descr=""/>
          <p:cNvPicPr/>
          <p:nvPr/>
        </p:nvPicPr>
        <p:blipFill>
          <a:blip r:embed="rId2"/>
          <a:stretch/>
        </p:blipFill>
        <p:spPr>
          <a:xfrm>
            <a:off x="5786280" y="3857760"/>
            <a:ext cx="3045600" cy="19908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57200" y="571320"/>
            <a:ext cx="8227080" cy="84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Полезный совет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57200" y="1600200"/>
            <a:ext cx="8227080" cy="211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3000"/>
          </a:bodyPr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Замените некоторое количество животного белка на растительный. Это уменьшит калорийность пищи и увеличит поступление балластных веществ, способствующих наполнению желудка и улучшению работы кишечника.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24" name="Рисунок 3" descr=""/>
          <p:cNvPicPr/>
          <p:nvPr/>
        </p:nvPicPr>
        <p:blipFill>
          <a:blip r:embed="rId3"/>
          <a:stretch/>
        </p:blipFill>
        <p:spPr>
          <a:xfrm>
            <a:off x="6500880" y="142920"/>
            <a:ext cx="2354760" cy="104400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4" descr=""/>
          <p:cNvPicPr/>
          <p:nvPr/>
        </p:nvPicPr>
        <p:blipFill>
          <a:blip r:embed="rId4"/>
          <a:stretch/>
        </p:blipFill>
        <p:spPr>
          <a:xfrm>
            <a:off x="428760" y="142920"/>
            <a:ext cx="2354760" cy="104400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6" descr=""/>
          <p:cNvPicPr/>
          <p:nvPr/>
        </p:nvPicPr>
        <p:blipFill>
          <a:blip r:embed="rId5"/>
          <a:stretch/>
        </p:blipFill>
        <p:spPr>
          <a:xfrm>
            <a:off x="357120" y="4071960"/>
            <a:ext cx="2212200" cy="171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714132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457200" y="642960"/>
            <a:ext cx="8227080" cy="7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ff0066"/>
                </a:solidFill>
                <a:latin typeface="Calibri"/>
                <a:ea typeface="DejaVu Sans"/>
              </a:rPr>
              <a:t>ЖИРЫ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571760" y="1143000"/>
            <a:ext cx="6355440" cy="242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0000"/>
          </a:bodyPr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Без жиров невозможна нормальная жизнедеятельность организма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Жиры это главный резерв источника энергии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Жиры являются наиболее калорийной составляющей пищи, и при их чрезмерном употреблении организм перегружается калориями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5904000" y="4546440"/>
            <a:ext cx="3311280" cy="236484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144000" y="504000"/>
            <a:ext cx="8495280" cy="49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1000"/>
          </a:bodyPr>
          <a:p>
            <a:pPr marL="343080" indent="-340560" algn="ctr">
              <a:lnSpc>
                <a:spcPct val="100000"/>
              </a:lnSpc>
              <a:spcBef>
                <a:spcPts val="660"/>
              </a:spcBef>
            </a:pPr>
            <a:r>
              <a:rPr b="1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При сгорании 1 гр жира организм получает 9 ккал</a:t>
            </a:r>
            <a:endParaRPr b="0" lang="ru-RU" sz="33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60"/>
              </a:spcBef>
            </a:pPr>
            <a:r>
              <a:rPr b="0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При превышении доли жиров в рационе, провоцируется ряд заболеваний:</a:t>
            </a:r>
            <a:endParaRPr b="0" lang="ru-RU" sz="33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сахарный диабет </a:t>
            </a:r>
            <a:endParaRPr b="0" lang="ru-RU" sz="33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атеросклероз</a:t>
            </a:r>
            <a:endParaRPr b="0" lang="ru-RU" sz="33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инсульт</a:t>
            </a:r>
            <a:endParaRPr b="0" lang="ru-RU" sz="33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Инфаркт</a:t>
            </a:r>
            <a:endParaRPr b="0" lang="ru-RU" sz="33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b="0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рак</a:t>
            </a:r>
            <a:endParaRPr b="0" lang="ru-RU" sz="33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60"/>
              </a:spcBef>
            </a:pPr>
            <a:r>
              <a:rPr b="0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Чем меньше вы получаете жиров, тем стабильнее ваша масса тела, тем легче худеть.</a:t>
            </a:r>
            <a:endParaRPr b="0" lang="ru-RU" sz="33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60"/>
              </a:spcBef>
            </a:pPr>
            <a:r>
              <a:rPr b="1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В чистом виде жиры содержатся в натуральных животных и растительных продуктах: в сливочном и топленом масле, различных растительных маслах. </a:t>
            </a:r>
            <a:endParaRPr b="0" lang="ru-RU" sz="33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60"/>
              </a:spcBef>
            </a:pPr>
            <a:r>
              <a:rPr b="1" lang="ru-RU" sz="3300" spc="-1" strike="noStrike">
                <a:solidFill>
                  <a:srgbClr val="111111"/>
                </a:solidFill>
                <a:latin typeface="Calibri"/>
                <a:ea typeface="DejaVu Sans"/>
              </a:rPr>
              <a:t>В скрытом виде – в мясе, птице, рыбе, жирной колбасе, яйцах, молоке, сметане, сливках, сыре, орехах, семечках. </a:t>
            </a:r>
            <a:endParaRPr b="0" lang="ru-RU" sz="33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</a:pPr>
            <a:endParaRPr b="0" lang="ru-RU" sz="3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5" descr=""/>
          <p:cNvPicPr/>
          <p:nvPr/>
        </p:nvPicPr>
        <p:blipFill>
          <a:blip r:embed="rId1"/>
          <a:stretch/>
        </p:blipFill>
        <p:spPr>
          <a:xfrm>
            <a:off x="72000" y="3096000"/>
            <a:ext cx="6191280" cy="395928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3" descr=""/>
          <p:cNvPicPr/>
          <p:nvPr/>
        </p:nvPicPr>
        <p:blipFill>
          <a:blip r:embed="rId2"/>
          <a:stretch/>
        </p:blipFill>
        <p:spPr>
          <a:xfrm>
            <a:off x="6429240" y="214200"/>
            <a:ext cx="2497680" cy="90108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4" descr=""/>
          <p:cNvPicPr/>
          <p:nvPr/>
        </p:nvPicPr>
        <p:blipFill>
          <a:blip r:embed="rId3"/>
          <a:stretch/>
        </p:blipFill>
        <p:spPr>
          <a:xfrm>
            <a:off x="285840" y="285840"/>
            <a:ext cx="2497680" cy="90108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457200" y="714240"/>
            <a:ext cx="8227080" cy="7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36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Полезные</a:t>
            </a: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 </a:t>
            </a:r>
            <a:r>
              <a:rPr b="1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Везде где возможно, отдавайте предпочтение кукурузному, подсолнечному, соевому, льняному, оливковому маслу.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457200" y="1000080"/>
            <a:ext cx="8227080" cy="41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0066"/>
                </a:solidFill>
                <a:latin typeface="Calibri"/>
                <a:ea typeface="DejaVu Sans"/>
              </a:rPr>
              <a:t>ВОДА</a:t>
            </a:r>
            <a:br/>
            <a:endParaRPr b="0" lang="ru-RU" sz="54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214200" y="1143000"/>
            <a:ext cx="2497680" cy="356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1000"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Главная составная часть клеток и тканей организма.</a:t>
            </a:r>
            <a:endParaRPr b="0" lang="ru-RU" sz="32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В день здоровому человеку необходимо выпивать до 2 литров чистой воды. </a:t>
            </a:r>
            <a:endParaRPr b="0" lang="ru-RU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429080" y="5143680"/>
            <a:ext cx="44265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Такое количество воды позволит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поддерживать организм в хорошей форме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 уменьшит чувство голода.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457200" y="571320"/>
            <a:ext cx="8227080" cy="84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214200" y="1285920"/>
            <a:ext cx="4212360" cy="48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8000"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Пейте больше воды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30 мл на 1 кг веса в день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организму нужна вода и никакая другая жидкость её не заменит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помните, что 1 чашка чая или кофе выводит 2 стакана воды, поэтому через           20 минут после кофе примите 1 стакан воды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откажитесь от сладкой газированной воды, в ней много сахара (в 1 литре кока-колы содержится       106 гр сахара)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3" descr=""/>
          <p:cNvPicPr/>
          <p:nvPr/>
        </p:nvPicPr>
        <p:blipFill>
          <a:blip r:embed="rId2"/>
          <a:stretch/>
        </p:blipFill>
        <p:spPr>
          <a:xfrm>
            <a:off x="6357960" y="142920"/>
            <a:ext cx="1711800" cy="8546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142920" y="642960"/>
            <a:ext cx="8541360" cy="7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Полезные советы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3643200" y="1600200"/>
            <a:ext cx="5041080" cy="30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питья используйте минеральную воду (с минерализацией 0,1 г/л) или очищенную из под крана.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Пейте воду небольшими глотками.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Сделайте воду вкусной добавив ломтик лимона или лайма.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3" descr=""/>
          <p:cNvPicPr/>
          <p:nvPr/>
        </p:nvPicPr>
        <p:blipFill>
          <a:blip r:embed="rId1"/>
          <a:stretch/>
        </p:blipFill>
        <p:spPr>
          <a:xfrm>
            <a:off x="5715000" y="4071960"/>
            <a:ext cx="3426480" cy="278352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 и секреты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правильного питания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Состав современных блюд, провоцирует чувство голода, за счет содержания в них большого количества сахара, ароматизаторов, усилителей вкуса и других добавок. 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Рекомендую готовить дома и есть только свежеприготовленную пищу.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 и секреты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правильного питания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214200" y="1071720"/>
            <a:ext cx="2783520" cy="249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8000"/>
          </a:bodyPr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Употребляйте пищу в одно и тоже время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- это позволит настроить организм на правильную работу</a:t>
            </a:r>
            <a:endParaRPr b="0" lang="ru-RU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5" descr=""/>
          <p:cNvPicPr/>
          <p:nvPr/>
        </p:nvPicPr>
        <p:blipFill>
          <a:blip r:embed="rId1"/>
          <a:stretch/>
        </p:blipFill>
        <p:spPr>
          <a:xfrm>
            <a:off x="1728000" y="3384000"/>
            <a:ext cx="5688000" cy="345600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214200" y="274680"/>
            <a:ext cx="8470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Понятие здорового питания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14200" y="1447920"/>
            <a:ext cx="8470080" cy="456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Здоровое питание это то питание, с которым организм получает все необходимые для жизнедеятельности вещества. Белки, жиры, углеводы, витамины, минералы, клетчатку, воду.</a:t>
            </a:r>
            <a:endParaRPr b="0" lang="ru-RU" sz="24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Белки, жиры, углеводы — основные источники энергии. 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3" descr=""/>
          <p:cNvPicPr/>
          <p:nvPr/>
        </p:nvPicPr>
        <p:blipFill>
          <a:blip r:embed="rId1"/>
          <a:stretch/>
        </p:blipFill>
        <p:spPr>
          <a:xfrm>
            <a:off x="3643200" y="2928960"/>
            <a:ext cx="5498280" cy="414468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2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9900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57200" y="1600200"/>
            <a:ext cx="8227080" cy="30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2000"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Употребляйте ежедневно сезонные овощи: 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самые полезные это зеленые овощи (огурцы, все виды капусты, сельдерей, салат, травы)      в них много витаминов, минералов, клетчатки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быстро насыщают и препятствуют всасыванию жиров в кишечнике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чистят кровь и сосуды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ежедневно половину рациона должны 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составлять овощи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3" descr=""/>
          <p:cNvPicPr/>
          <p:nvPr/>
        </p:nvPicPr>
        <p:blipFill>
          <a:blip r:embed="rId1"/>
          <a:stretch/>
        </p:blipFill>
        <p:spPr>
          <a:xfrm>
            <a:off x="4429080" y="1500120"/>
            <a:ext cx="4712400" cy="535536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2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0" y="1643040"/>
            <a:ext cx="4426560" cy="49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4000"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Сократите калорийность рациона за счет жиров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свиной шпик, сливочное масло, маргарин очень вредны для организма, употребление их стоит ограничить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готовьте мясо птицы с удалением кожи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выбирайте мясо постных сортов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блюда не жарьте, а готовьте в собственном соку, отваривайте или запекайте в духовке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в салаты добавляйте только растительные масла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4" descr=""/>
          <p:cNvPicPr/>
          <p:nvPr/>
        </p:nvPicPr>
        <p:blipFill>
          <a:blip r:embed="rId1"/>
          <a:stretch/>
        </p:blipFill>
        <p:spPr>
          <a:xfrm>
            <a:off x="142920" y="142920"/>
            <a:ext cx="2435760" cy="272556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3" descr=""/>
          <p:cNvPicPr/>
          <p:nvPr/>
        </p:nvPicPr>
        <p:blipFill>
          <a:blip r:embed="rId2"/>
          <a:stretch/>
        </p:blipFill>
        <p:spPr>
          <a:xfrm>
            <a:off x="5307120" y="3890880"/>
            <a:ext cx="3855240" cy="299772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2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928880" y="1600200"/>
            <a:ext cx="5998320" cy="339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4000"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Меньше крахмала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продукты содержащие крахмал, усиливают работу поджелудочной железы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усиливают выброс инсулина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избегайте хлебобулочных изделий из белой муки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отдайте своё предпочтение изделиям из цельнозерновой муки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избегайте белый рис, перейдите на бурый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если картофель, то молодой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макаронные изделия из твёрдых сортов пшеницы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3" descr=""/>
          <p:cNvPicPr/>
          <p:nvPr/>
        </p:nvPicPr>
        <p:blipFill>
          <a:blip r:embed="rId1"/>
          <a:stretch/>
        </p:blipFill>
        <p:spPr>
          <a:xfrm>
            <a:off x="3000240" y="3714840"/>
            <a:ext cx="3712320" cy="314064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457200" y="500040"/>
            <a:ext cx="822708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6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57200" y="1600200"/>
            <a:ext cx="8327160" cy="239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2000"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Не пропускайте завтрак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утренняя еда ускоряет метаболизм,       доказано научно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на завтрак можно себе позволить каши, омлеты, запеканки, сухофрукты и фрукты, творог и даже сладости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500040"/>
            <a:ext cx="822708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6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57200" y="1214280"/>
            <a:ext cx="8227080" cy="49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Откажитесь от фаст-фуда и сахара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пища быстрого приготовления не содержит ничего чтобы питало организм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калорийность таких блюд превышает в несколько раз допустимые значения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69" name="Рисунок 3" descr=""/>
          <p:cNvPicPr/>
          <p:nvPr/>
        </p:nvPicPr>
        <p:blipFill>
          <a:blip r:embed="rId1"/>
          <a:stretch/>
        </p:blipFill>
        <p:spPr>
          <a:xfrm>
            <a:off x="4929120" y="3825360"/>
            <a:ext cx="4212360" cy="303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500040"/>
            <a:ext cx="822708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6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42920" y="1600200"/>
            <a:ext cx="4498200" cy="47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8000"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Не терпите голод</a:t>
            </a:r>
            <a:endParaRPr b="0" lang="ru-RU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перерыв между приёмами пищи должен быть не более 4х часов</a:t>
            </a:r>
            <a:endParaRPr b="0" lang="ru-RU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активный голод приводит к потери контроля над собой и в последствии к перееданию и нарушению метаболизма</a:t>
            </a:r>
            <a:endParaRPr b="0" lang="ru-RU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принимайте пищу регулярно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72" name="Рисунок 3" descr=""/>
          <p:cNvPicPr/>
          <p:nvPr/>
        </p:nvPicPr>
        <p:blipFill>
          <a:blip r:embed="rId1"/>
          <a:stretch/>
        </p:blipFill>
        <p:spPr>
          <a:xfrm>
            <a:off x="4572000" y="1500120"/>
            <a:ext cx="4569480" cy="5355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3" descr=""/>
          <p:cNvPicPr/>
          <p:nvPr/>
        </p:nvPicPr>
        <p:blipFill>
          <a:blip r:embed="rId1"/>
          <a:stretch/>
        </p:blipFill>
        <p:spPr>
          <a:xfrm>
            <a:off x="6286680" y="4251960"/>
            <a:ext cx="3045600" cy="260352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457200" y="571320"/>
            <a:ext cx="8227080" cy="84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7200" y="1600200"/>
            <a:ext cx="8255520" cy="34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Сократите количество соли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соль задерживает лишнюю жидкость                  в организме и приводит к отёкам                         и повышению АД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соль усиливает аппетит и раздражает слизистую желудка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ограничив потребление соли до 5 гр в день, уменьшится чувство голода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428760"/>
            <a:ext cx="8227080" cy="56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Помните, что к правильному питанию  требуется привыкнуть. 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А это значит, что резко менять свой рацион нельзя, лучше делать это постепенно.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77" name="Рисунок 5" descr=""/>
          <p:cNvPicPr/>
          <p:nvPr/>
        </p:nvPicPr>
        <p:blipFill>
          <a:blip r:embed="rId1"/>
          <a:stretch/>
        </p:blipFill>
        <p:spPr>
          <a:xfrm>
            <a:off x="857160" y="2857320"/>
            <a:ext cx="7641360" cy="366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Содержимое 3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0" y="285840"/>
            <a:ext cx="92844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2060"/>
                </a:solidFill>
                <a:latin typeface="Calibri"/>
                <a:ea typeface="DejaVu Sans"/>
              </a:rPr>
              <a:t>Благодарю за внимание!</a:t>
            </a: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4" descr=""/>
          <p:cNvPicPr/>
          <p:nvPr/>
        </p:nvPicPr>
        <p:blipFill>
          <a:blip r:embed="rId1"/>
          <a:stretch/>
        </p:blipFill>
        <p:spPr>
          <a:xfrm rot="21104400">
            <a:off x="5866200" y="5009760"/>
            <a:ext cx="2813040" cy="16956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85840" y="274680"/>
            <a:ext cx="8641440" cy="143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УГЛЕВОДЫ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785880" y="1428840"/>
            <a:ext cx="8070120" cy="456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 гр углеводов содержит 4 ккал.</a:t>
            </a:r>
            <a:endParaRPr b="0" lang="ru-RU" sz="2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b="0" lang="ru-RU" sz="2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b="0" lang="ru-RU" sz="2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b="0" lang="ru-RU" sz="2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b="0" lang="ru-RU" sz="2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5040000" y="2016000"/>
            <a:ext cx="2712240" cy="1211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СЛОЖНЫЕ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1247040" y="2027520"/>
            <a:ext cx="2712240" cy="1211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ПРОСТЫЕ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88" name="Рисунок 3" descr=""/>
          <p:cNvPicPr/>
          <p:nvPr/>
        </p:nvPicPr>
        <p:blipFill>
          <a:blip r:embed="rId2"/>
          <a:stretch/>
        </p:blipFill>
        <p:spPr>
          <a:xfrm>
            <a:off x="1512000" y="5112000"/>
            <a:ext cx="2877480" cy="1914480"/>
          </a:xfrm>
          <a:prstGeom prst="rect">
            <a:avLst/>
          </a:prstGeom>
          <a:ln>
            <a:noFill/>
          </a:ln>
        </p:spPr>
      </p:pic>
      <p:sp>
        <p:nvSpPr>
          <p:cNvPr id="89" name="CustomShape 5"/>
          <p:cNvSpPr/>
          <p:nvPr/>
        </p:nvSpPr>
        <p:spPr>
          <a:xfrm>
            <a:off x="711360" y="3312000"/>
            <a:ext cx="3823920" cy="24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 значительно  повышают глюкозу в крови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 полностью расщепляются и не приводят к насыщению на продолжительное время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 обладают низкой питательной ценностью и быстро переходят в жир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4824000" y="3240000"/>
            <a:ext cx="3670920" cy="185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вызывают постепенный подъем уровня глюкозы в крови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* приводят к насыщению на продолжительное время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* обладают высокой питательной ценностью, за счет содержания большого количества пищевых волокон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289680" y="792000"/>
            <a:ext cx="2741760" cy="14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УГЛЕВОДЫ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356840" y="3139920"/>
            <a:ext cx="3034440" cy="25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*хлебные и макаронные *изделия из белой муки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*обработанные крупы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*фруктовые соки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*сладкие газированные напитки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*конфеты, шоколад, сахар, мёд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1296000" y="1872000"/>
            <a:ext cx="2712240" cy="1211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ПРОСТЫЕ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5063040" y="1944000"/>
            <a:ext cx="2712240" cy="1211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СЛОЖНЫЕ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4923720" y="3156480"/>
            <a:ext cx="342756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*хлебные и макаронные изделия из муки грубого помола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*цельнозерновой хлеб *коричневый рис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*гречка, овсянка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*бобовые (фасоль, горох, чечевица)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*свежие фрукты и овощи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3" descr=""/>
          <p:cNvPicPr/>
          <p:nvPr/>
        </p:nvPicPr>
        <p:blipFill>
          <a:blip r:embed="rId1"/>
          <a:stretch/>
        </p:blipFill>
        <p:spPr>
          <a:xfrm>
            <a:off x="5000760" y="857160"/>
            <a:ext cx="4789440" cy="599832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457200" y="428760"/>
            <a:ext cx="8227080" cy="98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66"/>
                </a:solidFill>
                <a:latin typeface="Calibri"/>
                <a:ea typeface="DejaVu Sans"/>
              </a:rPr>
              <a:t>Негативные эффекты простых углеводов</a:t>
            </a:r>
            <a:br/>
            <a:endParaRPr b="0" lang="ru-RU" sz="36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приводят к развитию ожирения</a:t>
            </a:r>
            <a:endParaRPr b="0" lang="ru-RU" sz="2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сахарного диабета 2 типа</a:t>
            </a:r>
            <a:endParaRPr b="0" lang="ru-RU" sz="2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сердечно- сосудистым заболеваниям</a:t>
            </a:r>
            <a:endParaRPr b="0" lang="ru-RU" sz="2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(инсульт, инфаркт)</a:t>
            </a:r>
            <a:endParaRPr b="0" lang="ru-RU" sz="2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ухудшают качество жизни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3" descr=""/>
          <p:cNvPicPr/>
          <p:nvPr/>
        </p:nvPicPr>
        <p:blipFill>
          <a:blip r:embed="rId1"/>
          <a:stretch/>
        </p:blipFill>
        <p:spPr>
          <a:xfrm>
            <a:off x="214200" y="1571760"/>
            <a:ext cx="8927280" cy="571248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457200" y="428760"/>
            <a:ext cx="8227080" cy="98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5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Пути разрешения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увеличение доли сложных углеводов</a:t>
            </a:r>
            <a:endParaRPr b="0" lang="ru-RU" sz="32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(фрукты и овощи богатых клетчаткой)</a:t>
            </a:r>
            <a:endParaRPr b="0" lang="ru-RU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3" descr=""/>
          <p:cNvPicPr/>
          <p:nvPr/>
        </p:nvPicPr>
        <p:blipFill>
          <a:blip r:embed="rId1"/>
          <a:stretch/>
        </p:blipFill>
        <p:spPr>
          <a:xfrm>
            <a:off x="3214800" y="3857760"/>
            <a:ext cx="5641200" cy="31719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66"/>
                </a:solidFill>
                <a:latin typeface="Calibri"/>
                <a:ea typeface="DejaVu Sans"/>
              </a:rPr>
              <a:t>ВОЗ  РЕКОМЕНДУЕТ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28760" y="150012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съедать в день до 12 ч.ложек сахара, но стремиться необходимо к 6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2500200" y="2500200"/>
            <a:ext cx="4283640" cy="2140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БЕЗОПАСНО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2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3" descr=""/>
          <p:cNvPicPr/>
          <p:nvPr/>
        </p:nvPicPr>
        <p:blipFill>
          <a:blip r:embed="rId1"/>
          <a:stretch/>
        </p:blipFill>
        <p:spPr>
          <a:xfrm>
            <a:off x="4786200" y="4286160"/>
            <a:ext cx="4355280" cy="256932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457200" y="714240"/>
            <a:ext cx="8227080" cy="7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ff0066"/>
                </a:solidFill>
                <a:latin typeface="Calibri"/>
                <a:ea typeface="DejaVu Sans"/>
              </a:rPr>
              <a:t>БЕЛКИ</a:t>
            </a:r>
            <a:br/>
            <a:endParaRPr b="0" lang="ru-RU" sz="48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Белки являются важной и незаменимой частью рациона питания</a:t>
            </a:r>
            <a:endParaRPr b="0" lang="ru-RU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СУТОЧНАЯ ПОТРЕБНОСТЬ В БЕЛКАХ составляет в среднем  1 гр на 1 кг массы тела (80-120 гр)</a:t>
            </a:r>
            <a:endParaRPr b="0" lang="ru-RU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БЕЛОК содержится в рыбе, мясе, твороге, бобовых, грибах.</a:t>
            </a:r>
            <a:endParaRPr b="0" lang="ru-RU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Белковые продукты животного происхождения часто содержат жир, и поэтому их калорийность (энергетическая ценность) выше, чем белковых продуктов растительного происхождения. </a:t>
            </a:r>
            <a:endParaRPr b="0" lang="ru-RU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Зато растительные белковые продукты содержат клетчатку, которая важна для пищеварения.</a:t>
            </a:r>
            <a:endParaRPr b="0" lang="ru-RU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Ценность и разнообразие белков определяются содержанием и соотношением входящих в их состав аминокислот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57200" y="428760"/>
            <a:ext cx="8227080" cy="56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 algn="just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Белки животных продуктов</a:t>
            </a: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(мясо, рыба, яйца, молоко) содержат ряд аминокислот, которые не синтезируются в организме, поэтому белки животного происхождения имеют наибольшую ценность.</a:t>
            </a:r>
            <a:endParaRPr b="0" lang="ru-RU" sz="17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40"/>
              </a:spcBef>
            </a:pPr>
            <a:endParaRPr b="0" lang="ru-RU" sz="17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Белки растительных продуктов</a:t>
            </a: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(соя, фасоль, горох, грибы) не содержат всех незаменимых аминокислот и поэтому не могут полностью заменить животные белки. </a:t>
            </a:r>
            <a:endParaRPr b="0" lang="ru-RU" sz="17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3470760" y="2448000"/>
            <a:ext cx="1640520" cy="783360"/>
          </a:xfrm>
          <a:prstGeom prst="ellipse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ВАЛИН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60000" y="2959920"/>
            <a:ext cx="2140560" cy="783360"/>
          </a:xfrm>
          <a:prstGeom prst="ellipse">
            <a:avLst/>
          </a:prstGeom>
          <a:solidFill>
            <a:srgbClr val="00206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ИЗОЛЕЙЦИН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576000" y="5544000"/>
            <a:ext cx="1640520" cy="783360"/>
          </a:xfrm>
          <a:prstGeom prst="ellipse">
            <a:avLst/>
          </a:prstGeom>
          <a:solidFill>
            <a:srgbClr val="ff0066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ЛЕЙЦИН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4338000" y="3816000"/>
            <a:ext cx="2069280" cy="783360"/>
          </a:xfrm>
          <a:prstGeom prst="ellipse">
            <a:avLst/>
          </a:prstGeom>
          <a:solidFill>
            <a:srgbClr val="99cc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МЕТИОНИН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6615000" y="4500720"/>
            <a:ext cx="2069280" cy="783360"/>
          </a:xfrm>
          <a:prstGeom prst="ellipse">
            <a:avLst/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ТРИПТОФАН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3765960" y="5337000"/>
            <a:ext cx="2569320" cy="926280"/>
          </a:xfrm>
          <a:prstGeom prst="ellipse">
            <a:avLst/>
          </a:prstGeom>
          <a:solidFill>
            <a:srgbClr val="660066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ФЕНИЛАЛАНИН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CustomShape 8"/>
          <p:cNvSpPr/>
          <p:nvPr/>
        </p:nvSpPr>
        <p:spPr>
          <a:xfrm>
            <a:off x="6350760" y="2743920"/>
            <a:ext cx="1640520" cy="78336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ТРЕОНИН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" name="CustomShape 9"/>
          <p:cNvSpPr/>
          <p:nvPr/>
        </p:nvSpPr>
        <p:spPr>
          <a:xfrm>
            <a:off x="1944000" y="4320000"/>
            <a:ext cx="1640520" cy="783360"/>
          </a:xfrm>
          <a:prstGeom prst="ellipse">
            <a:avLst/>
          </a:prstGeom>
          <a:solidFill>
            <a:srgbClr val="ff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ЛИЗИН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Application>LibreOffice/6.2.8.2$Linux_X86_64 LibreOffice_project/20$Build-2</Application>
  <Words>1911</Words>
  <Paragraphs>228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2021-07-19T16:40:53Z</dcterms:created>
  <dc:creator>Name</dc:creator>
  <dc:description/>
  <dc:language>ru-RU</dc:language>
  <cp:lastModifiedBy/>
  <dcterms:modified xsi:type="dcterms:W3CDTF">2022-07-14T11:33:10Z</dcterms:modified>
  <cp:revision>88</cp:revision>
  <dc:subject/>
  <dc:title>Здоровое питание летом. Советы и секреты.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46</vt:i4>
  </property>
</Properties>
</file>