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58" r:id="rId3"/>
    <p:sldId id="259" r:id="rId4"/>
    <p:sldId id="293" r:id="rId5"/>
    <p:sldId id="291" r:id="rId6"/>
    <p:sldId id="292" r:id="rId7"/>
    <p:sldId id="294" r:id="rId8"/>
    <p:sldId id="289" r:id="rId9"/>
    <p:sldId id="290" r:id="rId10"/>
    <p:sldId id="296" r:id="rId11"/>
    <p:sldId id="297" r:id="rId12"/>
    <p:sldId id="301" r:id="rId13"/>
    <p:sldId id="300" r:id="rId14"/>
    <p:sldId id="298" r:id="rId15"/>
    <p:sldId id="282" r:id="rId16"/>
    <p:sldId id="277" r:id="rId17"/>
    <p:sldId id="286" r:id="rId18"/>
    <p:sldId id="29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746" userDrawn="1">
          <p15:clr>
            <a:srgbClr val="A4A3A4"/>
          </p15:clr>
        </p15:guide>
        <p15:guide id="4" pos="40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2A3"/>
    <a:srgbClr val="ABD2E1"/>
    <a:srgbClr val="99DAB9"/>
    <a:srgbClr val="C0C8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627" autoAdjust="0"/>
  </p:normalViewPr>
  <p:slideViewPr>
    <p:cSldViewPr snapToGrid="0" showGuides="1">
      <p:cViewPr varScale="1">
        <p:scale>
          <a:sx n="116" d="100"/>
          <a:sy n="116" d="100"/>
        </p:scale>
        <p:origin x="1446" y="108"/>
      </p:cViewPr>
      <p:guideLst>
        <p:guide orient="horz" pos="2160"/>
        <p:guide pos="2880"/>
        <p:guide pos="1746"/>
        <p:guide pos="40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2DCAF-94A1-4687-A463-107B2809ADAD}" type="datetimeFigureOut">
              <a:rPr lang="ru-RU" smtClean="0"/>
              <a:pPr/>
              <a:t>23.01.2024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F4D79-4BAE-489F-AE6F-76E64876A5B5}" type="slidenum">
              <a:rPr lang="ru-RU" smtClean="0"/>
              <a:pPr/>
              <a:t>‹#›</a:t>
            </a:fld>
            <a:endParaRPr lang="ru-RU"/>
          </a:p>
        </p:txBody>
      </p:sp>
    </p:spTree>
    <p:extLst>
      <p:ext uri="{BB962C8B-B14F-4D97-AF65-F5344CB8AC3E}">
        <p14:creationId xmlns:p14="http://schemas.microsoft.com/office/powerpoint/2010/main" val="276996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Репродуктивное здоровье (ре... + лат. </a:t>
            </a:r>
            <a:r>
              <a:rPr lang="ru-RU" sz="1200" kern="1200" dirty="0" err="1">
                <a:solidFill>
                  <a:schemeClr val="tx1"/>
                </a:solidFill>
                <a:latin typeface="+mn-lt"/>
                <a:ea typeface="+mn-ea"/>
                <a:cs typeface="+mn-cs"/>
              </a:rPr>
              <a:t>productio</a:t>
            </a:r>
            <a:r>
              <a:rPr lang="ru-RU" sz="1200" kern="1200" dirty="0">
                <a:solidFill>
                  <a:schemeClr val="tx1"/>
                </a:solidFill>
                <a:latin typeface="+mn-lt"/>
                <a:ea typeface="+mn-ea"/>
                <a:cs typeface="+mn-cs"/>
              </a:rPr>
              <a:t> производство, произведение) – это состояние физического, умственного и социального благополучия по всем пунктам, относящимся к репродуктивной системе на всех стадиях жизни. Как Вы видите из определения, здоровье = состояние благополучия, а не отсутствие болезни. </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2</a:t>
            </a:fld>
            <a:endParaRPr lang="ru-RU"/>
          </a:p>
        </p:txBody>
      </p:sp>
    </p:spTree>
    <p:extLst>
      <p:ext uri="{BB962C8B-B14F-4D97-AF65-F5344CB8AC3E}">
        <p14:creationId xmlns:p14="http://schemas.microsoft.com/office/powerpoint/2010/main" val="126898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kern="1200" dirty="0">
                <a:solidFill>
                  <a:schemeClr val="tx1"/>
                </a:solidFill>
                <a:effectLst/>
                <a:latin typeface="+mn-lt"/>
                <a:ea typeface="+mn-ea"/>
                <a:cs typeface="+mn-cs"/>
              </a:rPr>
              <a:t>Мужское бесплодие чаще всего бывает связано со следующими состояниями:</a:t>
            </a:r>
          </a:p>
          <a:p>
            <a:pPr lvl="0" fontAlgn="base"/>
            <a:r>
              <a:rPr lang="ru-RU" sz="1200" b="1" kern="1200" dirty="0" err="1">
                <a:solidFill>
                  <a:schemeClr val="tx1"/>
                </a:solidFill>
                <a:effectLst/>
                <a:latin typeface="+mn-lt"/>
                <a:ea typeface="+mn-ea"/>
                <a:cs typeface="+mn-cs"/>
              </a:rPr>
              <a:t>Варикоцеле</a:t>
            </a:r>
            <a:r>
              <a:rPr lang="ru-RU" sz="1200" kern="1200" dirty="0">
                <a:solidFill>
                  <a:schemeClr val="tx1"/>
                </a:solidFill>
                <a:effectLst/>
                <a:latin typeface="+mn-lt"/>
                <a:ea typeface="+mn-ea"/>
                <a:cs typeface="+mn-cs"/>
              </a:rPr>
              <a:t> является причиной нарушения мужской фертильности примерно в 40% случаев. Это состояние, при котором происходит варикозное расширение вен яичка. Из-за застоя венозной крови нарушается кровоток, постоянно происходит перегрев яичка. Это приводит к нарушению созревания сперматозоидов, уменьшению их количества в семенной жидкости.</a:t>
            </a:r>
          </a:p>
          <a:p>
            <a:pPr lvl="0" fontAlgn="base"/>
            <a:r>
              <a:rPr lang="ru-RU" sz="1200" b="1" kern="1200" dirty="0">
                <a:solidFill>
                  <a:schemeClr val="tx1"/>
                </a:solidFill>
                <a:effectLst/>
                <a:latin typeface="+mn-lt"/>
                <a:ea typeface="+mn-ea"/>
                <a:cs typeface="+mn-cs"/>
              </a:rPr>
              <a:t>Инфекции</a:t>
            </a:r>
            <a:r>
              <a:rPr lang="ru-RU" sz="1200" kern="1200" dirty="0">
                <a:solidFill>
                  <a:schemeClr val="tx1"/>
                </a:solidFill>
                <a:effectLst/>
                <a:latin typeface="+mn-lt"/>
                <a:ea typeface="+mn-ea"/>
                <a:cs typeface="+mn-cs"/>
              </a:rPr>
              <a:t>, которые приводят к воспалению яичка (</a:t>
            </a:r>
            <a:r>
              <a:rPr lang="ru-RU" sz="1200" i="1" kern="1200" dirty="0">
                <a:solidFill>
                  <a:schemeClr val="tx1"/>
                </a:solidFill>
                <a:effectLst/>
                <a:latin typeface="+mn-lt"/>
                <a:ea typeface="+mn-ea"/>
                <a:cs typeface="+mn-cs"/>
              </a:rPr>
              <a:t>орхит</a:t>
            </a:r>
            <a:r>
              <a:rPr lang="ru-RU" sz="1200" kern="1200" dirty="0">
                <a:solidFill>
                  <a:schemeClr val="tx1"/>
                </a:solidFill>
                <a:effectLst/>
                <a:latin typeface="+mn-lt"/>
                <a:ea typeface="+mn-ea"/>
                <a:cs typeface="+mn-cs"/>
              </a:rPr>
              <a:t>) или его придатка (</a:t>
            </a:r>
            <a:r>
              <a:rPr lang="ru-RU" sz="1200" i="1" kern="1200" dirty="0">
                <a:solidFill>
                  <a:schemeClr val="tx1"/>
                </a:solidFill>
                <a:effectLst/>
                <a:latin typeface="+mn-lt"/>
                <a:ea typeface="+mn-ea"/>
                <a:cs typeface="+mn-cs"/>
              </a:rPr>
              <a:t>эпидидимит</a:t>
            </a:r>
            <a:r>
              <a:rPr lang="ru-RU" sz="1200" kern="1200" dirty="0">
                <a:solidFill>
                  <a:schemeClr val="tx1"/>
                </a:solidFill>
                <a:effectLst/>
                <a:latin typeface="+mn-lt"/>
                <a:ea typeface="+mn-ea"/>
                <a:cs typeface="+mn-cs"/>
              </a:rPr>
              <a:t>). В результате воспалительного процесса нарушается производство сперматозоидов, возникает рубцовая ткань, которая не дает семенной жидкости проходить через семявыносящий проток.</a:t>
            </a:r>
          </a:p>
          <a:p>
            <a:pPr lvl="0" fontAlgn="base"/>
            <a:r>
              <a:rPr lang="ru-RU" sz="1200" b="1" kern="1200" dirty="0">
                <a:solidFill>
                  <a:schemeClr val="tx1"/>
                </a:solidFill>
                <a:effectLst/>
                <a:latin typeface="+mn-lt"/>
                <a:ea typeface="+mn-ea"/>
                <a:cs typeface="+mn-cs"/>
              </a:rPr>
              <a:t>Ретроградная эякуляция</a:t>
            </a:r>
            <a:r>
              <a:rPr lang="ru-RU" sz="1200" kern="1200" dirty="0">
                <a:solidFill>
                  <a:schemeClr val="tx1"/>
                </a:solidFill>
                <a:effectLst/>
                <a:latin typeface="+mn-lt"/>
                <a:ea typeface="+mn-ea"/>
                <a:cs typeface="+mn-cs"/>
              </a:rPr>
              <a:t> – состояние, при котором сперма во время оргазма направляется не наружу, а в обратную сторону, в мочевой пузырь. К этому нарушению может привести сахарный диабет, травмы и заболевания позвоночника, прием некоторых лекарственных препаратов, хирургические вмешательства на мочевом пузыре и предстательной железе.</a:t>
            </a:r>
          </a:p>
          <a:p>
            <a:pPr lvl="0" fontAlgn="base"/>
            <a:r>
              <a:rPr lang="ru-RU" sz="1200" b="1" kern="1200" dirty="0">
                <a:solidFill>
                  <a:schemeClr val="tx1"/>
                </a:solidFill>
                <a:effectLst/>
                <a:latin typeface="+mn-lt"/>
                <a:ea typeface="+mn-ea"/>
                <a:cs typeface="+mn-cs"/>
              </a:rPr>
              <a:t>Гормональные нарушения</a:t>
            </a:r>
            <a:r>
              <a:rPr lang="ru-RU" sz="1200" kern="1200" dirty="0">
                <a:solidFill>
                  <a:schemeClr val="tx1"/>
                </a:solidFill>
                <a:effectLst/>
                <a:latin typeface="+mn-lt"/>
                <a:ea typeface="+mn-ea"/>
                <a:cs typeface="+mn-cs"/>
              </a:rPr>
              <a:t> выявляются примерно у трети мужчин, испытывающих проблемы с фертильностью. Снижение выработки тестостерона может быть врожденным (</a:t>
            </a:r>
            <a:r>
              <a:rPr lang="ru-RU" sz="1200" i="1" kern="1200" dirty="0">
                <a:solidFill>
                  <a:schemeClr val="tx1"/>
                </a:solidFill>
                <a:effectLst/>
                <a:latin typeface="+mn-lt"/>
                <a:ea typeface="+mn-ea"/>
                <a:cs typeface="+mn-cs"/>
              </a:rPr>
              <a:t>первичный </a:t>
            </a:r>
            <a:r>
              <a:rPr lang="ru-RU" sz="1200" i="1" kern="1200" dirty="0" err="1">
                <a:solidFill>
                  <a:schemeClr val="tx1"/>
                </a:solidFill>
                <a:effectLst/>
                <a:latin typeface="+mn-lt"/>
                <a:ea typeface="+mn-ea"/>
                <a:cs typeface="+mn-cs"/>
              </a:rPr>
              <a:t>гипогонадизм</a:t>
            </a:r>
            <a:r>
              <a:rPr lang="ru-RU" sz="1200" kern="1200" dirty="0">
                <a:solidFill>
                  <a:schemeClr val="tx1"/>
                </a:solidFill>
                <a:effectLst/>
                <a:latin typeface="+mn-lt"/>
                <a:ea typeface="+mn-ea"/>
                <a:cs typeface="+mn-cs"/>
              </a:rPr>
              <a:t>) или приобретенным в результате травм, инфекций (</a:t>
            </a:r>
            <a:r>
              <a:rPr lang="ru-RU" sz="1200" i="1" kern="1200" dirty="0">
                <a:solidFill>
                  <a:schemeClr val="tx1"/>
                </a:solidFill>
                <a:effectLst/>
                <a:latin typeface="+mn-lt"/>
                <a:ea typeface="+mn-ea"/>
                <a:cs typeface="+mn-cs"/>
              </a:rPr>
              <a:t>вторичный </a:t>
            </a:r>
            <a:r>
              <a:rPr lang="ru-RU" sz="1200" i="1" kern="1200" dirty="0" err="1">
                <a:solidFill>
                  <a:schemeClr val="tx1"/>
                </a:solidFill>
                <a:effectLst/>
                <a:latin typeface="+mn-lt"/>
                <a:ea typeface="+mn-ea"/>
                <a:cs typeface="+mn-cs"/>
              </a:rPr>
              <a:t>гипогонадизм</a:t>
            </a:r>
            <a:r>
              <a:rPr lang="ru-RU" sz="1200" kern="1200" dirty="0">
                <a:solidFill>
                  <a:schemeClr val="tx1"/>
                </a:solidFill>
                <a:effectLst/>
                <a:latin typeface="+mn-lt"/>
                <a:ea typeface="+mn-ea"/>
                <a:cs typeface="+mn-cs"/>
              </a:rPr>
              <a:t>).</a:t>
            </a:r>
          </a:p>
          <a:p>
            <a:pPr lvl="0" fontAlgn="base"/>
            <a:r>
              <a:rPr lang="ru-RU" sz="1200" b="1" kern="1200" dirty="0">
                <a:solidFill>
                  <a:schemeClr val="tx1"/>
                </a:solidFill>
                <a:effectLst/>
                <a:latin typeface="+mn-lt"/>
                <a:ea typeface="+mn-ea"/>
                <a:cs typeface="+mn-cs"/>
              </a:rPr>
              <a:t>Проблемы, связанные с половым актом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эректильная</a:t>
            </a:r>
            <a:r>
              <a:rPr lang="ru-RU" sz="1200" kern="1200" dirty="0">
                <a:solidFill>
                  <a:schemeClr val="tx1"/>
                </a:solidFill>
                <a:effectLst/>
                <a:latin typeface="+mn-lt"/>
                <a:ea typeface="+mn-ea"/>
                <a:cs typeface="+mn-cs"/>
              </a:rPr>
              <a:t> дисфункция, преждевременная эякуляция, болезненность во время половых актов.</a:t>
            </a:r>
          </a:p>
          <a:p>
            <a:pPr fontAlgn="base"/>
            <a:endParaRPr lang="ru-RU" sz="1200" kern="1200" dirty="0">
              <a:solidFill>
                <a:schemeClr val="tx1"/>
              </a:solidFill>
              <a:effectLst/>
              <a:latin typeface="+mn-lt"/>
              <a:ea typeface="+mn-ea"/>
              <a:cs typeface="+mn-cs"/>
            </a:endParaRPr>
          </a:p>
          <a:p>
            <a:pPr fontAlgn="base"/>
            <a:r>
              <a:rPr lang="ru-RU" sz="1200" kern="1200" dirty="0">
                <a:solidFill>
                  <a:schemeClr val="tx1"/>
                </a:solidFill>
                <a:effectLst/>
                <a:latin typeface="+mn-lt"/>
                <a:ea typeface="+mn-ea"/>
                <a:cs typeface="+mn-cs"/>
              </a:rPr>
              <a:t>Ухудшению мужской фертильности способствуют вредные привычки (курение, частое употребление алкоголя), нездоровое питание, лишний вес, профессиональные вредности, некоторые заболевания внутренних органов, прием определенных лекарственных препаратов.</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11</a:t>
            </a:fld>
            <a:endParaRPr lang="ru-RU"/>
          </a:p>
        </p:txBody>
      </p:sp>
    </p:spTree>
    <p:extLst>
      <p:ext uri="{BB962C8B-B14F-4D97-AF65-F5344CB8AC3E}">
        <p14:creationId xmlns:p14="http://schemas.microsoft.com/office/powerpoint/2010/main" val="3635928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 секрет, что первый опыт курения большинство мужчин и женщин приобретают в подростковом возрасте, поэтому никотин начинает негативно влиять на репродуктивную систему еще в период ее формирования. Курение нарушает подвижность сперматозоидов, что делает мужскую сперму вязкой и затрудняет ее прохождение по семявыводящим протокам. При стаже курения 10 и более лет в сперме мужчин остаются подвижными всего 40% сперматозоидов. К счастью, это явление носит обратимый характер, так как мужские половые клетки обновляются каждые 3 месяца.</a:t>
            </a:r>
          </a:p>
          <a:p>
            <a:r>
              <a:rPr lang="ru-RU" sz="1200" kern="1200" dirty="0">
                <a:solidFill>
                  <a:schemeClr val="tx1"/>
                </a:solidFill>
                <a:effectLst/>
                <a:latin typeface="+mn-lt"/>
                <a:ea typeface="+mn-ea"/>
                <a:cs typeface="+mn-cs"/>
              </a:rPr>
              <a:t>Под влиянием компонентов табачного дыма в женском организме:</a:t>
            </a:r>
          </a:p>
          <a:p>
            <a:pPr lvl="0"/>
            <a:r>
              <a:rPr lang="ru-RU" sz="1200" kern="1200" dirty="0">
                <a:solidFill>
                  <a:schemeClr val="tx1"/>
                </a:solidFill>
                <a:effectLst/>
                <a:latin typeface="+mn-lt"/>
                <a:ea typeface="+mn-ea"/>
                <a:cs typeface="+mn-cs"/>
              </a:rPr>
              <a:t>- Снижается количество и качество яйцеклеток  - Снижается вероятность оплодотворения из-за ухудшения проходимости маточных труб (ведь именно по ним яйцеклетка «идет» к сперматозоиду для оплодотворения)</a:t>
            </a:r>
          </a:p>
          <a:p>
            <a:pPr lvl="0"/>
            <a:r>
              <a:rPr lang="ru-RU" sz="1200" kern="1200" dirty="0">
                <a:solidFill>
                  <a:schemeClr val="tx1"/>
                </a:solidFill>
                <a:effectLst/>
                <a:latin typeface="+mn-lt"/>
                <a:ea typeface="+mn-ea"/>
                <a:cs typeface="+mn-cs"/>
              </a:rPr>
              <a:t>- Нарушается гормональный баланс  - В результате снижается вероятность наступления беременности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12</a:t>
            </a:fld>
            <a:endParaRPr lang="ru-RU"/>
          </a:p>
        </p:txBody>
      </p:sp>
    </p:spTree>
    <p:extLst>
      <p:ext uri="{BB962C8B-B14F-4D97-AF65-F5344CB8AC3E}">
        <p14:creationId xmlns:p14="http://schemas.microsoft.com/office/powerpoint/2010/main" val="3668711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i="0" kern="1200" dirty="0">
                <a:solidFill>
                  <a:schemeClr val="tx1"/>
                </a:solidFill>
                <a:latin typeface="+mn-lt"/>
                <a:ea typeface="+mn-ea"/>
                <a:cs typeface="+mn-cs"/>
              </a:rPr>
              <a:t>Яйцеклетки</a:t>
            </a:r>
            <a:r>
              <a:rPr lang="ru-RU" sz="1200" i="0" kern="1200" baseline="0" dirty="0">
                <a:solidFill>
                  <a:schemeClr val="tx1"/>
                </a:solidFill>
                <a:latin typeface="+mn-lt"/>
                <a:ea typeface="+mn-ea"/>
                <a:cs typeface="+mn-cs"/>
              </a:rPr>
              <a:t> (которые</a:t>
            </a:r>
            <a:r>
              <a:rPr lang="ru-RU" sz="1200" i="0" kern="1200" dirty="0">
                <a:solidFill>
                  <a:schemeClr val="tx1"/>
                </a:solidFill>
                <a:latin typeface="+mn-lt"/>
                <a:ea typeface="+mn-ea"/>
                <a:cs typeface="+mn-cs"/>
              </a:rPr>
              <a:t> заложены в яичниках с самого рождения девочки), при употреблении алкоголя подвергаются токсическому влиянию, в результате чего:</a:t>
            </a:r>
          </a:p>
          <a:p>
            <a:pPr lvl="0"/>
            <a:r>
              <a:rPr lang="ru-RU" sz="1200" i="0" kern="1200" dirty="0">
                <a:solidFill>
                  <a:schemeClr val="tx1"/>
                </a:solidFill>
                <a:latin typeface="+mn-lt"/>
                <a:ea typeface="+mn-ea"/>
                <a:cs typeface="+mn-cs"/>
              </a:rPr>
              <a:t>- Ткань яичников замещается на жировую ткань</a:t>
            </a:r>
          </a:p>
          <a:p>
            <a:pPr lvl="0"/>
            <a:r>
              <a:rPr lang="ru-RU" sz="1200" i="0" kern="1200" dirty="0">
                <a:solidFill>
                  <a:schemeClr val="tx1"/>
                </a:solidFill>
                <a:latin typeface="+mn-lt"/>
                <a:ea typeface="+mn-ea"/>
                <a:cs typeface="+mn-cs"/>
              </a:rPr>
              <a:t>- Часть яйцеклеток гибнет и перестает созревать</a:t>
            </a:r>
          </a:p>
          <a:p>
            <a:pPr lvl="0"/>
            <a:r>
              <a:rPr lang="ru-RU" sz="1200" i="0" kern="1200" dirty="0">
                <a:solidFill>
                  <a:schemeClr val="tx1"/>
                </a:solidFill>
                <a:latin typeface="+mn-lt"/>
                <a:ea typeface="+mn-ea"/>
                <a:cs typeface="+mn-cs"/>
              </a:rPr>
              <a:t>- Нарушается менструальный цикл</a:t>
            </a:r>
          </a:p>
          <a:p>
            <a:pPr lvl="0"/>
            <a:r>
              <a:rPr lang="ru-RU" sz="1200" i="0" kern="1200" dirty="0">
                <a:solidFill>
                  <a:schemeClr val="tx1"/>
                </a:solidFill>
                <a:latin typeface="+mn-lt"/>
                <a:ea typeface="+mn-ea"/>
                <a:cs typeface="+mn-cs"/>
              </a:rPr>
              <a:t>- Наступает бесплодие</a:t>
            </a:r>
          </a:p>
          <a:p>
            <a:pPr marL="171450" lvl="0" indent="-171450">
              <a:buFontTx/>
              <a:buChar char="-"/>
            </a:pPr>
            <a:r>
              <a:rPr lang="ru-RU" sz="1200" i="0" kern="1200" dirty="0">
                <a:solidFill>
                  <a:schemeClr val="tx1"/>
                </a:solidFill>
                <a:latin typeface="+mn-lt"/>
                <a:ea typeface="+mn-ea"/>
                <a:cs typeface="+mn-cs"/>
              </a:rPr>
              <a:t>Оставшиеся яйцеклетки «ломаются» генетически, а значит, несут серьезные нарушения в здоровье будущего потомства (будущий ребенок с такими генетическими поломками либо не может родиться в принципе, и происходит выкидыш на ранних сроках либо рождается, но имеет серьезные заболевания, которые ухудшают его качество жизни)</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effectLst/>
                <a:latin typeface="+mn-lt"/>
                <a:ea typeface="+mn-ea"/>
                <a:cs typeface="+mn-cs"/>
              </a:rPr>
              <a:t>Даже при однократном приеме большой дозы спиртного уровень тестостерона в организме мужчины снижается, а при регулярных возлияниях происходит угнетение гормона, причем процесс не подвержен обратному действию. То есть многолетнее пьянство приводит к критическому снижению тестостерона в организме, что лишает мужчину возможности когда-либо стать отцом. Помимо этого, алкоголь является причиной уменьшения размеров половых желез и атрофии функции выработки сперматозоидов, а также приводит к дисфункции семенников.</a:t>
            </a:r>
          </a:p>
          <a:p>
            <a:pPr marL="171450" lvl="0" indent="-171450">
              <a:buFontTx/>
              <a:buChar char="-"/>
            </a:pPr>
            <a:endParaRPr lang="ru-RU" sz="1200" i="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13</a:t>
            </a:fld>
            <a:endParaRPr lang="ru-RU"/>
          </a:p>
        </p:txBody>
      </p:sp>
    </p:spTree>
    <p:extLst>
      <p:ext uri="{BB962C8B-B14F-4D97-AF65-F5344CB8AC3E}">
        <p14:creationId xmlns:p14="http://schemas.microsoft.com/office/powerpoint/2010/main" val="1028336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Возникает вопрос, а что же можно сделать, чтобы будущее поколение рождалось здоровым и способным родить таких же здоровых детей? Если внимательно изучить рекомендации, то в них нет ничего невыполнимого:</a:t>
            </a:r>
          </a:p>
          <a:p>
            <a:r>
              <a:rPr lang="ru-RU" sz="1200" kern="1200" dirty="0">
                <a:solidFill>
                  <a:schemeClr val="tx1"/>
                </a:solidFill>
                <a:effectLst/>
                <a:latin typeface="+mn-lt"/>
                <a:ea typeface="+mn-ea"/>
                <a:cs typeface="+mn-cs"/>
              </a:rPr>
              <a:t>Правила, которые вполне под силу соблюдать любому, но, к сожалению, не все об этом задумываются. А репродуктивное здоровье подростков непременно скажется на их состоянии во взрослой жизни, на здоровье и благополучии их детей.</a:t>
            </a:r>
          </a:p>
          <a:p>
            <a:r>
              <a:rPr lang="ru-RU" sz="1200" kern="1200" dirty="0">
                <a:solidFill>
                  <a:schemeClr val="tx1"/>
                </a:solidFill>
                <a:effectLst/>
                <a:latin typeface="+mn-lt"/>
                <a:ea typeface="+mn-ea"/>
                <a:cs typeface="+mn-cs"/>
              </a:rPr>
              <a:t>Прямая обязанность родителей — постоянно просвещать девочек и мальчиков в этих вопросах. Естественно, что для общества, поддержание и сохранение здоровья молодежи играет приоритетную роль. Ведь от каждого следующего поколения зависит и интеллектуальное, и репродуктивное, и экономическое, и нравственное, и политическое развитие нашего общества. Репродуктивное здоровье подростков оставляет желать лучшего. К факторам, которые пагубно на него влияют, можно отнести:  раннее начало половой жизни;  большой процент заболеваний, которые передаются половым путем; огромное количество молодых людей, которые употребляют алкоголь и курят.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Что может увеличивать частоту женского и мужского бесплодия, показатели </a:t>
            </a:r>
            <a:r>
              <a:rPr lang="ru-RU" sz="1200" kern="1200" dirty="0" err="1">
                <a:solidFill>
                  <a:schemeClr val="tx1"/>
                </a:solidFill>
                <a:effectLst/>
                <a:latin typeface="+mn-lt"/>
                <a:ea typeface="+mn-ea"/>
                <a:cs typeface="+mn-cs"/>
              </a:rPr>
              <a:t>невынашивания</a:t>
            </a:r>
            <a:r>
              <a:rPr lang="ru-RU" sz="1200" kern="1200" dirty="0">
                <a:solidFill>
                  <a:schemeClr val="tx1"/>
                </a:solidFill>
                <a:effectLst/>
                <a:latin typeface="+mn-lt"/>
                <a:ea typeface="+mn-ea"/>
                <a:cs typeface="+mn-cs"/>
              </a:rPr>
              <a:t> беременности, сокращается число нормальных родов, возрастает число недоношенных детей, повышается заболеваемость новорожденных.</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14</a:t>
            </a:fld>
            <a:endParaRPr lang="ru-RU"/>
          </a:p>
        </p:txBody>
      </p:sp>
    </p:spTree>
    <p:extLst>
      <p:ext uri="{BB962C8B-B14F-4D97-AF65-F5344CB8AC3E}">
        <p14:creationId xmlns:p14="http://schemas.microsoft.com/office/powerpoint/2010/main" val="1860687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Основными критериями репродуктивного здоровья являются показатели рождаемости, а также материнской и детской смертности. Репродуктивному здоровью женщины уделяется особое внимание, так она рождается с набором зачатков яйцеклеток, которые постепенно будет созревать. Они очень чувствительны к действию вредных факторов, под влиянием которых в яйцеклетках могут проходить мутации.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Если вы планируете в скором времени стать родителями, то стоит обратиться к специалистам и пройти обследование, исключить заболевания в половой системе, восполнить дефицит витаминов и микроэлементов, если он выявится, обратить внимание на психологическое состояние. Сфокусируйте внимание на своем образе жизни, откажитесь от вредных привычек, пересмотрите рацион питания, режим дня. Репродуктивное здоровье – это составляющая общего состояния организма. Оказывается, оно напрямую зависит от образа жизни матери во время беременности, а также от здоровья отца.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Если пара решила стать родителями, то к такому шагу необходимо подойти рационально и заблаговременно подготовиться к беременности, чтобы она была успешной, доношенной и закончилась рождением здорового ребенка – это так называемая </a:t>
            </a: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(от лат. </a:t>
            </a:r>
            <a:r>
              <a:rPr lang="ru-RU" sz="1200" kern="1200" dirty="0" err="1">
                <a:solidFill>
                  <a:schemeClr val="tx1"/>
                </a:solidFill>
                <a:effectLst/>
                <a:latin typeface="+mn-lt"/>
                <a:ea typeface="+mn-ea"/>
                <a:cs typeface="+mn-cs"/>
              </a:rPr>
              <a:t>gravida</a:t>
            </a:r>
            <a:r>
              <a:rPr lang="ru-RU" sz="1200" kern="1200" dirty="0">
                <a:solidFill>
                  <a:schemeClr val="tx1"/>
                </a:solidFill>
                <a:effectLst/>
                <a:latin typeface="+mn-lt"/>
                <a:ea typeface="+mn-ea"/>
                <a:cs typeface="+mn-cs"/>
              </a:rPr>
              <a:t> – беременная и «</a:t>
            </a:r>
            <a:r>
              <a:rPr lang="ru-RU" sz="1200" kern="1200" dirty="0" err="1">
                <a:solidFill>
                  <a:schemeClr val="tx1"/>
                </a:solidFill>
                <a:effectLst/>
                <a:latin typeface="+mn-lt"/>
                <a:ea typeface="+mn-ea"/>
                <a:cs typeface="+mn-cs"/>
              </a:rPr>
              <a:t>pre</a:t>
            </a:r>
            <a:r>
              <a:rPr lang="ru-RU" sz="1200" kern="1200" dirty="0">
                <a:solidFill>
                  <a:schemeClr val="tx1"/>
                </a:solidFill>
                <a:effectLst/>
                <a:latin typeface="+mn-lt"/>
                <a:ea typeface="+mn-ea"/>
                <a:cs typeface="+mn-cs"/>
              </a:rPr>
              <a:t>»- предшествующий, подготовка до наступления беременности).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a:t>
            </a: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необходима обоим будущим родителям, поскольку и мужчина, и женщина в равной мере обеспечивают эмбрион генетическим материалом и совместно несут ответственность за здоровье ребенка.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15</a:t>
            </a:fld>
            <a:endParaRPr lang="ru-RU"/>
          </a:p>
        </p:txBody>
      </p:sp>
    </p:spTree>
    <p:extLst>
      <p:ext uri="{BB962C8B-B14F-4D97-AF65-F5344CB8AC3E}">
        <p14:creationId xmlns:p14="http://schemas.microsoft.com/office/powerpoint/2010/main" val="103428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первый взгляд совершенно не понятно, как связаны здоровый образ жизни и репродуктивное здоровье. Но на самом деле именно наш образ жизни формирует общее качество той самой жизни, и поэтому в дальнейшем буквально напрямую влияет на возможность забеременеть, выносить и родить здорового ребенка.  Например, абсолютно точно доказано, что женщины с ожирением имеют проблемы с зачатием; и девушки, которые наоборот недостаточно полноценно питаются и страдают от </a:t>
            </a:r>
            <a:r>
              <a:rPr lang="ru-RU" sz="1200" kern="1200" dirty="0" err="1">
                <a:solidFill>
                  <a:schemeClr val="tx1"/>
                </a:solidFill>
                <a:latin typeface="+mn-lt"/>
                <a:ea typeface="+mn-ea"/>
                <a:cs typeface="+mn-cs"/>
              </a:rPr>
              <a:t>анорексии</a:t>
            </a:r>
            <a:r>
              <a:rPr lang="ru-RU" sz="1200" kern="1200" dirty="0">
                <a:solidFill>
                  <a:schemeClr val="tx1"/>
                </a:solidFill>
                <a:latin typeface="+mn-lt"/>
                <a:ea typeface="+mn-ea"/>
                <a:cs typeface="+mn-cs"/>
              </a:rPr>
              <a:t>, имеют серьезные нарушения менструального цикла и также подолгу не могут забеременеть. Поэтому крайне важно следить не только за здоровьем именно мочеполовой системы, но и стремиться к соблюдению основных принципов ЗОЖ. Предлагаю Вам вспомнить некоторые, кто что помнит/что считаете важным?</a:t>
            </a:r>
          </a:p>
          <a:p>
            <a:pPr lvl="0"/>
            <a:r>
              <a:rPr lang="ru-RU" sz="1200" kern="1200" dirty="0">
                <a:solidFill>
                  <a:schemeClr val="tx1"/>
                </a:solidFill>
                <a:latin typeface="+mn-lt"/>
                <a:ea typeface="+mn-ea"/>
                <a:cs typeface="+mn-cs"/>
              </a:rPr>
              <a:t>-Сбалансированное и рациональное питание  –  употреблять 400-500 г свежих овощей и фруктов ежедневно, стараться есть больше рыбы, морепродуктов, исключать блюда с большим количеством соли, сокращать употребление сладкого </a:t>
            </a:r>
          </a:p>
          <a:p>
            <a:pPr lvl="0"/>
            <a:r>
              <a:rPr lang="ru-RU" sz="1200" kern="1200" dirty="0">
                <a:solidFill>
                  <a:schemeClr val="tx1"/>
                </a:solidFill>
                <a:latin typeface="+mn-lt"/>
                <a:ea typeface="+mn-ea"/>
                <a:cs typeface="+mn-cs"/>
              </a:rPr>
              <a:t>-достаточное потребление жидкости – около 30 мл / 1 кг Вашего веса</a:t>
            </a:r>
          </a:p>
        </p:txBody>
      </p:sp>
      <p:sp>
        <p:nvSpPr>
          <p:cNvPr id="4" name="Номер слайда 3"/>
          <p:cNvSpPr>
            <a:spLocks noGrp="1"/>
          </p:cNvSpPr>
          <p:nvPr>
            <p:ph type="sldNum" sz="quarter" idx="10"/>
          </p:nvPr>
        </p:nvSpPr>
        <p:spPr/>
        <p:txBody>
          <a:bodyPr/>
          <a:lstStyle/>
          <a:p>
            <a:fld id="{A5032818-C1F4-4906-9D2F-64F830868C53}" type="slidenum">
              <a:rPr lang="ru-RU" smtClean="0"/>
              <a:pPr/>
              <a:t>16</a:t>
            </a:fld>
            <a:endParaRPr lang="ru-RU"/>
          </a:p>
        </p:txBody>
      </p:sp>
    </p:spTree>
    <p:extLst>
      <p:ext uri="{BB962C8B-B14F-4D97-AF65-F5344CB8AC3E}">
        <p14:creationId xmlns:p14="http://schemas.microsoft.com/office/powerpoint/2010/main" val="1581936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a:solidFill>
                  <a:schemeClr val="tx1"/>
                </a:solidFill>
                <a:latin typeface="+mn-lt"/>
                <a:ea typeface="+mn-ea"/>
                <a:cs typeface="+mn-cs"/>
              </a:rPr>
              <a:t>- отказ от зависимостей (курения, алкоголя, заедания стрессов перекусами)</a:t>
            </a:r>
          </a:p>
          <a:p>
            <a:pPr lvl="0"/>
            <a:r>
              <a:rPr lang="ru-RU" sz="1200" kern="1200" dirty="0">
                <a:solidFill>
                  <a:schemeClr val="tx1"/>
                </a:solidFill>
                <a:latin typeface="+mn-lt"/>
                <a:ea typeface="+mn-ea"/>
                <a:cs typeface="+mn-cs"/>
              </a:rPr>
              <a:t>-формирование устойчивости к стрессу</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17</a:t>
            </a:fld>
            <a:endParaRPr lang="ru-RU"/>
          </a:p>
        </p:txBody>
      </p:sp>
    </p:spTree>
    <p:extLst>
      <p:ext uri="{BB962C8B-B14F-4D97-AF65-F5344CB8AC3E}">
        <p14:creationId xmlns:p14="http://schemas.microsoft.com/office/powerpoint/2010/main" val="45588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kern="1200" dirty="0">
                <a:solidFill>
                  <a:schemeClr val="tx1"/>
                </a:solidFill>
                <a:effectLst/>
                <a:latin typeface="+mn-lt"/>
                <a:ea typeface="+mn-ea"/>
                <a:cs typeface="+mn-cs"/>
              </a:rPr>
              <a:t>Многие из витаминов и микроэлементов оказывают самое прямое влияние на репродуктивное здоровье населения.</a:t>
            </a:r>
          </a:p>
          <a:p>
            <a:r>
              <a:rPr lang="ru-RU" sz="1200" kern="1200" dirty="0">
                <a:solidFill>
                  <a:schemeClr val="tx1"/>
                </a:solidFill>
                <a:effectLst/>
                <a:latin typeface="+mn-lt"/>
                <a:ea typeface="+mn-ea"/>
                <a:cs typeface="+mn-cs"/>
              </a:rPr>
              <a:t>Среди них особо стоит отметить следующие:</a:t>
            </a:r>
          </a:p>
          <a:p>
            <a:pPr lvl="0"/>
            <a:r>
              <a:rPr lang="ru-RU" sz="1200" kern="1200" dirty="0">
                <a:solidFill>
                  <a:schemeClr val="tx1"/>
                </a:solidFill>
                <a:effectLst/>
                <a:latin typeface="+mn-lt"/>
                <a:ea typeface="+mn-ea"/>
                <a:cs typeface="+mn-cs"/>
              </a:rPr>
              <a:t>Витамин А участвует в синтезе промежуточного продукта половых гормонов. При его недостатке в рационе у мужского населения нарушается процесс образования сперматозоидов, а у женщин может развиться даже бесплодие.</a:t>
            </a:r>
          </a:p>
          <a:p>
            <a:pPr lvl="0"/>
            <a:r>
              <a:rPr lang="ru-RU" sz="1200" kern="1200" dirty="0">
                <a:solidFill>
                  <a:schemeClr val="tx1"/>
                </a:solidFill>
                <a:effectLst/>
                <a:latin typeface="+mn-lt"/>
                <a:ea typeface="+mn-ea"/>
                <a:cs typeface="+mn-cs"/>
              </a:rPr>
              <a:t>Витамин Е в недостаточном количестве вызывает снижение образования семенной жидкости у мужчин, а у женщин может прерываться беременность на разных сроках.</a:t>
            </a:r>
          </a:p>
          <a:p>
            <a:pPr lvl="0"/>
            <a:r>
              <a:rPr lang="ru-RU" sz="1200" kern="1200" dirty="0">
                <a:solidFill>
                  <a:schemeClr val="tx1"/>
                </a:solidFill>
                <a:effectLst/>
                <a:latin typeface="+mn-lt"/>
                <a:ea typeface="+mn-ea"/>
                <a:cs typeface="+mn-cs"/>
              </a:rPr>
              <a:t>Витамин С практически универсальный, оказывает влияние на работу многих систем органов. Прием в больших дозах этого витамина позволяет даже избавиться от некоторых разновидностей мужского бесплодия.</a:t>
            </a:r>
          </a:p>
          <a:p>
            <a:pPr lvl="0"/>
            <a:r>
              <a:rPr lang="ru-RU" sz="1200" kern="1200" dirty="0">
                <a:solidFill>
                  <a:schemeClr val="tx1"/>
                </a:solidFill>
                <a:effectLst/>
                <a:latin typeface="+mn-lt"/>
                <a:ea typeface="+mn-ea"/>
                <a:cs typeface="+mn-cs"/>
              </a:rPr>
              <a:t>Фолиевая кислота необходима для правильного развития ребенка в утробе матери. Ее недостаток в организме женщины до беременности и в первые месяцы вынашивания ребёнка приводит к развитию врожденных дефектов в нервной системе малыша.</a:t>
            </a:r>
          </a:p>
          <a:p>
            <a:pPr lvl="0"/>
            <a:r>
              <a:rPr lang="ru-RU" sz="1200" kern="1200" dirty="0">
                <a:solidFill>
                  <a:schemeClr val="tx1"/>
                </a:solidFill>
                <a:effectLst/>
                <a:latin typeface="+mn-lt"/>
                <a:ea typeface="+mn-ea"/>
                <a:cs typeface="+mn-cs"/>
              </a:rPr>
              <a:t>Йод нужен для нормальной работы щитовидной железы, без которой правильное функционирование половой системы просто невозможно. Если женщине во время беременности этого элемента катастрофически не хватает, то есть большая вероятность, что ребенок родится с диагнозом "кретинизм".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Можно много говорить и об остальных витаминах и минералах, но вывод должен быть только один, репродуктивное здоровье – это одна из важных составляющих общего здоровья человека. Какое оно будет, во многом зависит от нашего питания.</a:t>
            </a:r>
          </a:p>
          <a:p>
            <a:pPr lvl="0"/>
            <a:endParaRPr lang="ru-RU" sz="1200" kern="1200" dirty="0">
              <a:solidFill>
                <a:schemeClr val="tx1"/>
              </a:solidFill>
              <a:effectLst/>
              <a:latin typeface="+mn-lt"/>
              <a:ea typeface="+mn-ea"/>
              <a:cs typeface="+mn-cs"/>
            </a:endParaRPr>
          </a:p>
          <a:p>
            <a:pPr lvl="0"/>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18</a:t>
            </a:fld>
            <a:endParaRPr lang="ru-RU"/>
          </a:p>
        </p:txBody>
      </p:sp>
    </p:spTree>
    <p:extLst>
      <p:ext uri="{BB962C8B-B14F-4D97-AF65-F5344CB8AC3E}">
        <p14:creationId xmlns:p14="http://schemas.microsoft.com/office/powerpoint/2010/main" val="8364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способность жить полноценной сексуальной жизнью</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возможность зачатия, рождения детей</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гарантия безопасной беременности</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уверенность в появлении на свет полностью здорового малыша</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возможность планирования беременности</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защита от СПИДа, венерических болезней</a:t>
            </a:r>
            <a:endParaRPr lang="ru-RU" dirty="0"/>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3</a:t>
            </a:fld>
            <a:endParaRPr lang="ru-RU"/>
          </a:p>
        </p:txBody>
      </p:sp>
    </p:spTree>
    <p:extLst>
      <p:ext uri="{BB962C8B-B14F-4D97-AF65-F5344CB8AC3E}">
        <p14:creationId xmlns:p14="http://schemas.microsoft.com/office/powerpoint/2010/main" val="71989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Они оказывают влияние на наш организм на протяжении всей жизни. Уже рождаясь, ребенок получает от своих родителей на генетическом уровне некоторые показатели здоровья, особенности обмена веществ, предрасположенность к тем или иным проблемам.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первые годы жизни малыша забота о здоровье, в том числе и репродуктивном, ложится на плечи родителей. Именно они должны заложить основы здорового образа жизни ребёнка и объяснить важность этого для здоровья его будущих детей. Здоровые дети – это наше будущее, а как они могут рождаться таковыми, когда их будущие родители не могут похвалиться своим репродуктивным здоровьем?</a:t>
            </a: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4</a:t>
            </a:fld>
            <a:endParaRPr lang="ru-RU"/>
          </a:p>
        </p:txBody>
      </p:sp>
    </p:spTree>
    <p:extLst>
      <p:ext uri="{BB962C8B-B14F-4D97-AF65-F5344CB8AC3E}">
        <p14:creationId xmlns:p14="http://schemas.microsoft.com/office/powerpoint/2010/main" val="3588290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В настоящее время имеется огромный перечень болезней, которые отрицательно влияют на репродуктивное здоровье семьи.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Среди них имеются такие, которые могут приводить к бесплодию, например, ветряная оспа, свинка, особенно у мальчиков. Про венерические инфекции говорить вообще не приходится.</a:t>
            </a:r>
          </a:p>
          <a:p>
            <a:pPr marL="171450" indent="-171450">
              <a:buFont typeface="Arial" panose="020B0604020202020204" pitchFamily="34" charset="0"/>
              <a:buChar char="•"/>
            </a:pPr>
            <a:r>
              <a:rPr lang="ru-RU" dirty="0"/>
              <a:t>Проблемы с сердечно-сосудистой системой, почками, печенью, сахарный диабет могут не только ухудшать состояние организма, но и нарушать гормональный фон, а это не может не отразиться на репродуктивном здоровье.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Врожденные заболевания. Многие врачи убеждены, что в большинстве случаев бесплодие берет свое начало из раннего детства. Причем это касается как мальчиков, так и девочек.</a:t>
            </a:r>
          </a:p>
          <a:p>
            <a:pPr lvl="0"/>
            <a:r>
              <a:rPr lang="ru-RU" sz="1200" b="1" dirty="0">
                <a:latin typeface="+mn-lt"/>
              </a:rPr>
              <a:t>Прием лекарственных препаратов. </a:t>
            </a:r>
            <a:r>
              <a:rPr lang="ru-RU" dirty="0"/>
              <a:t>Некоторые оказывают достаточно сильное влияние на репродуктивную функцию. К таким можно отнести:</a:t>
            </a:r>
          </a:p>
          <a:p>
            <a:pPr lvl="0"/>
            <a:r>
              <a:rPr lang="ru-RU" dirty="0"/>
              <a:t>кортикостероиды; противосудорожные лекарства; антидепрессанты; транквилизаторы; нейролептики.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5</a:t>
            </a:fld>
            <a:endParaRPr lang="ru-RU"/>
          </a:p>
        </p:txBody>
      </p:sp>
    </p:spTree>
    <p:extLst>
      <p:ext uri="{BB962C8B-B14F-4D97-AF65-F5344CB8AC3E}">
        <p14:creationId xmlns:p14="http://schemas.microsoft.com/office/powerpoint/2010/main" val="2771174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Большое количество внешних факторов оказывают самое непосредственное влияние на репродуктивную функцию.</a:t>
            </a: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Стрессы </a:t>
            </a:r>
            <a:r>
              <a:rPr lang="ru-RU" dirty="0"/>
              <a:t>Наша жизнь такова, что стрессовые ситуации подстерегают практически везде: дома и на работе. От этого возникает хроническое недосыпание, усталость, развитие неврозов - и вот уже налицо нарушения в репродуктивной системе.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Вредные привычки </a:t>
            </a:r>
            <a:r>
              <a:rPr lang="ru-RU" dirty="0"/>
              <a:t>Большое количество как женщин, так и мужчин употребляют алкогольные напитки и курят. Это оказывает влияние на формирование половых клеток, они уже на этом этапе могут получать различные дефекты. О каких здоровых детях можно говорить, если яйцеклетки и сперматозоиды изначально </a:t>
            </a:r>
            <a:r>
              <a:rPr lang="ru-RU" dirty="0" err="1"/>
              <a:t>нездоровы</a:t>
            </a:r>
            <a:r>
              <a:rPr lang="ru-RU"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Травмы половых органов, особенно у мужчин, нарушают сперматогенез и приводят к снижению половой функции</a:t>
            </a: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Влияние высокой температуры </a:t>
            </a:r>
            <a:r>
              <a:rPr lang="ru-RU" dirty="0"/>
              <a:t>На производстве имеются цеха, где технологический цикл идет при повышенных температурах. Некоторые врачи придерживаются мнения, что для мужского организма это вредно. Именно по этой причине не рекомендуется мальчикам надевать памперсы на длительное время.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Неправильное питание </a:t>
            </a:r>
            <a:r>
              <a:rPr lang="ru-RU" dirty="0"/>
              <a:t>Избыток химии в современных продуктах приводит не только к общим проблемам со здоровьем, но и влияет на нашу репродуктивную функцию. Основы правильного питания необходимо закладывать у ребенка с детства.</a:t>
            </a:r>
          </a:p>
          <a:p>
            <a:pPr marL="171450" indent="-171450">
              <a:buFont typeface="Arial" panose="020B0604020202020204" pitchFamily="34" charset="0"/>
              <a:buChar cha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6</a:t>
            </a:fld>
            <a:endParaRPr lang="ru-RU"/>
          </a:p>
        </p:txBody>
      </p:sp>
    </p:spTree>
    <p:extLst>
      <p:ext uri="{BB962C8B-B14F-4D97-AF65-F5344CB8AC3E}">
        <p14:creationId xmlns:p14="http://schemas.microsoft.com/office/powerpoint/2010/main" val="141760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В научных кругах уже давно проводятся различные исследования по влиянию факторов на здоровье беременных женщин и вообще на женский пол в репродуктивном возрасте. В ходе многолетних наблюдений были определены несколько групп факторов: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Социально-психологические  </a:t>
            </a:r>
            <a:r>
              <a:rPr lang="ru-RU" dirty="0"/>
              <a:t>Это влияние стрессов, нервного напряжения и чувства тревоги и страха.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Генетические </a:t>
            </a:r>
            <a:r>
              <a:rPr lang="ru-RU" dirty="0"/>
              <a:t>Наличие или отсутствие мутаций в половых клетках.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Профессиональные  </a:t>
            </a:r>
            <a:r>
              <a:rPr lang="ru-RU" dirty="0"/>
              <a:t>Если ваша профессиональная деятельность связана с вредными и опасными веществами или видами работы, то необходимо с наступлением беременности, а лучше еще до ее планирования, исключить влияние таких факторов.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Экологические</a:t>
            </a:r>
            <a:r>
              <a:rPr lang="ru-RU" sz="1200" b="1" dirty="0">
                <a:solidFill>
                  <a:srgbClr val="C00000"/>
                </a:solidFill>
                <a:latin typeface="+mn-lt"/>
              </a:rPr>
              <a:t> </a:t>
            </a:r>
            <a:r>
              <a:rPr lang="ru-RU" dirty="0"/>
              <a:t>На эти факторы мы можем повлиять меньше всего, ну, если только переехать в более благоприятный район с точки зрения экологи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indent="-171450">
              <a:buFont typeface="Arial" panose="020B0604020202020204" pitchFamily="34" charset="0"/>
              <a:buChar cha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7</a:t>
            </a:fld>
            <a:endParaRPr lang="ru-RU"/>
          </a:p>
        </p:txBody>
      </p:sp>
    </p:spTree>
    <p:extLst>
      <p:ext uri="{BB962C8B-B14F-4D97-AF65-F5344CB8AC3E}">
        <p14:creationId xmlns:p14="http://schemas.microsoft.com/office/powerpoint/2010/main" val="326389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Вызывает обеспокоенность высокая распространенность бесплодия, как мужского, так и женского. Точных статистических данных о количестве бесплодных людей и пар в России нет.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 данным ряда исследований в России частота бесплодия в браке достигает 16% и не отмечается тенденции к его снижению. При этом Всемирная организация здравоохранения утверждает, что, если в стране частота бесплодия превышает 15%, это становится не только медицинской, но и социально-демографической проблемой. По данным Научного центра акушерства и гинекологии Минздрава РФ в России на сегодняшний день бесплодны 7-8 млн. российских женщин и 3-4 млн. мужчин. В структуре бесплодия до 45% приходится на долю женщин и 40% на долю мужчин.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Необходимо отметить, что в настоящее время в публикуемых обзорах, основанных на данных официальной статистики, отсутствуют реальные сведения о частоте бесплодия у мужчин, что связано с низкой обращаемостью последних к врачам-специалистам, несовершенной диагностикой заболевания и недостаточным количеством специалистов-андрологов. Это свидетельствует о необходимости совершенствования работы органов здравоохранения в данном направлении.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Установлено, что каждая седьмая супружеская пара в России сталкивается с проблемами планирования семьи вследствие бесплодия. Число разводов среди бездетных пар в среднем в 6-7 раз выше, чем в семьях с детьми. Однако при правильном подходе к лечению бездетные пары могут рассматриваться как резерв рождения желанных детей.</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8</a:t>
            </a:fld>
            <a:endParaRPr lang="ru-RU"/>
          </a:p>
        </p:txBody>
      </p:sp>
    </p:spTree>
    <p:extLst>
      <p:ext uri="{BB962C8B-B14F-4D97-AF65-F5344CB8AC3E}">
        <p14:creationId xmlns:p14="http://schemas.microsoft.com/office/powerpoint/2010/main" val="408542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Почему-то принято больше говорить про репродуктивное здоровье женщины, хотя в последние годы выявлено, что мужчины в 50% случаев также бывают виновниками отсутствия детей в семье.</a:t>
            </a:r>
          </a:p>
          <a:p>
            <a:r>
              <a:rPr lang="ru-RU" dirty="0"/>
              <a:t>В настоящее время достоверно известно, что мужское и женское бесплодие встречаются примерно с одинаковой частотой. Статистика показывает такие цифры:</a:t>
            </a:r>
          </a:p>
          <a:p>
            <a:r>
              <a:rPr lang="ru-RU" dirty="0"/>
              <a:t>•	в 30% случаев зачать ребенка не удается из-за проблем с репродуктивным здоровьем у женщины;</a:t>
            </a:r>
          </a:p>
          <a:p>
            <a:r>
              <a:rPr lang="ru-RU" dirty="0"/>
              <a:t>•	в 30% случаев причиной становятся нарушения у мужчины;</a:t>
            </a:r>
          </a:p>
          <a:p>
            <a:r>
              <a:rPr lang="ru-RU" dirty="0"/>
              <a:t>•	в 30% случаев расстройства имеются у обоих партнеров;</a:t>
            </a:r>
          </a:p>
          <a:p>
            <a:r>
              <a:rPr lang="ru-RU" dirty="0"/>
              <a:t>•	в 10% случаев причины бесплодия установить не удается.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 счастью, в большинстве случаев проблемы с фертильностью можно решить. Большинству пар помогает медикаментозное лечение, хирургические вмешательства либо применение вспомогательных репродуктивных технологий.</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9</a:t>
            </a:fld>
            <a:endParaRPr lang="ru-RU"/>
          </a:p>
        </p:txBody>
      </p:sp>
    </p:spTree>
    <p:extLst>
      <p:ext uri="{BB962C8B-B14F-4D97-AF65-F5344CB8AC3E}">
        <p14:creationId xmlns:p14="http://schemas.microsoft.com/office/powerpoint/2010/main" val="1427467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kern="1200" dirty="0">
                <a:solidFill>
                  <a:schemeClr val="tx1"/>
                </a:solidFill>
                <a:effectLst/>
                <a:latin typeface="+mn-lt"/>
                <a:ea typeface="+mn-ea"/>
                <a:cs typeface="+mn-cs"/>
              </a:rPr>
              <a:t>Существует очень много причин женского бесплодия.</a:t>
            </a:r>
          </a:p>
          <a:p>
            <a:pPr fontAlgn="base"/>
            <a:r>
              <a:rPr lang="ru-RU" sz="1200" kern="1200" dirty="0">
                <a:solidFill>
                  <a:schemeClr val="tx1"/>
                </a:solidFill>
                <a:effectLst/>
                <a:latin typeface="+mn-lt"/>
                <a:ea typeface="+mn-ea"/>
                <a:cs typeface="+mn-cs"/>
              </a:rPr>
              <a:t>К наиболее распространенным относятся: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1" dirty="0"/>
              <a:t>Непроходимость маточных труб </a:t>
            </a:r>
            <a:r>
              <a:rPr lang="ru-RU" dirty="0"/>
              <a:t>встречается у 25% у женщин с бесплодием. Чаще всего это состояние возникает из-за спаечного процесса в малом тазу. В результате яйцеклетка и сперматозоид не могут пройти по маточной трубе и встретиться.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kern="1200" dirty="0">
                <a:solidFill>
                  <a:schemeClr val="tx1"/>
                </a:solidFill>
                <a:effectLst/>
                <a:latin typeface="+mn-lt"/>
                <a:ea typeface="+mn-ea"/>
                <a:cs typeface="+mn-cs"/>
              </a:rPr>
              <a:t>Нерегулярные овуляции или их отсутствие</a:t>
            </a:r>
            <a:r>
              <a:rPr lang="ru-RU" sz="1200" kern="1200" dirty="0">
                <a:solidFill>
                  <a:schemeClr val="tx1"/>
                </a:solidFill>
                <a:effectLst/>
                <a:latin typeface="+mn-lt"/>
                <a:ea typeface="+mn-ea"/>
                <a:cs typeface="+mn-cs"/>
              </a:rPr>
              <a:t>. Овуляцией называется выход созревшей яйцеклетки из яичника. Ее нарушения чаще всего возникают из-за гормональных расстройств. У 80–90% женщин с отсутствием овуляции диагностируют синдром поликистозных яичников (СПКЯ). Причиной могут быть также ранняя менопауза, высокий уровень гормона пролактина, низкий уровень фолликулостимулирующего и </a:t>
            </a:r>
            <a:r>
              <a:rPr lang="ru-RU" sz="1200" kern="1200" dirty="0" err="1">
                <a:solidFill>
                  <a:schemeClr val="tx1"/>
                </a:solidFill>
                <a:effectLst/>
                <a:latin typeface="+mn-lt"/>
                <a:ea typeface="+mn-ea"/>
                <a:cs typeface="+mn-cs"/>
              </a:rPr>
              <a:t>лютеинизирующего</a:t>
            </a:r>
            <a:r>
              <a:rPr lang="ru-RU" sz="1200" kern="1200" dirty="0">
                <a:solidFill>
                  <a:schemeClr val="tx1"/>
                </a:solidFill>
                <a:effectLst/>
                <a:latin typeface="+mn-lt"/>
                <a:ea typeface="+mn-ea"/>
                <a:cs typeface="+mn-cs"/>
              </a:rPr>
              <a:t> гормонов.</a:t>
            </a:r>
          </a:p>
          <a:p>
            <a:pPr lvl="0" fontAlgn="base"/>
            <a:r>
              <a:rPr lang="ru-RU" sz="1200" b="1" kern="1200" dirty="0">
                <a:solidFill>
                  <a:schemeClr val="tx1"/>
                </a:solidFill>
                <a:effectLst/>
                <a:latin typeface="+mn-lt"/>
                <a:ea typeface="+mn-ea"/>
                <a:cs typeface="+mn-cs"/>
              </a:rPr>
              <a:t>Эндометриоз</a:t>
            </a:r>
            <a:r>
              <a:rPr lang="ru-RU" sz="1200" kern="1200" dirty="0">
                <a:solidFill>
                  <a:schemeClr val="tx1"/>
                </a:solidFill>
                <a:effectLst/>
                <a:latin typeface="+mn-lt"/>
                <a:ea typeface="+mn-ea"/>
                <a:cs typeface="+mn-cs"/>
              </a:rPr>
              <a:t> – заболевание, при котором слизистая оболочка матки (эндометрий) находится в нехарактерных для нее местах. Эти очаги и операции по их удалению становятся причинами спаек. При эндометриозе может произойти поражение матки, которое препятствует прикреплению яйцеклетки.</a:t>
            </a:r>
          </a:p>
          <a:p>
            <a:pPr lvl="0" fontAlgn="base"/>
            <a:r>
              <a:rPr lang="ru-RU" sz="1200" b="1" kern="1200" dirty="0">
                <a:solidFill>
                  <a:schemeClr val="tx1"/>
                </a:solidFill>
                <a:effectLst/>
                <a:latin typeface="+mn-lt"/>
                <a:ea typeface="+mn-ea"/>
                <a:cs typeface="+mn-cs"/>
              </a:rPr>
              <a:t>Заболевания шейки и тела матки</a:t>
            </a:r>
            <a:r>
              <a:rPr lang="ru-RU" sz="1200" kern="1200" dirty="0">
                <a:solidFill>
                  <a:schemeClr val="tx1"/>
                </a:solidFill>
                <a:effectLst/>
                <a:latin typeface="+mn-lt"/>
                <a:ea typeface="+mn-ea"/>
                <a:cs typeface="+mn-cs"/>
              </a:rPr>
              <a:t>: полипы, миомы, врожденные и приобретенные дефекты.</a:t>
            </a:r>
          </a:p>
          <a:p>
            <a:pPr lvl="0" fontAlgn="base"/>
            <a:r>
              <a:rPr lang="ru-RU" sz="1200" b="1" kern="1200" dirty="0">
                <a:solidFill>
                  <a:schemeClr val="tx1"/>
                </a:solidFill>
                <a:effectLst/>
                <a:latin typeface="+mn-lt"/>
                <a:ea typeface="+mn-ea"/>
                <a:cs typeface="+mn-cs"/>
              </a:rPr>
              <a:t>Ожирение</a:t>
            </a:r>
            <a:r>
              <a:rPr lang="ru-RU" sz="1200" kern="1200" dirty="0">
                <a:solidFill>
                  <a:schemeClr val="tx1"/>
                </a:solidFill>
                <a:effectLst/>
                <a:latin typeface="+mn-lt"/>
                <a:ea typeface="+mn-ea"/>
                <a:cs typeface="+mn-cs"/>
              </a:rPr>
              <a:t> приводит к гормональному дисбалансу, повышает риск осложнений во время беременности.</a:t>
            </a:r>
          </a:p>
          <a:p>
            <a:pPr lvl="0" fontAlgn="base"/>
            <a:r>
              <a:rPr lang="ru-RU" sz="1200" b="1" kern="1200" dirty="0">
                <a:solidFill>
                  <a:schemeClr val="tx1"/>
                </a:solidFill>
                <a:effectLst/>
                <a:latin typeface="+mn-lt"/>
                <a:ea typeface="+mn-ea"/>
                <a:cs typeface="+mn-cs"/>
              </a:rPr>
              <a:t>Курение</a:t>
            </a:r>
            <a:r>
              <a:rPr lang="ru-RU" sz="1200" kern="1200" dirty="0">
                <a:solidFill>
                  <a:schemeClr val="tx1"/>
                </a:solidFill>
                <a:effectLst/>
                <a:latin typeface="+mn-lt"/>
                <a:ea typeface="+mn-ea"/>
                <a:cs typeface="+mn-cs"/>
              </a:rPr>
              <a:t>. Если женщина выкуривает по 10–15 сигарет в день, то это снижает шансы на зачатие.</a:t>
            </a:r>
          </a:p>
          <a:p>
            <a:pPr lvl="0" fontAlgn="base"/>
            <a:r>
              <a:rPr lang="ru-RU" sz="1200" b="1" kern="1200" dirty="0">
                <a:solidFill>
                  <a:schemeClr val="tx1"/>
                </a:solidFill>
                <a:effectLst/>
                <a:latin typeface="+mn-lt"/>
                <a:ea typeface="+mn-ea"/>
                <a:cs typeface="+mn-cs"/>
              </a:rPr>
              <a:t>Возраст</a:t>
            </a:r>
            <a:r>
              <a:rPr lang="ru-RU" sz="1200" kern="1200" dirty="0">
                <a:solidFill>
                  <a:schemeClr val="tx1"/>
                </a:solidFill>
                <a:effectLst/>
                <a:latin typeface="+mn-lt"/>
                <a:ea typeface="+mn-ea"/>
                <a:cs typeface="+mn-cs"/>
              </a:rPr>
              <a:t>. Этот фактор может действовать как самостоятельно, так и накладываться на другие. После 35 лет начинает быстро уменьшаться количество яйцеклеток в яичниках, и сильно снижается способность к зачатию.</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10</a:t>
            </a:fld>
            <a:endParaRPr lang="ru-RU"/>
          </a:p>
        </p:txBody>
      </p:sp>
    </p:spTree>
    <p:extLst>
      <p:ext uri="{BB962C8B-B14F-4D97-AF65-F5344CB8AC3E}">
        <p14:creationId xmlns:p14="http://schemas.microsoft.com/office/powerpoint/2010/main" val="1477269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2" descr="E:\002-KIMS BUSINESS\007-02-Googleslidesppt\02-GSppt-Contents-Kim\20170215\03-abs\item03-png.png">
            <a:extLst>
              <a:ext uri="{FF2B5EF4-FFF2-40B4-BE49-F238E27FC236}">
                <a16:creationId xmlns:a16="http://schemas.microsoft.com/office/drawing/2014/main" xmlns="" id="{49A3D95C-35D8-4DA0-AF72-0F9979F5ACA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81586" cy="31314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Googleslidesppt\02-GSppt-Contents-Kim\20170215\03-abs\item02-png.png">
            <a:extLst>
              <a:ext uri="{FF2B5EF4-FFF2-40B4-BE49-F238E27FC236}">
                <a16:creationId xmlns:a16="http://schemas.microsoft.com/office/drawing/2014/main" xmlns="" id="{4E702A32-EC66-41FD-8FFF-6C9215C4CA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60724" y="4286250"/>
            <a:ext cx="238327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81726" y="3221763"/>
            <a:ext cx="6503499" cy="1775167"/>
          </a:xfrm>
        </p:spPr>
        <p:txBody>
          <a:bodyPr anchor="t">
            <a:normAutofit/>
          </a:bodyPr>
          <a:lstStyle>
            <a:lvl1pPr algn="l">
              <a:lnSpc>
                <a:spcPct val="100000"/>
              </a:lnSpc>
              <a:defRPr sz="4000" b="1">
                <a:solidFill>
                  <a:schemeClr val="accent4">
                    <a:lumMod val="50000"/>
                  </a:schemeClr>
                </a:solidFill>
                <a:latin typeface="Arial" panose="020B0604020202020204" pitchFamily="34" charset="0"/>
                <a:cs typeface="Arial" panose="020B0604020202020204" pitchFamily="34" charset="0"/>
              </a:defRPr>
            </a:lvl1pPr>
          </a:lstStyle>
          <a:p>
            <a:r>
              <a:rPr lang="ru-RU" dirty="0"/>
              <a:t>ОБРАЗЕЦ ЗАГОЛОВКА</a:t>
            </a:r>
            <a:endParaRPr lang="en-US" dirty="0"/>
          </a:p>
        </p:txBody>
      </p:sp>
      <p:sp>
        <p:nvSpPr>
          <p:cNvPr id="3" name="Subtitle 2"/>
          <p:cNvSpPr>
            <a:spLocks noGrp="1"/>
          </p:cNvSpPr>
          <p:nvPr>
            <p:ph type="subTitle" idx="1"/>
          </p:nvPr>
        </p:nvSpPr>
        <p:spPr>
          <a:xfrm>
            <a:off x="2264636" y="5020640"/>
            <a:ext cx="6520589" cy="1226336"/>
          </a:xfrm>
        </p:spPr>
        <p:txBody>
          <a:bodyPr anchor="t">
            <a:normAutofit/>
          </a:bodyPr>
          <a:lstStyle>
            <a:lvl1pPr marL="0" indent="0" algn="l">
              <a:lnSpc>
                <a:spcPct val="100000"/>
              </a:lnSpc>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183182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401209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413733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atin typeface="Arial" panose="020B0604020202020204" pitchFamily="34" charset="0"/>
                <a:cs typeface="Arial" panose="020B0604020202020204" pitchFamily="34" charset="0"/>
              </a:defRPr>
            </a:lvl1pPr>
          </a:lstStyle>
          <a:p>
            <a:r>
              <a:rPr lang="ru-RU"/>
              <a:t>Образец заголовка</a:t>
            </a:r>
            <a:endParaRPr lang="en-US" dirty="0"/>
          </a:p>
        </p:txBody>
      </p:sp>
      <p:sp>
        <p:nvSpPr>
          <p:cNvPr id="3" name="Content Placeholder 2"/>
          <p:cNvSpPr>
            <a:spLocks noGrp="1"/>
          </p:cNvSpPr>
          <p:nvPr>
            <p:ph idx="1"/>
          </p:nvPr>
        </p:nvSpPr>
        <p:spPr>
          <a:xfrm>
            <a:off x="358775" y="2042445"/>
            <a:ext cx="8426450" cy="4134517"/>
          </a:xfrm>
        </p:spPr>
        <p:txBody>
          <a:bodyPr>
            <a:normAutofit/>
          </a:bodyPr>
          <a:lstStyle>
            <a:lvl1pPr marL="35877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717550"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07632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3pPr>
            <a:lvl4pPr marL="1435100"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4pPr>
            <a:lvl5pPr marL="179387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pic>
        <p:nvPicPr>
          <p:cNvPr id="7" name="Picture 2" descr="E:\002-KIMS BUSINESS\007-02-Googleslidesppt\02-GSppt-Contents-Kim\20170215\03-abs\item03-png.png">
            <a:extLst>
              <a:ext uri="{FF2B5EF4-FFF2-40B4-BE49-F238E27FC236}">
                <a16:creationId xmlns:a16="http://schemas.microsoft.com/office/drawing/2014/main" xmlns="" id="{BE2493AC-36A3-4BBB-B9F0-39557615C14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7352874" y="0"/>
            <a:ext cx="1791126" cy="1709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Googleslidesppt\02-GSppt-Contents-Kim\20170215\03-abs\item02-png.png">
            <a:extLst>
              <a:ext uri="{FF2B5EF4-FFF2-40B4-BE49-F238E27FC236}">
                <a16:creationId xmlns:a16="http://schemas.microsoft.com/office/drawing/2014/main" xmlns="" id="{99E0F569-4DE5-4E02-B6EF-4803B474C2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0" y="4717278"/>
            <a:ext cx="1983836" cy="214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2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53721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59630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349123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119930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9813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82060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B3273B-FBC8-4113-9042-EC87FB0C918B}" type="datetimeFigureOut">
              <a:rPr lang="ru-RU" smtClean="0"/>
              <a:pPr/>
              <a:t>23.01.2024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98262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68300"/>
            <a:ext cx="8426450" cy="1322389"/>
          </a:xfrm>
          <a:prstGeom prst="rect">
            <a:avLst/>
          </a:prstGeom>
        </p:spPr>
        <p:txBody>
          <a:bodyPr vert="horz" lIns="91440" tIns="45720" rIns="91440" bIns="45720" rtlCol="0" anchor="t">
            <a:normAutofit/>
          </a:bodyPr>
          <a:lstStyle/>
          <a:p>
            <a:r>
              <a:rPr lang="ru-RU" dirty="0"/>
              <a:t>Образец заголовка</a:t>
            </a:r>
            <a:endParaRPr lang="en-US" dirty="0"/>
          </a:p>
        </p:txBody>
      </p:sp>
      <p:sp>
        <p:nvSpPr>
          <p:cNvPr id="3" name="Text Placeholder 2"/>
          <p:cNvSpPr>
            <a:spLocks noGrp="1"/>
          </p:cNvSpPr>
          <p:nvPr>
            <p:ph type="body" idx="1"/>
          </p:nvPr>
        </p:nvSpPr>
        <p:spPr>
          <a:xfrm>
            <a:off x="358775" y="2042445"/>
            <a:ext cx="8426450" cy="413451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3273B-FBC8-4113-9042-EC87FB0C918B}" type="datetimeFigureOut">
              <a:rPr lang="ru-RU" smtClean="0"/>
              <a:pPr/>
              <a:t>23.01.2024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CE59F-25B8-4234-A0B5-945976303515}" type="slidenum">
              <a:rPr lang="ru-RU" smtClean="0"/>
              <a:pPr/>
              <a:t>‹#›</a:t>
            </a:fld>
            <a:endParaRPr lang="ru-RU"/>
          </a:p>
        </p:txBody>
      </p:sp>
    </p:spTree>
    <p:extLst>
      <p:ext uri="{BB962C8B-B14F-4D97-AF65-F5344CB8AC3E}">
        <p14:creationId xmlns:p14="http://schemas.microsoft.com/office/powerpoint/2010/main" val="1693131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accent4">
              <a:lumMod val="50000"/>
            </a:schemeClr>
          </a:solidFill>
          <a:latin typeface="Arial" panose="020B0604020202020204" pitchFamily="34" charset="0"/>
          <a:ea typeface="+mj-ea"/>
          <a:cs typeface="Arial" panose="020B0604020202020204" pitchFamily="34" charset="0"/>
        </a:defRPr>
      </a:lvl1pPr>
    </p:titleStyle>
    <p:bodyStyle>
      <a:lvl1pPr marL="358775" indent="-358775" algn="just" defTabSz="914400" rtl="0" eaLnBrk="1" latinLnBrk="0" hangingPunct="1">
        <a:lnSpc>
          <a:spcPct val="100000"/>
        </a:lnSpc>
        <a:spcBef>
          <a:spcPts val="10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1755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07632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43510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179387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5534" userDrawn="1">
          <p15:clr>
            <a:srgbClr val="F26B43"/>
          </p15:clr>
        </p15:guide>
        <p15:guide id="3" orient="horz" pos="232" userDrawn="1">
          <p15:clr>
            <a:srgbClr val="F26B43"/>
          </p15:clr>
        </p15:guide>
        <p15:guide id="4"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xmlns="" id="{636FD3B8-3DA0-445C-A4D1-B8D8B48960FD}"/>
              </a:ext>
            </a:extLst>
          </p:cNvPr>
          <p:cNvSpPr>
            <a:spLocks noGrp="1"/>
          </p:cNvSpPr>
          <p:nvPr>
            <p:ph type="ctrTitle"/>
          </p:nvPr>
        </p:nvSpPr>
        <p:spPr>
          <a:xfrm>
            <a:off x="1726534" y="2265218"/>
            <a:ext cx="7058692" cy="2522442"/>
          </a:xfrm>
        </p:spPr>
        <p:txBody>
          <a:bodyPr>
            <a:noAutofit/>
          </a:bodyPr>
          <a:lstStyle/>
          <a:p>
            <a:pPr algn="ctr"/>
            <a:r>
              <a:rPr lang="ru-RU" sz="3600" dirty="0">
                <a:solidFill>
                  <a:schemeClr val="accent1">
                    <a:lumMod val="75000"/>
                  </a:schemeClr>
                </a:solidFill>
                <a:latin typeface="+mn-lt"/>
              </a:rPr>
              <a:t>Неделя ответственного отношения к репродуктивному здоровью и здоровой беременности</a:t>
            </a:r>
          </a:p>
        </p:txBody>
      </p:sp>
      <p:grpSp>
        <p:nvGrpSpPr>
          <p:cNvPr id="7" name="Group 5">
            <a:extLst>
              <a:ext uri="{FF2B5EF4-FFF2-40B4-BE49-F238E27FC236}">
                <a16:creationId xmlns:a16="http://schemas.microsoft.com/office/drawing/2014/main" xmlns="" id="{29965AEA-A23B-4105-8C97-4BC1D7DCD421}"/>
              </a:ext>
            </a:extLst>
          </p:cNvPr>
          <p:cNvGrpSpPr/>
          <p:nvPr/>
        </p:nvGrpSpPr>
        <p:grpSpPr>
          <a:xfrm>
            <a:off x="1397259" y="2779174"/>
            <a:ext cx="188006" cy="900000"/>
            <a:chOff x="3424672" y="2643758"/>
            <a:chExt cx="283232" cy="1584176"/>
          </a:xfrm>
        </p:grpSpPr>
        <p:sp>
          <p:nvSpPr>
            <p:cNvPr id="8" name="Rectangle 6">
              <a:extLst>
                <a:ext uri="{FF2B5EF4-FFF2-40B4-BE49-F238E27FC236}">
                  <a16:creationId xmlns:a16="http://schemas.microsoft.com/office/drawing/2014/main" xmlns="" id="{9E563B35-1156-445B-9222-043C2D3CC2F3}"/>
                </a:ext>
              </a:extLst>
            </p:cNvPr>
            <p:cNvSpPr/>
            <p:nvPr/>
          </p:nvSpPr>
          <p:spPr>
            <a:xfrm>
              <a:off x="3635896" y="2643758"/>
              <a:ext cx="72008" cy="1584176"/>
            </a:xfrm>
            <a:prstGeom prst="rect">
              <a:avLst/>
            </a:prstGeom>
            <a:solidFill>
              <a:srgbClr val="AB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7">
              <a:extLst>
                <a:ext uri="{FF2B5EF4-FFF2-40B4-BE49-F238E27FC236}">
                  <a16:creationId xmlns:a16="http://schemas.microsoft.com/office/drawing/2014/main" xmlns="" id="{0E9FD89B-8FD5-44B7-A826-A2AA8416F6D2}"/>
                </a:ext>
              </a:extLst>
            </p:cNvPr>
            <p:cNvSpPr/>
            <p:nvPr/>
          </p:nvSpPr>
          <p:spPr>
            <a:xfrm>
              <a:off x="3565490" y="2643758"/>
              <a:ext cx="72007" cy="1584176"/>
            </a:xfrm>
            <a:prstGeom prst="rect">
              <a:avLst/>
            </a:prstGeom>
            <a:solidFill>
              <a:srgbClr val="F8B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8">
              <a:extLst>
                <a:ext uri="{FF2B5EF4-FFF2-40B4-BE49-F238E27FC236}">
                  <a16:creationId xmlns:a16="http://schemas.microsoft.com/office/drawing/2014/main" xmlns="" id="{E69BD80F-7432-4A83-97F1-1B0076DF2511}"/>
                </a:ext>
              </a:extLst>
            </p:cNvPr>
            <p:cNvSpPr/>
            <p:nvPr/>
          </p:nvSpPr>
          <p:spPr>
            <a:xfrm>
              <a:off x="3495081" y="2643758"/>
              <a:ext cx="72007" cy="1584176"/>
            </a:xfrm>
            <a:prstGeom prst="rect">
              <a:avLst/>
            </a:prstGeom>
            <a:solidFill>
              <a:srgbClr val="99D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9">
              <a:extLst>
                <a:ext uri="{FF2B5EF4-FFF2-40B4-BE49-F238E27FC236}">
                  <a16:creationId xmlns:a16="http://schemas.microsoft.com/office/drawing/2014/main" xmlns="" id="{D9B67AC4-D422-4C03-BE8D-1C7170AA64B4}"/>
                </a:ext>
              </a:extLst>
            </p:cNvPr>
            <p:cNvSpPr/>
            <p:nvPr/>
          </p:nvSpPr>
          <p:spPr>
            <a:xfrm>
              <a:off x="3424672" y="2643758"/>
              <a:ext cx="72008" cy="1584176"/>
            </a:xfrm>
            <a:prstGeom prst="rect">
              <a:avLst/>
            </a:prstGeom>
            <a:solidFill>
              <a:srgbClr val="C0C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Наиболее распространенные причины бесплодия у женщин</a:t>
            </a:r>
            <a:br>
              <a:rPr lang="ru-RU" sz="3200" dirty="0">
                <a:latin typeface="+mn-lt"/>
              </a:rPr>
            </a:br>
            <a:endParaRPr lang="ru-RU" sz="3200" dirty="0">
              <a:latin typeface="+mn-lt"/>
            </a:endParaRP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870363"/>
            <a:ext cx="8499186" cy="4726417"/>
          </a:xfrm>
        </p:spPr>
        <p:txBody>
          <a:bodyPr>
            <a:normAutofit/>
          </a:bodyPr>
          <a:lstStyle/>
          <a:p>
            <a:r>
              <a:rPr lang="ru-RU" sz="2000" b="1" dirty="0">
                <a:latin typeface="+mn-lt"/>
              </a:rPr>
              <a:t>Непроходимость маточных труб </a:t>
            </a:r>
          </a:p>
          <a:p>
            <a:r>
              <a:rPr lang="ru-RU" sz="2000" b="1" dirty="0">
                <a:latin typeface="+mn-lt"/>
              </a:rPr>
              <a:t>Нерегулярные овуляции или их отсутствие</a:t>
            </a:r>
          </a:p>
          <a:p>
            <a:pPr lvl="0" fontAlgn="base"/>
            <a:r>
              <a:rPr lang="ru-RU" sz="2000" b="1" dirty="0">
                <a:latin typeface="+mn-lt"/>
              </a:rPr>
              <a:t>Эндометриоз</a:t>
            </a:r>
          </a:p>
          <a:p>
            <a:pPr lvl="0" fontAlgn="base"/>
            <a:r>
              <a:rPr lang="ru-RU" sz="2000" b="1" dirty="0">
                <a:latin typeface="+mn-lt"/>
              </a:rPr>
              <a:t>Заболевания шейки и тела матки</a:t>
            </a:r>
          </a:p>
          <a:p>
            <a:pPr lvl="0" fontAlgn="base"/>
            <a:r>
              <a:rPr lang="ru-RU" sz="2000" b="1" dirty="0">
                <a:latin typeface="+mn-lt"/>
              </a:rPr>
              <a:t>Ожирение </a:t>
            </a:r>
          </a:p>
          <a:p>
            <a:pPr lvl="0" fontAlgn="base"/>
            <a:r>
              <a:rPr lang="ru-RU" sz="2000" b="1" dirty="0">
                <a:latin typeface="+mn-lt"/>
              </a:rPr>
              <a:t>Курение </a:t>
            </a:r>
          </a:p>
          <a:p>
            <a:pPr lvl="0" fontAlgn="base"/>
            <a:r>
              <a:rPr lang="ru-RU" sz="2000" b="1" dirty="0">
                <a:latin typeface="+mn-lt"/>
              </a:rPr>
              <a:t>Возраст</a:t>
            </a:r>
            <a:endParaRPr lang="ru-RU" sz="2000" b="1" dirty="0">
              <a:solidFill>
                <a:srgbClr val="C00000"/>
              </a:solidFill>
              <a:latin typeface="+mn-lt"/>
            </a:endParaRPr>
          </a:p>
        </p:txBody>
      </p:sp>
      <p:pic>
        <p:nvPicPr>
          <p:cNvPr id="3" name="Рисунок 2">
            <a:extLst>
              <a:ext uri="{FF2B5EF4-FFF2-40B4-BE49-F238E27FC236}">
                <a16:creationId xmlns:a16="http://schemas.microsoft.com/office/drawing/2014/main" xmlns="" id="{6D8749A9-6834-4DDA-A397-B46C23C3717B}"/>
              </a:ext>
            </a:extLst>
          </p:cNvPr>
          <p:cNvPicPr>
            <a:picLocks noChangeAspect="1"/>
          </p:cNvPicPr>
          <p:nvPr/>
        </p:nvPicPr>
        <p:blipFill>
          <a:blip r:embed="rId3"/>
          <a:stretch>
            <a:fillRect/>
          </a:stretch>
        </p:blipFill>
        <p:spPr>
          <a:xfrm>
            <a:off x="4733360" y="3041573"/>
            <a:ext cx="4249280" cy="3816427"/>
          </a:xfrm>
          <a:prstGeom prst="rect">
            <a:avLst/>
          </a:prstGeom>
        </p:spPr>
      </p:pic>
    </p:spTree>
    <p:extLst>
      <p:ext uri="{BB962C8B-B14F-4D97-AF65-F5344CB8AC3E}">
        <p14:creationId xmlns:p14="http://schemas.microsoft.com/office/powerpoint/2010/main" val="1090566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sz="3600" dirty="0">
                <a:latin typeface="+mn-lt"/>
              </a:rPr>
              <a:t>Наиболее распространенные причины бесплодия у мужчин</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197427" y="1517073"/>
            <a:ext cx="8587798" cy="5079707"/>
          </a:xfrm>
        </p:spPr>
        <p:txBody>
          <a:bodyPr>
            <a:normAutofit/>
          </a:bodyPr>
          <a:lstStyle/>
          <a:p>
            <a:pPr lvl="0" fontAlgn="base"/>
            <a:r>
              <a:rPr lang="ru-RU" sz="2000" b="1" dirty="0" err="1">
                <a:latin typeface="+mn-lt"/>
              </a:rPr>
              <a:t>Варикоцеле</a:t>
            </a:r>
            <a:r>
              <a:rPr lang="ru-RU" sz="2000" b="1" dirty="0">
                <a:latin typeface="+mn-lt"/>
              </a:rPr>
              <a:t> </a:t>
            </a:r>
          </a:p>
          <a:p>
            <a:pPr lvl="0" fontAlgn="base"/>
            <a:r>
              <a:rPr lang="ru-RU" sz="2000" b="1" dirty="0">
                <a:latin typeface="+mn-lt"/>
              </a:rPr>
              <a:t>Инфекции </a:t>
            </a:r>
          </a:p>
          <a:p>
            <a:pPr lvl="0" fontAlgn="base"/>
            <a:r>
              <a:rPr lang="ru-RU" sz="2000" b="1" dirty="0">
                <a:latin typeface="+mn-lt"/>
              </a:rPr>
              <a:t>Ретроградная эякуляция </a:t>
            </a:r>
          </a:p>
          <a:p>
            <a:pPr lvl="0" fontAlgn="base"/>
            <a:r>
              <a:rPr lang="ru-RU" sz="2000" b="1" dirty="0">
                <a:latin typeface="+mn-lt"/>
              </a:rPr>
              <a:t>Гормональные нарушения </a:t>
            </a:r>
          </a:p>
          <a:p>
            <a:pPr lvl="0" fontAlgn="base"/>
            <a:r>
              <a:rPr lang="ru-RU" sz="2000" b="1" dirty="0">
                <a:latin typeface="+mn-lt"/>
              </a:rPr>
              <a:t>Проблемы, связанные с половым актом</a:t>
            </a:r>
          </a:p>
          <a:p>
            <a:pPr marL="0" lvl="0" indent="0" algn="ctr" fontAlgn="base">
              <a:buNone/>
            </a:pPr>
            <a:endParaRPr lang="ru-RU" dirty="0">
              <a:solidFill>
                <a:srgbClr val="C00000"/>
              </a:solidFill>
            </a:endParaRPr>
          </a:p>
          <a:p>
            <a:pPr marL="0" lvl="0" indent="0" algn="ctr" fontAlgn="base">
              <a:buNone/>
            </a:pPr>
            <a:r>
              <a:rPr lang="ru-RU" sz="2000" b="1" dirty="0">
                <a:solidFill>
                  <a:srgbClr val="C00000"/>
                </a:solidFill>
                <a:latin typeface="+mn-lt"/>
              </a:rPr>
              <a:t>Ухудшению мужской фертильности способствуют вредные привычки (курение, частое употребление алкоголя), нездоровое питание, лишний вес, профессиональные вредности, некоторые заболевания внутренних органов, прием определенных лекарственных препаратов.</a:t>
            </a:r>
          </a:p>
          <a:p>
            <a:pPr lvl="0" fontAlgn="base"/>
            <a:endParaRPr lang="ru-RU" dirty="0">
              <a:solidFill>
                <a:srgbClr val="C00000"/>
              </a:solidFill>
            </a:endParaRPr>
          </a:p>
        </p:txBody>
      </p:sp>
    </p:spTree>
    <p:extLst>
      <p:ext uri="{BB962C8B-B14F-4D97-AF65-F5344CB8AC3E}">
        <p14:creationId xmlns:p14="http://schemas.microsoft.com/office/powerpoint/2010/main" val="1979318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Как курение влияет на репродуктивное здоровье?</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754052" cy="5538354"/>
          </a:xfrm>
        </p:spPr>
        <p:txBody>
          <a:bodyPr>
            <a:normAutofit/>
          </a:bodyPr>
          <a:lstStyle/>
          <a:p>
            <a:pPr marL="0" lvl="0" indent="0">
              <a:spcBef>
                <a:spcPts val="0"/>
              </a:spcBef>
              <a:buNone/>
            </a:pPr>
            <a:endParaRPr lang="ru-RU" sz="2000" b="1" dirty="0">
              <a:solidFill>
                <a:srgbClr val="C00000"/>
              </a:solidFill>
              <a:latin typeface="+mn-lt"/>
            </a:endParaRPr>
          </a:p>
          <a:p>
            <a:pPr marL="0" lvl="0" indent="0">
              <a:spcBef>
                <a:spcPts val="0"/>
              </a:spcBef>
              <a:buNone/>
            </a:pPr>
            <a:r>
              <a:rPr lang="ru-RU" sz="2000" b="1" dirty="0">
                <a:solidFill>
                  <a:srgbClr val="C00000"/>
                </a:solidFill>
                <a:latin typeface="+mn-lt"/>
              </a:rPr>
              <a:t>У мужчин:</a:t>
            </a:r>
          </a:p>
          <a:p>
            <a:pPr lvl="0">
              <a:spcBef>
                <a:spcPts val="0"/>
              </a:spcBef>
            </a:pPr>
            <a:r>
              <a:rPr lang="ru-RU" sz="2000" b="1" dirty="0">
                <a:latin typeface="+mn-lt"/>
              </a:rPr>
              <a:t>Нарушается подвижность сперматозоидов </a:t>
            </a:r>
          </a:p>
          <a:p>
            <a:pPr marL="0" lvl="0" indent="0">
              <a:spcBef>
                <a:spcPts val="0"/>
              </a:spcBef>
              <a:buNone/>
            </a:pPr>
            <a:endParaRPr lang="ru-RU" sz="2000" b="1" dirty="0">
              <a:solidFill>
                <a:srgbClr val="C00000"/>
              </a:solidFill>
              <a:latin typeface="+mn-lt"/>
            </a:endParaRPr>
          </a:p>
          <a:p>
            <a:pPr marL="0" lvl="0" indent="0">
              <a:spcBef>
                <a:spcPts val="0"/>
              </a:spcBef>
              <a:buNone/>
            </a:pPr>
            <a:r>
              <a:rPr lang="ru-RU" sz="2000" b="1" dirty="0">
                <a:solidFill>
                  <a:srgbClr val="C00000"/>
                </a:solidFill>
                <a:latin typeface="+mn-lt"/>
              </a:rPr>
              <a:t>У женщин:</a:t>
            </a:r>
          </a:p>
          <a:p>
            <a:pPr lvl="0">
              <a:spcBef>
                <a:spcPts val="0"/>
              </a:spcBef>
            </a:pPr>
            <a:r>
              <a:rPr lang="ru-RU" sz="2000" b="1" dirty="0">
                <a:latin typeface="+mn-lt"/>
              </a:rPr>
              <a:t>Снижается количество и качество яйцеклеток </a:t>
            </a:r>
          </a:p>
          <a:p>
            <a:pPr lvl="0">
              <a:spcBef>
                <a:spcPts val="0"/>
              </a:spcBef>
            </a:pPr>
            <a:r>
              <a:rPr lang="ru-RU" sz="2000" b="1" dirty="0">
                <a:latin typeface="+mn-lt"/>
              </a:rPr>
              <a:t>Снижается вероятность оплодотворения из-за снижения проходимости маточных труб</a:t>
            </a:r>
          </a:p>
          <a:p>
            <a:pPr lvl="0">
              <a:spcBef>
                <a:spcPts val="0"/>
              </a:spcBef>
            </a:pPr>
            <a:r>
              <a:rPr lang="ru-RU" sz="2000" b="1" dirty="0">
                <a:latin typeface="+mn-lt"/>
              </a:rPr>
              <a:t>Нарушается гормональный баланс</a:t>
            </a:r>
            <a:endParaRPr lang="ru-RU" sz="2000" b="1" dirty="0">
              <a:solidFill>
                <a:srgbClr val="C00000"/>
              </a:solidFill>
              <a:latin typeface="+mn-lt"/>
            </a:endParaRPr>
          </a:p>
          <a:p>
            <a:pPr lvl="0">
              <a:spcBef>
                <a:spcPts val="0"/>
              </a:spcBef>
            </a:pPr>
            <a:endParaRPr lang="ru-RU" sz="2000" b="1" dirty="0">
              <a:solidFill>
                <a:srgbClr val="C00000"/>
              </a:solidFill>
              <a:latin typeface="+mn-lt"/>
            </a:endParaRPr>
          </a:p>
        </p:txBody>
      </p:sp>
      <p:pic>
        <p:nvPicPr>
          <p:cNvPr id="4" name="Изображение 3">
            <a:extLst>
              <a:ext uri="{FF2B5EF4-FFF2-40B4-BE49-F238E27FC236}">
                <a16:creationId xmlns:a16="http://schemas.microsoft.com/office/drawing/2014/main" xmlns="" id="{6CC142A6-3C75-403F-B24B-E345DDFF0672}"/>
              </a:ext>
            </a:extLst>
          </p:cNvPr>
          <p:cNvPicPr>
            <a:picLocks noChangeAspect="1"/>
          </p:cNvPicPr>
          <p:nvPr/>
        </p:nvPicPr>
        <p:blipFill rotWithShape="1">
          <a:blip r:embed="rId3" cstate="print"/>
          <a:srcRect l="6976" t="2093" r="1942" b="10889"/>
          <a:stretch/>
        </p:blipFill>
        <p:spPr>
          <a:xfrm>
            <a:off x="4826866" y="4039885"/>
            <a:ext cx="4213225" cy="2688806"/>
          </a:xfrm>
          <a:prstGeom prst="rect">
            <a:avLst/>
          </a:prstGeom>
        </p:spPr>
      </p:pic>
    </p:spTree>
    <p:extLst>
      <p:ext uri="{BB962C8B-B14F-4D97-AF65-F5344CB8AC3E}">
        <p14:creationId xmlns:p14="http://schemas.microsoft.com/office/powerpoint/2010/main" val="3906213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Как алкоголь влияет на репродуктивное здоровье?</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499186" cy="5277134"/>
          </a:xfrm>
        </p:spPr>
        <p:txBody>
          <a:bodyPr>
            <a:normAutofit/>
          </a:bodyPr>
          <a:lstStyle/>
          <a:p>
            <a:pPr marL="0" lvl="0" indent="0" algn="l">
              <a:spcBef>
                <a:spcPts val="0"/>
              </a:spcBef>
              <a:buNone/>
            </a:pPr>
            <a:r>
              <a:rPr lang="ru-RU" sz="2000" b="1" dirty="0">
                <a:solidFill>
                  <a:srgbClr val="C00000"/>
                </a:solidFill>
                <a:latin typeface="+mn-lt"/>
              </a:rPr>
              <a:t>У женщин </a:t>
            </a:r>
          </a:p>
          <a:p>
            <a:pPr algn="l">
              <a:spcBef>
                <a:spcPts val="0"/>
              </a:spcBef>
              <a:buFont typeface="Wingdings" panose="05000000000000000000" pitchFamily="2" charset="2"/>
              <a:buChar char="q"/>
            </a:pPr>
            <a:r>
              <a:rPr lang="ru-RU" sz="2000" b="1" dirty="0">
                <a:latin typeface="+mn-lt"/>
              </a:rPr>
              <a:t>Нарушается гормональный баланс</a:t>
            </a:r>
          </a:p>
          <a:p>
            <a:pPr lvl="0" algn="l">
              <a:spcBef>
                <a:spcPts val="0"/>
              </a:spcBef>
              <a:buFont typeface="Wingdings" panose="05000000000000000000" pitchFamily="2" charset="2"/>
              <a:buChar char="q"/>
            </a:pPr>
            <a:r>
              <a:rPr lang="ru-RU" sz="2000" b="1" dirty="0">
                <a:latin typeface="+mn-lt"/>
              </a:rPr>
              <a:t>Яйцеклетки подвергаются токсическому влиянию:</a:t>
            </a:r>
          </a:p>
          <a:p>
            <a:pPr lvl="0">
              <a:spcBef>
                <a:spcPts val="0"/>
              </a:spcBef>
            </a:pPr>
            <a:r>
              <a:rPr lang="ru-RU" sz="2000" b="1" dirty="0">
                <a:latin typeface="+mn-lt"/>
              </a:rPr>
              <a:t>Ткань яичников замещается на жировую ткань</a:t>
            </a:r>
          </a:p>
          <a:p>
            <a:pPr lvl="0">
              <a:spcBef>
                <a:spcPts val="0"/>
              </a:spcBef>
            </a:pPr>
            <a:r>
              <a:rPr lang="ru-RU" sz="2000" b="1" dirty="0">
                <a:latin typeface="+mn-lt"/>
              </a:rPr>
              <a:t>Часть яйцеклеток гибнет и перестает созревать</a:t>
            </a:r>
          </a:p>
          <a:p>
            <a:pPr lvl="0">
              <a:spcBef>
                <a:spcPts val="0"/>
              </a:spcBef>
            </a:pPr>
            <a:r>
              <a:rPr lang="ru-RU" sz="2000" b="1" dirty="0">
                <a:latin typeface="+mn-lt"/>
              </a:rPr>
              <a:t>Оставшиеся яйцеклетки «ломаются» генетически, а значит, несут серьезные нарушения в здоровье будущего потомства</a:t>
            </a:r>
          </a:p>
          <a:p>
            <a:pPr>
              <a:spcBef>
                <a:spcPts val="0"/>
              </a:spcBef>
            </a:pPr>
            <a:r>
              <a:rPr lang="ru-RU" sz="2000" b="1" dirty="0">
                <a:latin typeface="+mn-lt"/>
              </a:rPr>
              <a:t>Может развиться бесплодие</a:t>
            </a:r>
          </a:p>
          <a:p>
            <a:pPr lvl="0">
              <a:spcBef>
                <a:spcPts val="0"/>
              </a:spcBef>
            </a:pPr>
            <a:endParaRPr lang="ru-RU" sz="2000" b="1" dirty="0">
              <a:latin typeface="+mn-lt"/>
            </a:endParaRPr>
          </a:p>
          <a:p>
            <a:pPr marL="0" lvl="0" indent="0" algn="l">
              <a:spcBef>
                <a:spcPts val="0"/>
              </a:spcBef>
              <a:buNone/>
            </a:pPr>
            <a:endParaRPr lang="ru-RU" sz="2000" b="1" dirty="0">
              <a:solidFill>
                <a:srgbClr val="C00000"/>
              </a:solidFill>
            </a:endParaRPr>
          </a:p>
          <a:p>
            <a:pPr marL="0" lvl="0" indent="0" algn="l">
              <a:spcBef>
                <a:spcPts val="0"/>
              </a:spcBef>
              <a:buNone/>
            </a:pPr>
            <a:r>
              <a:rPr lang="ru-RU" sz="2000" b="1" dirty="0">
                <a:solidFill>
                  <a:srgbClr val="C00000"/>
                </a:solidFill>
              </a:rPr>
              <a:t>У мужчин </a:t>
            </a:r>
          </a:p>
          <a:p>
            <a:pPr marL="0" lvl="0" indent="0" algn="l">
              <a:spcBef>
                <a:spcPts val="0"/>
              </a:spcBef>
              <a:buNone/>
            </a:pPr>
            <a:endParaRPr lang="ru-RU" sz="2000" b="1" dirty="0">
              <a:solidFill>
                <a:srgbClr val="C00000"/>
              </a:solidFill>
            </a:endParaRPr>
          </a:p>
          <a:p>
            <a:pPr lvl="0" algn="l">
              <a:spcBef>
                <a:spcPts val="0"/>
              </a:spcBef>
              <a:buFont typeface="Wingdings" panose="05000000000000000000" pitchFamily="2" charset="2"/>
              <a:buChar char="q"/>
            </a:pPr>
            <a:r>
              <a:rPr lang="ru-RU" sz="2000" b="1" dirty="0">
                <a:latin typeface="+mn-lt"/>
              </a:rPr>
              <a:t>Снижается уровень тестостерона</a:t>
            </a:r>
          </a:p>
          <a:p>
            <a:pPr lvl="0" algn="l">
              <a:spcBef>
                <a:spcPts val="0"/>
              </a:spcBef>
              <a:buFont typeface="Wingdings" panose="05000000000000000000" pitchFamily="2" charset="2"/>
              <a:buChar char="q"/>
            </a:pPr>
            <a:r>
              <a:rPr lang="ru-RU" sz="2000" b="1" dirty="0">
                <a:latin typeface="+mn-lt"/>
              </a:rPr>
              <a:t>Уменьшается размер половых желез</a:t>
            </a:r>
          </a:p>
          <a:p>
            <a:pPr lvl="0">
              <a:spcBef>
                <a:spcPts val="0"/>
              </a:spcBef>
              <a:buFont typeface="Wingdings" panose="05000000000000000000" pitchFamily="2" charset="2"/>
              <a:buChar char="q"/>
            </a:pPr>
            <a:r>
              <a:rPr lang="ru-RU" sz="2000" b="1" dirty="0">
                <a:latin typeface="+mn-lt"/>
              </a:rPr>
              <a:t>Приводит к дисфункции семенников</a:t>
            </a:r>
          </a:p>
          <a:p>
            <a:pPr lvl="0">
              <a:spcBef>
                <a:spcPts val="0"/>
              </a:spcBef>
              <a:buFont typeface="Wingdings" panose="05000000000000000000" pitchFamily="2" charset="2"/>
              <a:buChar char="q"/>
            </a:pPr>
            <a:r>
              <a:rPr lang="ru-RU" sz="2000" b="1" dirty="0">
                <a:latin typeface="+mn-lt"/>
              </a:rPr>
              <a:t>Приводит к атрофии функции выработки </a:t>
            </a:r>
            <a:r>
              <a:rPr lang="ru-RU" sz="2000" b="1" dirty="0" err="1">
                <a:latin typeface="+mn-lt"/>
              </a:rPr>
              <a:t>сперматозодов</a:t>
            </a:r>
            <a:endParaRPr lang="ru-RU" sz="2000" b="1" dirty="0">
              <a:latin typeface="+mn-lt"/>
            </a:endParaRPr>
          </a:p>
          <a:p>
            <a:pPr lvl="0">
              <a:spcBef>
                <a:spcPts val="0"/>
              </a:spcBef>
              <a:buFont typeface="Wingdings" panose="05000000000000000000" pitchFamily="2" charset="2"/>
              <a:buChar char="q"/>
            </a:pPr>
            <a:endParaRPr lang="ru-RU" sz="2000" b="1" dirty="0">
              <a:latin typeface="+mn-lt"/>
            </a:endParaRPr>
          </a:p>
          <a:p>
            <a:pPr lvl="0">
              <a:spcBef>
                <a:spcPts val="2000"/>
              </a:spcBef>
            </a:pPr>
            <a:endParaRPr lang="ru-RU" sz="2000" b="1" dirty="0">
              <a:solidFill>
                <a:srgbClr val="C00000"/>
              </a:solidFill>
              <a:latin typeface="+mn-lt"/>
            </a:endParaRPr>
          </a:p>
        </p:txBody>
      </p:sp>
      <p:pic>
        <p:nvPicPr>
          <p:cNvPr id="3" name="Рисунок 2">
            <a:extLst>
              <a:ext uri="{FF2B5EF4-FFF2-40B4-BE49-F238E27FC236}">
                <a16:creationId xmlns:a16="http://schemas.microsoft.com/office/drawing/2014/main" xmlns="" id="{42DFFAA8-FF14-4085-A8C4-ABAAE6AC80C7}"/>
              </a:ext>
            </a:extLst>
          </p:cNvPr>
          <p:cNvPicPr>
            <a:picLocks noChangeAspect="1"/>
          </p:cNvPicPr>
          <p:nvPr/>
        </p:nvPicPr>
        <p:blipFill>
          <a:blip r:embed="rId3"/>
          <a:stretch>
            <a:fillRect/>
          </a:stretch>
        </p:blipFill>
        <p:spPr>
          <a:xfrm>
            <a:off x="5595216" y="3526622"/>
            <a:ext cx="3262745" cy="2444340"/>
          </a:xfrm>
          <a:prstGeom prst="rect">
            <a:avLst/>
          </a:prstGeom>
          <a:ln>
            <a:noFill/>
          </a:ln>
          <a:effectLst>
            <a:softEdge rad="112500"/>
          </a:effectLst>
        </p:spPr>
      </p:pic>
    </p:spTree>
    <p:extLst>
      <p:ext uri="{BB962C8B-B14F-4D97-AF65-F5344CB8AC3E}">
        <p14:creationId xmlns:p14="http://schemas.microsoft.com/office/powerpoint/2010/main" val="294791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7"/>
            <a:ext cx="8426450" cy="1006474"/>
          </a:xfrm>
        </p:spPr>
        <p:txBody>
          <a:bodyPr>
            <a:normAutofit fontScale="90000"/>
          </a:bodyPr>
          <a:lstStyle/>
          <a:p>
            <a:r>
              <a:rPr lang="ru-RU" dirty="0">
                <a:latin typeface="+mn-lt"/>
              </a:rPr>
              <a:t>Условия сохранения репродуктивного здоровья</a:t>
            </a:r>
            <a:br>
              <a:rPr lang="ru-RU" dirty="0">
                <a:latin typeface="+mn-lt"/>
              </a:rPr>
            </a:br>
            <a:endParaRPr lang="ru-RU" sz="3600" dirty="0">
              <a:latin typeface="+mn-lt"/>
            </a:endParaRPr>
          </a:p>
        </p:txBody>
      </p:sp>
      <p:sp>
        <p:nvSpPr>
          <p:cNvPr id="3" name="Содержимое 2"/>
          <p:cNvSpPr>
            <a:spLocks noGrp="1"/>
          </p:cNvSpPr>
          <p:nvPr>
            <p:ph idx="1"/>
          </p:nvPr>
        </p:nvSpPr>
        <p:spPr>
          <a:xfrm>
            <a:off x="358775" y="1496291"/>
            <a:ext cx="8426450" cy="5082888"/>
          </a:xfrm>
        </p:spPr>
        <p:txBody>
          <a:bodyPr>
            <a:normAutofit fontScale="77500" lnSpcReduction="20000"/>
          </a:bodyPr>
          <a:lstStyle/>
          <a:p>
            <a:r>
              <a:rPr lang="ru-RU" b="1" dirty="0">
                <a:latin typeface="+mn-lt"/>
              </a:rPr>
              <a:t>Самое первое, что должен знать любой подросток, вступающий в половую жизнь, что предохранение от нежелательной беременности должно стоять на первом месте</a:t>
            </a:r>
          </a:p>
          <a:p>
            <a:r>
              <a:rPr lang="ru-RU" b="1" dirty="0">
                <a:latin typeface="+mn-lt"/>
              </a:rPr>
              <a:t>Заниматься активно профилактикой и лечением всех заболеваний половой сферы</a:t>
            </a:r>
          </a:p>
          <a:p>
            <a:r>
              <a:rPr lang="ru-RU" b="1" dirty="0">
                <a:latin typeface="+mn-lt"/>
              </a:rPr>
              <a:t>Современные контрацептивы позволяют не допустить нежелательной беременности, необходимо ими пользоваться</a:t>
            </a:r>
          </a:p>
          <a:p>
            <a:r>
              <a:rPr lang="ru-RU" b="1" dirty="0">
                <a:latin typeface="+mn-lt"/>
              </a:rPr>
              <a:t>Адекватное лечение всех инфекций, передаваемых половым путем. Любую беременность желательно планировать</a:t>
            </a:r>
          </a:p>
          <a:p>
            <a:r>
              <a:rPr lang="ru-RU" b="1" dirty="0">
                <a:latin typeface="+mn-lt"/>
              </a:rPr>
              <a:t>Вести здоровый образ жизни</a:t>
            </a:r>
          </a:p>
          <a:p>
            <a:r>
              <a:rPr lang="ru-RU" b="1" dirty="0">
                <a:latin typeface="+mn-lt"/>
              </a:rPr>
              <a:t>Неукоснительно соблюдать правила личной гигиены, это касается не только девушек, но и мужчин</a:t>
            </a:r>
          </a:p>
          <a:p>
            <a:r>
              <a:rPr lang="ru-RU" b="1" dirty="0">
                <a:latin typeface="+mn-lt"/>
              </a:rPr>
              <a:t> Укреплять свой иммунитет</a:t>
            </a:r>
          </a:p>
          <a:p>
            <a:r>
              <a:rPr lang="ru-RU" b="1" dirty="0">
                <a:latin typeface="+mn-lt"/>
              </a:rPr>
              <a:t>Стараться правильно питаться и не употреблять продукты, которые вредят здоровью</a:t>
            </a:r>
          </a:p>
          <a:p>
            <a:r>
              <a:rPr lang="ru-RU" b="1" dirty="0">
                <a:latin typeface="+mn-lt"/>
              </a:rPr>
              <a:t>Регулярно проходить профилактические медицинские осмотры, осмотры  у врача-гинеколога и врача-уролога</a:t>
            </a:r>
          </a:p>
          <a:p>
            <a:endParaRPr lang="ru-RU" b="1" dirty="0">
              <a:latin typeface="+mn-lt"/>
            </a:endParaRPr>
          </a:p>
          <a:p>
            <a:pPr marL="0" indent="0">
              <a:spcBef>
                <a:spcPts val="2000"/>
              </a:spcBef>
              <a:buNone/>
            </a:pPr>
            <a:endParaRPr lang="ru-RU" dirty="0"/>
          </a:p>
        </p:txBody>
      </p:sp>
    </p:spTree>
    <p:extLst>
      <p:ext uri="{BB962C8B-B14F-4D97-AF65-F5344CB8AC3E}">
        <p14:creationId xmlns:p14="http://schemas.microsoft.com/office/powerpoint/2010/main" val="105041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a:extLst>
              <a:ext uri="{FF2B5EF4-FFF2-40B4-BE49-F238E27FC236}">
                <a16:creationId xmlns:a16="http://schemas.microsoft.com/office/drawing/2014/main" xmlns="" id="{FDD7083F-B9DE-48EE-87BB-ADF25D58051F}"/>
              </a:ext>
            </a:extLst>
          </p:cNvPr>
          <p:cNvPicPr>
            <a:picLocks noGrp="1" noChangeAspect="1"/>
          </p:cNvPicPr>
          <p:nvPr>
            <p:ph idx="1"/>
          </p:nvPr>
        </p:nvPicPr>
        <p:blipFill>
          <a:blip r:embed="rId3"/>
          <a:stretch>
            <a:fillRect/>
          </a:stretch>
        </p:blipFill>
        <p:spPr>
          <a:xfrm>
            <a:off x="5481494" y="4457700"/>
            <a:ext cx="3548207" cy="2305297"/>
          </a:xfrm>
          <a:prstGeom prst="rect">
            <a:avLst/>
          </a:prstGeom>
          <a:ln>
            <a:noFill/>
          </a:ln>
          <a:effectLst>
            <a:softEdge rad="112500"/>
          </a:effectLst>
        </p:spPr>
      </p:pic>
      <p:sp>
        <p:nvSpPr>
          <p:cNvPr id="4" name="Заголовок 1">
            <a:extLst>
              <a:ext uri="{FF2B5EF4-FFF2-40B4-BE49-F238E27FC236}">
                <a16:creationId xmlns:a16="http://schemas.microsoft.com/office/drawing/2014/main" xmlns="" id="{ADF6B10A-6F9B-4031-9A33-C20D5C032EA1}"/>
              </a:ext>
            </a:extLst>
          </p:cNvPr>
          <p:cNvSpPr>
            <a:spLocks noGrp="1"/>
          </p:cNvSpPr>
          <p:nvPr>
            <p:ph type="title"/>
          </p:nvPr>
        </p:nvSpPr>
        <p:spPr>
          <a:xfrm>
            <a:off x="358775" y="365127"/>
            <a:ext cx="8426450" cy="1006474"/>
          </a:xfrm>
        </p:spPr>
        <p:txBody>
          <a:bodyPr>
            <a:normAutofit fontScale="90000"/>
          </a:bodyPr>
          <a:lstStyle/>
          <a:p>
            <a:pPr algn="just"/>
            <a:r>
              <a:rPr lang="ru-RU" sz="3600" dirty="0">
                <a:latin typeface="+mn-lt"/>
              </a:rPr>
              <a:t>Ответственные будущие мамы начинают готовиться к материнству заранее!</a:t>
            </a:r>
            <a:br>
              <a:rPr lang="ru-RU" sz="3600" dirty="0">
                <a:latin typeface="+mn-lt"/>
              </a:rPr>
            </a:br>
            <a:r>
              <a:rPr lang="ru-RU" dirty="0"/>
              <a:t/>
            </a:r>
            <a:br>
              <a:rPr lang="ru-RU" dirty="0"/>
            </a:br>
            <a:r>
              <a:rPr lang="ru-RU" sz="2200" dirty="0" err="1">
                <a:solidFill>
                  <a:schemeClr val="tx1"/>
                </a:solidFill>
                <a:latin typeface="+mn-lt"/>
              </a:rPr>
              <a:t>Прегравидарная</a:t>
            </a:r>
            <a:r>
              <a:rPr lang="ru-RU" sz="2200" dirty="0">
                <a:solidFill>
                  <a:schemeClr val="tx1"/>
                </a:solidFill>
                <a:latin typeface="+mn-lt"/>
              </a:rPr>
              <a:t>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a:t>
            </a:r>
            <a:endParaRPr lang="ru-RU" sz="2200" dirty="0">
              <a:latin typeface="+mn-lt"/>
            </a:endParaRPr>
          </a:p>
        </p:txBody>
      </p:sp>
      <p:sp>
        <p:nvSpPr>
          <p:cNvPr id="5" name="Прямоугольник 4">
            <a:extLst>
              <a:ext uri="{FF2B5EF4-FFF2-40B4-BE49-F238E27FC236}">
                <a16:creationId xmlns:a16="http://schemas.microsoft.com/office/drawing/2014/main" xmlns="" id="{AF34B433-AC6B-4820-AC22-9FFA1ABB9B0A}"/>
              </a:ext>
            </a:extLst>
          </p:cNvPr>
          <p:cNvSpPr/>
          <p:nvPr/>
        </p:nvSpPr>
        <p:spPr>
          <a:xfrm>
            <a:off x="436418" y="3118601"/>
            <a:ext cx="6421582" cy="1323439"/>
          </a:xfrm>
          <a:prstGeom prst="rect">
            <a:avLst/>
          </a:prstGeom>
        </p:spPr>
        <p:txBody>
          <a:bodyPr wrap="square">
            <a:spAutoFit/>
          </a:bodyPr>
          <a:lstStyle/>
          <a:p>
            <a:r>
              <a:rPr lang="ru-RU" sz="2000" b="1" dirty="0">
                <a:solidFill>
                  <a:schemeClr val="accent4">
                    <a:lumMod val="50000"/>
                  </a:schemeClr>
                </a:solidFill>
              </a:rPr>
              <a:t>Значительно снижает:</a:t>
            </a:r>
          </a:p>
          <a:p>
            <a:pPr marL="342900" indent="-342900">
              <a:buFont typeface="Wingdings" panose="05000000000000000000" pitchFamily="2" charset="2"/>
              <a:buChar char="q"/>
            </a:pPr>
            <a:r>
              <a:rPr lang="ru-RU" sz="2000" b="1" dirty="0"/>
              <a:t> вероятность рождения детей преждевременно</a:t>
            </a:r>
          </a:p>
          <a:p>
            <a:pPr marL="342900" indent="-342900">
              <a:buFont typeface="Wingdings" panose="05000000000000000000" pitchFamily="2" charset="2"/>
              <a:buChar char="q"/>
            </a:pPr>
            <a:r>
              <a:rPr lang="ru-RU" sz="2000" b="1" dirty="0"/>
              <a:t>с врожденными пороками развития</a:t>
            </a:r>
          </a:p>
          <a:p>
            <a:pPr marL="342900" indent="-342900">
              <a:buFont typeface="Wingdings" panose="05000000000000000000" pitchFamily="2" charset="2"/>
              <a:buChar char="q"/>
            </a:pPr>
            <a:r>
              <a:rPr lang="ru-RU" sz="2000" b="1" dirty="0"/>
              <a:t> недостаточным весом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02781"/>
            <a:ext cx="8426450" cy="1325563"/>
          </a:xfrm>
        </p:spPr>
        <p:txBody>
          <a:bodyPr>
            <a:normAutofit/>
          </a:bodyPr>
          <a:lstStyle/>
          <a:p>
            <a:r>
              <a:rPr lang="ru-RU" sz="3600" dirty="0">
                <a:latin typeface="+mn-lt"/>
              </a:rPr>
              <a:t>Принципы ЗОЖ</a:t>
            </a:r>
          </a:p>
        </p:txBody>
      </p:sp>
      <p:sp>
        <p:nvSpPr>
          <p:cNvPr id="3" name="Содержимое 2"/>
          <p:cNvSpPr>
            <a:spLocks noGrp="1"/>
          </p:cNvSpPr>
          <p:nvPr>
            <p:ph idx="1"/>
          </p:nvPr>
        </p:nvSpPr>
        <p:spPr>
          <a:xfrm>
            <a:off x="358775" y="904009"/>
            <a:ext cx="8426450" cy="5251935"/>
          </a:xfrm>
        </p:spPr>
        <p:txBody>
          <a:bodyPr>
            <a:normAutofit/>
          </a:bodyPr>
          <a:lstStyle/>
          <a:p>
            <a:pPr>
              <a:spcBef>
                <a:spcPts val="0"/>
              </a:spcBef>
            </a:pPr>
            <a:r>
              <a:rPr lang="ru-RU" sz="2000" b="1" i="1" dirty="0">
                <a:latin typeface="+mn-lt"/>
              </a:rPr>
              <a:t>Сбалансированное и рациональное питание:</a:t>
            </a:r>
          </a:p>
          <a:p>
            <a:pPr marL="715963" lvl="0" indent="-354013">
              <a:spcBef>
                <a:spcPts val="0"/>
              </a:spcBef>
              <a:buClr>
                <a:schemeClr val="accent1">
                  <a:lumMod val="50000"/>
                </a:schemeClr>
              </a:buClr>
            </a:pPr>
            <a:r>
              <a:rPr lang="ru-RU" sz="2000" b="1" dirty="0">
                <a:latin typeface="+mn-lt"/>
              </a:rPr>
              <a:t>400-500 г свежих овощей и фруктов ежедневно</a:t>
            </a:r>
          </a:p>
          <a:p>
            <a:pPr marL="715963" lvl="0" indent="-354013">
              <a:spcBef>
                <a:spcPts val="0"/>
              </a:spcBef>
              <a:buClr>
                <a:schemeClr val="accent1">
                  <a:lumMod val="50000"/>
                </a:schemeClr>
              </a:buClr>
            </a:pPr>
            <a:r>
              <a:rPr lang="ru-RU" sz="2000" b="1" dirty="0">
                <a:latin typeface="+mn-lt"/>
              </a:rPr>
              <a:t>больше рыбы, морепродуктов</a:t>
            </a:r>
          </a:p>
          <a:p>
            <a:pPr marL="715963" lvl="0" indent="-354013">
              <a:spcBef>
                <a:spcPts val="0"/>
              </a:spcBef>
              <a:buClr>
                <a:schemeClr val="accent1">
                  <a:lumMod val="50000"/>
                </a:schemeClr>
              </a:buClr>
            </a:pPr>
            <a:r>
              <a:rPr lang="ru-RU" sz="2000" b="1" dirty="0">
                <a:latin typeface="+mn-lt"/>
              </a:rPr>
              <a:t>сокращать соль и сладкое</a:t>
            </a:r>
          </a:p>
          <a:p>
            <a:pPr>
              <a:spcBef>
                <a:spcPts val="0"/>
              </a:spcBef>
            </a:pPr>
            <a:r>
              <a:rPr lang="ru-RU" sz="2000" b="1" i="1" dirty="0">
                <a:latin typeface="+mn-lt"/>
              </a:rPr>
              <a:t>Достаточное количество жидкости (30 мл / 1 кг Вашего веса)</a:t>
            </a:r>
          </a:p>
          <a:p>
            <a:pPr lvl="0">
              <a:spcBef>
                <a:spcPts val="0"/>
              </a:spcBef>
            </a:pPr>
            <a:r>
              <a:rPr lang="ru-RU" sz="2000" b="1" i="1" dirty="0">
                <a:latin typeface="+mn-lt"/>
              </a:rPr>
              <a:t>Физическая нагрузка:</a:t>
            </a:r>
          </a:p>
          <a:p>
            <a:pPr marL="715963" lvl="0" indent="-354013">
              <a:spcBef>
                <a:spcPts val="0"/>
              </a:spcBef>
              <a:buClr>
                <a:schemeClr val="accent1">
                  <a:lumMod val="50000"/>
                </a:schemeClr>
              </a:buClr>
            </a:pPr>
            <a:r>
              <a:rPr lang="ru-RU" sz="2000" b="1" dirty="0">
                <a:latin typeface="+mn-lt"/>
              </a:rPr>
              <a:t>умеренная физическая нагрузка минимум 150 минут в неделю</a:t>
            </a:r>
          </a:p>
          <a:p>
            <a:pPr marL="715963" lvl="0" indent="-354013">
              <a:spcBef>
                <a:spcPts val="0"/>
              </a:spcBef>
              <a:buClr>
                <a:schemeClr val="accent1">
                  <a:lumMod val="50000"/>
                </a:schemeClr>
              </a:buClr>
            </a:pPr>
            <a:r>
              <a:rPr lang="ru-RU" sz="2000" b="1" dirty="0">
                <a:latin typeface="+mn-lt"/>
              </a:rPr>
              <a:t>2 раза в неделю силовые тренировки</a:t>
            </a:r>
          </a:p>
          <a:p>
            <a:pPr marL="715963" lvl="0" indent="-354013">
              <a:spcBef>
                <a:spcPts val="0"/>
              </a:spcBef>
              <a:buClr>
                <a:schemeClr val="accent1">
                  <a:lumMod val="50000"/>
                </a:schemeClr>
              </a:buClr>
            </a:pPr>
            <a:r>
              <a:rPr lang="ru-RU" sz="2000" b="1" dirty="0">
                <a:latin typeface="+mn-lt"/>
              </a:rPr>
              <a:t>минимум 10 000 шагов в день</a:t>
            </a:r>
          </a:p>
          <a:p>
            <a:pPr lvl="0">
              <a:spcBef>
                <a:spcPts val="0"/>
              </a:spcBef>
            </a:pPr>
            <a:r>
              <a:rPr lang="ru-RU" sz="2000" b="1" i="1" dirty="0">
                <a:latin typeface="+mn-lt"/>
              </a:rPr>
              <a:t>Полноценный сон:</a:t>
            </a:r>
          </a:p>
          <a:p>
            <a:pPr marL="715963" lvl="0" indent="-354013">
              <a:spcBef>
                <a:spcPts val="0"/>
              </a:spcBef>
              <a:buClr>
                <a:schemeClr val="accent1">
                  <a:lumMod val="50000"/>
                </a:schemeClr>
              </a:buClr>
            </a:pPr>
            <a:r>
              <a:rPr lang="ru-RU" sz="2000" b="1" dirty="0">
                <a:latin typeface="+mn-lt"/>
              </a:rPr>
              <a:t>в течение 8 часов</a:t>
            </a:r>
          </a:p>
          <a:p>
            <a:pPr marL="715963" lvl="0" indent="-354013">
              <a:spcBef>
                <a:spcPts val="0"/>
              </a:spcBef>
              <a:buClr>
                <a:schemeClr val="accent1">
                  <a:lumMod val="50000"/>
                </a:schemeClr>
              </a:buClr>
            </a:pPr>
            <a:r>
              <a:rPr lang="ru-RU" sz="2000" b="1" dirty="0">
                <a:latin typeface="+mn-lt"/>
              </a:rPr>
              <a:t>ложиться спать в 22-23 часа</a:t>
            </a:r>
          </a:p>
          <a:p>
            <a:pPr marL="715963" lvl="0" indent="-354013">
              <a:spcBef>
                <a:spcPts val="0"/>
              </a:spcBef>
              <a:buClr>
                <a:schemeClr val="accent1">
                  <a:lumMod val="50000"/>
                </a:schemeClr>
              </a:buClr>
            </a:pPr>
            <a:r>
              <a:rPr lang="ru-RU" sz="2000" b="1" dirty="0">
                <a:latin typeface="+mn-lt"/>
              </a:rPr>
              <a:t>спать в темноте</a:t>
            </a:r>
            <a:endParaRPr lang="ru-RU" sz="2000" b="1" i="1" dirty="0">
              <a:latin typeface="+mn-lt"/>
            </a:endParaRPr>
          </a:p>
          <a:p>
            <a:pPr marL="361950" lvl="0" indent="0">
              <a:buClr>
                <a:schemeClr val="accent1">
                  <a:lumMod val="50000"/>
                </a:schemeClr>
              </a:buClr>
              <a:buNone/>
            </a:pPr>
            <a:endParaRPr lang="ru-RU" sz="2000" dirty="0"/>
          </a:p>
          <a:p>
            <a:pPr>
              <a:spcBef>
                <a:spcPts val="0"/>
              </a:spcBef>
            </a:pPr>
            <a:endParaRPr lang="ru-RU" sz="2000" b="1" dirty="0">
              <a:latin typeface="+mn-lt"/>
            </a:endParaRPr>
          </a:p>
          <a:p>
            <a:pPr>
              <a:spcBef>
                <a:spcPts val="0"/>
              </a:spcBef>
            </a:pPr>
            <a:endParaRPr lang="ru-RU" sz="2000" b="1" dirty="0">
              <a:latin typeface="+mn-lt"/>
            </a:endParaRPr>
          </a:p>
        </p:txBody>
      </p:sp>
      <p:pic>
        <p:nvPicPr>
          <p:cNvPr id="5" name="Рисунок 4">
            <a:extLst>
              <a:ext uri="{FF2B5EF4-FFF2-40B4-BE49-F238E27FC236}">
                <a16:creationId xmlns:a16="http://schemas.microsoft.com/office/drawing/2014/main" xmlns="" id="{9EDDE1C2-DCB6-432A-AC02-5D359C6F45FB}"/>
              </a:ext>
            </a:extLst>
          </p:cNvPr>
          <p:cNvPicPr>
            <a:picLocks noChangeAspect="1"/>
          </p:cNvPicPr>
          <p:nvPr/>
        </p:nvPicPr>
        <p:blipFill>
          <a:blip r:embed="rId3"/>
          <a:stretch>
            <a:fillRect/>
          </a:stretch>
        </p:blipFill>
        <p:spPr>
          <a:xfrm>
            <a:off x="5967768" y="3044536"/>
            <a:ext cx="3080187" cy="2062255"/>
          </a:xfrm>
          <a:prstGeom prst="rect">
            <a:avLst/>
          </a:prstGeom>
        </p:spPr>
      </p:pic>
      <p:pic>
        <p:nvPicPr>
          <p:cNvPr id="6" name="Рисунок 5">
            <a:extLst>
              <a:ext uri="{FF2B5EF4-FFF2-40B4-BE49-F238E27FC236}">
                <a16:creationId xmlns:a16="http://schemas.microsoft.com/office/drawing/2014/main" xmlns="" id="{113B407B-A602-4DD0-A0B2-2E7A2DE2A8FC}"/>
              </a:ext>
            </a:extLst>
          </p:cNvPr>
          <p:cNvPicPr>
            <a:picLocks noChangeAspect="1"/>
          </p:cNvPicPr>
          <p:nvPr/>
        </p:nvPicPr>
        <p:blipFill>
          <a:blip r:embed="rId4"/>
          <a:stretch>
            <a:fillRect/>
          </a:stretch>
        </p:blipFill>
        <p:spPr>
          <a:xfrm>
            <a:off x="2874385" y="4795745"/>
            <a:ext cx="3093383" cy="20622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6"/>
            <a:ext cx="8426450" cy="1325563"/>
          </a:xfrm>
        </p:spPr>
        <p:txBody>
          <a:bodyPr>
            <a:normAutofit/>
          </a:bodyPr>
          <a:lstStyle/>
          <a:p>
            <a:r>
              <a:rPr lang="ru-RU" sz="3600" dirty="0">
                <a:latin typeface="+mn-lt"/>
              </a:rPr>
              <a:t>Принципы ЗОЖ</a:t>
            </a:r>
          </a:p>
        </p:txBody>
      </p:sp>
      <p:sp>
        <p:nvSpPr>
          <p:cNvPr id="3" name="Содержимое 2"/>
          <p:cNvSpPr>
            <a:spLocks noGrp="1"/>
          </p:cNvSpPr>
          <p:nvPr>
            <p:ph idx="1"/>
          </p:nvPr>
        </p:nvSpPr>
        <p:spPr>
          <a:xfrm>
            <a:off x="176645" y="1371601"/>
            <a:ext cx="8608580" cy="4794852"/>
          </a:xfrm>
        </p:spPr>
        <p:txBody>
          <a:bodyPr>
            <a:normAutofit/>
          </a:bodyPr>
          <a:lstStyle/>
          <a:p>
            <a:pPr>
              <a:spcBef>
                <a:spcPts val="0"/>
              </a:spcBef>
            </a:pPr>
            <a:r>
              <a:rPr lang="ru-RU" sz="2000" b="1" i="1" dirty="0">
                <a:latin typeface="+mn-lt"/>
              </a:rPr>
              <a:t>Закаливание организма</a:t>
            </a:r>
          </a:p>
          <a:p>
            <a:pPr lvl="0">
              <a:spcBef>
                <a:spcPts val="0"/>
              </a:spcBef>
            </a:pPr>
            <a:r>
              <a:rPr lang="ru-RU" sz="2000" b="1" i="1" dirty="0">
                <a:latin typeface="+mn-lt"/>
              </a:rPr>
              <a:t>Отказ от зависимостей:</a:t>
            </a:r>
          </a:p>
          <a:p>
            <a:pPr marL="715963" lvl="0" indent="-354013">
              <a:spcBef>
                <a:spcPts val="0"/>
              </a:spcBef>
              <a:buClr>
                <a:schemeClr val="accent1">
                  <a:lumMod val="50000"/>
                </a:schemeClr>
              </a:buClr>
            </a:pPr>
            <a:r>
              <a:rPr lang="ru-RU" sz="2000" b="1" dirty="0">
                <a:latin typeface="+mn-lt"/>
              </a:rPr>
              <a:t>курения</a:t>
            </a:r>
          </a:p>
          <a:p>
            <a:pPr marL="715963" lvl="0" indent="-354013">
              <a:spcBef>
                <a:spcPts val="0"/>
              </a:spcBef>
              <a:buClr>
                <a:schemeClr val="accent1">
                  <a:lumMod val="50000"/>
                </a:schemeClr>
              </a:buClr>
            </a:pPr>
            <a:r>
              <a:rPr lang="ru-RU" sz="2000" b="1" dirty="0">
                <a:latin typeface="+mn-lt"/>
              </a:rPr>
              <a:t>алкоголя</a:t>
            </a:r>
          </a:p>
          <a:p>
            <a:pPr marL="715963" lvl="0" indent="-354013">
              <a:spcBef>
                <a:spcPts val="0"/>
              </a:spcBef>
              <a:buClr>
                <a:schemeClr val="accent1">
                  <a:lumMod val="50000"/>
                </a:schemeClr>
              </a:buClr>
            </a:pPr>
            <a:r>
              <a:rPr lang="ru-RU" sz="2000" b="1" dirty="0">
                <a:latin typeface="+mn-lt"/>
              </a:rPr>
              <a:t>заедания стрессов перекусами</a:t>
            </a:r>
          </a:p>
          <a:p>
            <a:pPr lvl="0">
              <a:spcBef>
                <a:spcPts val="0"/>
              </a:spcBef>
            </a:pPr>
            <a:r>
              <a:rPr lang="ru-RU" sz="2000" b="1" i="1" dirty="0">
                <a:latin typeface="+mn-lt"/>
              </a:rPr>
              <a:t>Формирование устойчивости к стрессу</a:t>
            </a:r>
          </a:p>
          <a:p>
            <a:pPr marL="0" indent="0">
              <a:buNone/>
            </a:pPr>
            <a:endParaRPr lang="ru-RU" dirty="0"/>
          </a:p>
        </p:txBody>
      </p:sp>
      <p:pic>
        <p:nvPicPr>
          <p:cNvPr id="4" name="Рисунок 3">
            <a:extLst>
              <a:ext uri="{FF2B5EF4-FFF2-40B4-BE49-F238E27FC236}">
                <a16:creationId xmlns:a16="http://schemas.microsoft.com/office/drawing/2014/main" xmlns="" id="{A040A725-5EC1-4495-825F-2076B7FF81AC}"/>
              </a:ext>
            </a:extLst>
          </p:cNvPr>
          <p:cNvPicPr>
            <a:picLocks noChangeAspect="1"/>
          </p:cNvPicPr>
          <p:nvPr/>
        </p:nvPicPr>
        <p:blipFill rotWithShape="1">
          <a:blip r:embed="rId3"/>
          <a:srcRect l="51750" t="14851" r="7302" b="7778"/>
          <a:stretch/>
        </p:blipFill>
        <p:spPr>
          <a:xfrm>
            <a:off x="6712527" y="79497"/>
            <a:ext cx="2431473" cy="3452811"/>
          </a:xfrm>
          <a:prstGeom prst="rect">
            <a:avLst/>
          </a:prstGeom>
          <a:ln>
            <a:noFill/>
          </a:ln>
          <a:effectLst>
            <a:softEdge rad="112500"/>
          </a:effectLst>
        </p:spPr>
      </p:pic>
      <p:pic>
        <p:nvPicPr>
          <p:cNvPr id="5" name="Рисунок 4">
            <a:extLst>
              <a:ext uri="{FF2B5EF4-FFF2-40B4-BE49-F238E27FC236}">
                <a16:creationId xmlns:a16="http://schemas.microsoft.com/office/drawing/2014/main" xmlns="" id="{27BE1AA1-05E9-4EEE-923A-8ECCDFA50E80}"/>
              </a:ext>
            </a:extLst>
          </p:cNvPr>
          <p:cNvPicPr>
            <a:picLocks noChangeAspect="1"/>
          </p:cNvPicPr>
          <p:nvPr/>
        </p:nvPicPr>
        <p:blipFill>
          <a:blip r:embed="rId4"/>
          <a:stretch>
            <a:fillRect/>
          </a:stretch>
        </p:blipFill>
        <p:spPr>
          <a:xfrm>
            <a:off x="5557912" y="3429000"/>
            <a:ext cx="3586088" cy="2305579"/>
          </a:xfrm>
          <a:prstGeom prst="rect">
            <a:avLst/>
          </a:prstGeom>
        </p:spPr>
      </p:pic>
      <p:pic>
        <p:nvPicPr>
          <p:cNvPr id="6" name="Рисунок 5">
            <a:extLst>
              <a:ext uri="{FF2B5EF4-FFF2-40B4-BE49-F238E27FC236}">
                <a16:creationId xmlns:a16="http://schemas.microsoft.com/office/drawing/2014/main" xmlns="" id="{E0132EEE-F34C-44DB-8627-9F42061E89C7}"/>
              </a:ext>
            </a:extLst>
          </p:cNvPr>
          <p:cNvPicPr>
            <a:picLocks noChangeAspect="1"/>
          </p:cNvPicPr>
          <p:nvPr/>
        </p:nvPicPr>
        <p:blipFill>
          <a:blip r:embed="rId5"/>
          <a:stretch>
            <a:fillRect/>
          </a:stretch>
        </p:blipFill>
        <p:spPr>
          <a:xfrm>
            <a:off x="1721674" y="4291445"/>
            <a:ext cx="4000519" cy="26652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7"/>
            <a:ext cx="8426450" cy="1006474"/>
          </a:xfrm>
        </p:spPr>
        <p:txBody>
          <a:bodyPr>
            <a:normAutofit fontScale="90000"/>
          </a:bodyPr>
          <a:lstStyle/>
          <a:p>
            <a:r>
              <a:rPr lang="ru-RU" dirty="0">
                <a:latin typeface="+mn-lt"/>
              </a:rPr>
              <a:t>Витамины для репродуктивной сферы</a:t>
            </a:r>
            <a:r>
              <a:rPr lang="ru-RU" dirty="0"/>
              <a:t/>
            </a:r>
            <a:br>
              <a:rPr lang="ru-RU" dirty="0"/>
            </a:br>
            <a:endParaRPr lang="ru-RU" sz="3600" dirty="0">
              <a:latin typeface="+mn-lt"/>
            </a:endParaRPr>
          </a:p>
        </p:txBody>
      </p:sp>
      <p:sp>
        <p:nvSpPr>
          <p:cNvPr id="3" name="Содержимое 2"/>
          <p:cNvSpPr>
            <a:spLocks noGrp="1"/>
          </p:cNvSpPr>
          <p:nvPr>
            <p:ph idx="1"/>
          </p:nvPr>
        </p:nvSpPr>
        <p:spPr>
          <a:xfrm>
            <a:off x="228600" y="1070264"/>
            <a:ext cx="8556625" cy="5508915"/>
          </a:xfrm>
        </p:spPr>
        <p:txBody>
          <a:bodyPr>
            <a:normAutofit/>
          </a:bodyPr>
          <a:lstStyle/>
          <a:p>
            <a:pPr lvl="0"/>
            <a:r>
              <a:rPr lang="ru-RU" sz="2000" b="1" dirty="0">
                <a:latin typeface="+mn-lt"/>
              </a:rPr>
              <a:t>Витамин А участвует в синтезе промежуточного продукта половых гормонов</a:t>
            </a:r>
          </a:p>
          <a:p>
            <a:pPr lvl="0"/>
            <a:r>
              <a:rPr lang="ru-RU" sz="2000" b="1" dirty="0">
                <a:latin typeface="+mn-lt"/>
              </a:rPr>
              <a:t>Витамин Е в недостаточном количестве вызывает снижение образования семенной жидкости у мужчин, а у женщин может прерываться беременность на разных сроках</a:t>
            </a:r>
          </a:p>
          <a:p>
            <a:pPr lvl="0"/>
            <a:r>
              <a:rPr lang="ru-RU" sz="2000" b="1" dirty="0">
                <a:latin typeface="+mn-lt"/>
              </a:rPr>
              <a:t>Витамин С практически универсальный, оказывает влияние на работу многих систем органов</a:t>
            </a:r>
          </a:p>
          <a:p>
            <a:pPr lvl="0"/>
            <a:r>
              <a:rPr lang="ru-RU" sz="2200" b="1" dirty="0">
                <a:latin typeface="+mn-lt"/>
              </a:rPr>
              <a:t>Фолиевая кислота необходима для правильного развития ребенка в утробе матери. </a:t>
            </a:r>
          </a:p>
          <a:p>
            <a:pPr lvl="0"/>
            <a:r>
              <a:rPr lang="ru-RU" sz="2200" b="1" dirty="0">
                <a:latin typeface="+mn-lt"/>
              </a:rPr>
              <a:t>Йод нужен для нормальной работы щитовидной железы, без которой правильное функционирование половой системы просто невозможно. </a:t>
            </a:r>
          </a:p>
          <a:p>
            <a:pPr lvl="0"/>
            <a:endParaRPr lang="ru-RU" sz="2000" b="1" dirty="0">
              <a:latin typeface="+mn-lt"/>
            </a:endParaRPr>
          </a:p>
        </p:txBody>
      </p:sp>
      <p:sp>
        <p:nvSpPr>
          <p:cNvPr id="4" name="Заголовок 1">
            <a:extLst>
              <a:ext uri="{FF2B5EF4-FFF2-40B4-BE49-F238E27FC236}">
                <a16:creationId xmlns:a16="http://schemas.microsoft.com/office/drawing/2014/main" xmlns="" id="{CB9EB816-91A1-6844-EDDD-E5D949777DC2}"/>
              </a:ext>
            </a:extLst>
          </p:cNvPr>
          <p:cNvSpPr txBox="1">
            <a:spLocks/>
          </p:cNvSpPr>
          <p:nvPr/>
        </p:nvSpPr>
        <p:spPr>
          <a:xfrm>
            <a:off x="2286779" y="5795774"/>
            <a:ext cx="4570442" cy="53542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kern="1200">
                <a:solidFill>
                  <a:schemeClr val="accent4">
                    <a:lumMod val="50000"/>
                  </a:schemeClr>
                </a:solidFill>
                <a:latin typeface="Arial" panose="020B0604020202020204" pitchFamily="34" charset="0"/>
                <a:ea typeface="+mj-ea"/>
                <a:cs typeface="Arial" panose="020B0604020202020204" pitchFamily="34" charset="0"/>
              </a:defRPr>
            </a:lvl1pPr>
          </a:lstStyle>
          <a:p>
            <a:pPr algn="ctr"/>
            <a:r>
              <a:rPr lang="ru-RU" sz="3600" dirty="0">
                <a:latin typeface="+mn-lt"/>
              </a:rPr>
              <a:t>Спасибо за внимание!</a:t>
            </a:r>
          </a:p>
        </p:txBody>
      </p:sp>
    </p:spTree>
    <p:extLst>
      <p:ext uri="{BB962C8B-B14F-4D97-AF65-F5344CB8AC3E}">
        <p14:creationId xmlns:p14="http://schemas.microsoft.com/office/powerpoint/2010/main" val="319875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6"/>
            <a:ext cx="8426450" cy="1325563"/>
          </a:xfrm>
        </p:spPr>
        <p:txBody>
          <a:bodyPr>
            <a:normAutofit/>
          </a:bodyPr>
          <a:lstStyle/>
          <a:p>
            <a:r>
              <a:rPr lang="ru-RU" sz="3600" dirty="0">
                <a:latin typeface="+mn-lt"/>
              </a:rPr>
              <a:t/>
            </a:r>
            <a:br>
              <a:rPr lang="ru-RU" sz="3600" dirty="0">
                <a:latin typeface="+mn-lt"/>
              </a:rPr>
            </a:br>
            <a:r>
              <a:rPr lang="ru-RU" sz="3600" dirty="0">
                <a:latin typeface="+mn-lt"/>
              </a:rPr>
              <a:t>Что такое репродуктивное здоровье</a:t>
            </a:r>
          </a:p>
        </p:txBody>
      </p:sp>
      <p:sp>
        <p:nvSpPr>
          <p:cNvPr id="3" name="Содержимое 2"/>
          <p:cNvSpPr>
            <a:spLocks noGrp="1"/>
          </p:cNvSpPr>
          <p:nvPr>
            <p:ph idx="1"/>
          </p:nvPr>
        </p:nvSpPr>
        <p:spPr>
          <a:xfrm>
            <a:off x="358775" y="2026227"/>
            <a:ext cx="8426450" cy="4142109"/>
          </a:xfrm>
        </p:spPr>
        <p:txBody>
          <a:bodyPr>
            <a:normAutofit/>
          </a:bodyPr>
          <a:lstStyle/>
          <a:p>
            <a:pPr marL="0" indent="0" algn="just">
              <a:buNone/>
            </a:pPr>
            <a:r>
              <a:rPr lang="ru-RU" sz="2000" b="1" dirty="0">
                <a:latin typeface="+mn-lt"/>
              </a:rPr>
              <a:t>Репродуктивное здоровье (от лат. </a:t>
            </a:r>
            <a:r>
              <a:rPr lang="en-US" sz="2000" b="1" dirty="0">
                <a:latin typeface="+mn-lt"/>
              </a:rPr>
              <a:t>re</a:t>
            </a:r>
            <a:r>
              <a:rPr lang="ru-RU" sz="2000" b="1" dirty="0" err="1">
                <a:latin typeface="+mn-lt"/>
              </a:rPr>
              <a:t>productio</a:t>
            </a:r>
            <a:r>
              <a:rPr lang="ru-RU" sz="2000" b="1" dirty="0">
                <a:latin typeface="+mn-lt"/>
              </a:rPr>
              <a:t> воспроизводство, воспроизведение) – это состояние физического, умственного и социального благополучия по всем пунктам, относящимся к репродуктивной системе на всех стадиях жизни</a:t>
            </a:r>
          </a:p>
          <a:p>
            <a:pPr marL="0" indent="0" algn="just">
              <a:buNone/>
            </a:pPr>
            <a:endParaRPr lang="ru-RU" sz="2000" b="1" dirty="0">
              <a:latin typeface="+mn-lt"/>
            </a:endParaRPr>
          </a:p>
        </p:txBody>
      </p:sp>
      <p:pic>
        <p:nvPicPr>
          <p:cNvPr id="4" name="Рисунок 3">
            <a:extLst>
              <a:ext uri="{FF2B5EF4-FFF2-40B4-BE49-F238E27FC236}">
                <a16:creationId xmlns:a16="http://schemas.microsoft.com/office/drawing/2014/main" xmlns="" id="{4DD0CF68-7575-4E3C-B153-1FB73790D7C2}"/>
              </a:ext>
            </a:extLst>
          </p:cNvPr>
          <p:cNvPicPr>
            <a:picLocks noChangeAspect="1"/>
          </p:cNvPicPr>
          <p:nvPr/>
        </p:nvPicPr>
        <p:blipFill>
          <a:blip r:embed="rId3"/>
          <a:stretch>
            <a:fillRect/>
          </a:stretch>
        </p:blipFill>
        <p:spPr>
          <a:xfrm>
            <a:off x="2285802" y="3809736"/>
            <a:ext cx="4572396" cy="30482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036" y="-166254"/>
            <a:ext cx="8598189" cy="1856944"/>
          </a:xfrm>
        </p:spPr>
        <p:txBody>
          <a:bodyPr>
            <a:normAutofit/>
          </a:bodyPr>
          <a:lstStyle/>
          <a:p>
            <a:r>
              <a:rPr lang="ru-RU" dirty="0"/>
              <a:t/>
            </a:r>
            <a:br>
              <a:rPr lang="ru-RU" dirty="0"/>
            </a:br>
            <a:r>
              <a:rPr lang="ru-RU" sz="3600" dirty="0">
                <a:latin typeface="+mn-lt"/>
              </a:rPr>
              <a:t>Репродуктивное здоровье-это:</a:t>
            </a:r>
          </a:p>
        </p:txBody>
      </p:sp>
      <p:sp>
        <p:nvSpPr>
          <p:cNvPr id="3" name="Содержимое 2"/>
          <p:cNvSpPr>
            <a:spLocks noGrp="1"/>
          </p:cNvSpPr>
          <p:nvPr>
            <p:ph idx="1"/>
          </p:nvPr>
        </p:nvSpPr>
        <p:spPr>
          <a:xfrm>
            <a:off x="0" y="1018309"/>
            <a:ext cx="8785225" cy="5158653"/>
          </a:xfrm>
        </p:spPr>
        <p:txBody>
          <a:bodyPr>
            <a:normAutofit/>
          </a:bodyPr>
          <a:lstStyle/>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способность жить полноценной сексуальной жизнью</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возможность зачатия, рождения детей</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гарантия безопасной беременности</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уверенность в появлении на свет полностью здорового малыша</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возможность планирования беременности</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защита от СПИДа, венерических болезней</a:t>
            </a:r>
            <a:endParaRPr lang="ru-RU" sz="2000" b="1" dirty="0">
              <a:latin typeface="+mn-lt"/>
            </a:endParaRPr>
          </a:p>
        </p:txBody>
      </p:sp>
      <p:pic>
        <p:nvPicPr>
          <p:cNvPr id="4" name="Рисунок 3">
            <a:extLst>
              <a:ext uri="{FF2B5EF4-FFF2-40B4-BE49-F238E27FC236}">
                <a16:creationId xmlns:a16="http://schemas.microsoft.com/office/drawing/2014/main" xmlns="" id="{860C15A9-5965-4393-A58A-9B96A226A74B}"/>
              </a:ext>
            </a:extLst>
          </p:cNvPr>
          <p:cNvPicPr>
            <a:picLocks noChangeAspect="1"/>
          </p:cNvPicPr>
          <p:nvPr/>
        </p:nvPicPr>
        <p:blipFill rotWithShape="1">
          <a:blip r:embed="rId3"/>
          <a:srcRect l="-12467" t="-14610" r="-5788" b="1"/>
          <a:stretch/>
        </p:blipFill>
        <p:spPr>
          <a:xfrm>
            <a:off x="3268326" y="3190009"/>
            <a:ext cx="6156227" cy="3667991"/>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fontScale="90000"/>
          </a:bodyPr>
          <a:lstStyle/>
          <a:p>
            <a:r>
              <a:rPr lang="ru-RU" dirty="0">
                <a:latin typeface="+mn-lt"/>
              </a:rPr>
              <a:t>Составляющие репродуктивного здоровья</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828799"/>
            <a:ext cx="8307243" cy="4499265"/>
          </a:xfrm>
        </p:spPr>
        <p:txBody>
          <a:bodyPr>
            <a:normAutofit/>
          </a:bodyPr>
          <a:lstStyle/>
          <a:p>
            <a:r>
              <a:rPr lang="ru-RU" sz="2000" b="1" dirty="0">
                <a:latin typeface="+mn-lt"/>
              </a:rPr>
              <a:t>Рождаясь, ребенок получает от своих родителей на генетическом уровне некоторые показатели здоровья, особенности обмена веществ, предрасположенность к тем или иным проблемам.</a:t>
            </a:r>
          </a:p>
          <a:p>
            <a:r>
              <a:rPr lang="ru-RU" sz="2000" b="1" dirty="0">
                <a:latin typeface="+mn-lt"/>
              </a:rPr>
              <a:t>В первые годы жизни малыша забота о здоровье, в том числе и репродуктивном, ложится на плечи родителей. Именно они должны заложить основы здорового образа жизни ребёнка и объяснить важность этого для здоровья его будущих детей.</a:t>
            </a:r>
          </a:p>
          <a:p>
            <a:endParaRPr lang="ru-RU" b="1" dirty="0">
              <a:solidFill>
                <a:srgbClr val="C00000"/>
              </a:solidFill>
            </a:endParaRPr>
          </a:p>
        </p:txBody>
      </p:sp>
      <p:pic>
        <p:nvPicPr>
          <p:cNvPr id="3" name="Рисунок 2">
            <a:extLst>
              <a:ext uri="{FF2B5EF4-FFF2-40B4-BE49-F238E27FC236}">
                <a16:creationId xmlns:a16="http://schemas.microsoft.com/office/drawing/2014/main" xmlns="" id="{AE43049C-398A-4794-96E6-7F8EECEAAD2D}"/>
              </a:ext>
            </a:extLst>
          </p:cNvPr>
          <p:cNvPicPr>
            <a:picLocks noChangeAspect="1"/>
          </p:cNvPicPr>
          <p:nvPr/>
        </p:nvPicPr>
        <p:blipFill>
          <a:blip r:embed="rId3"/>
          <a:stretch>
            <a:fillRect/>
          </a:stretch>
        </p:blipFill>
        <p:spPr>
          <a:xfrm>
            <a:off x="2475216" y="4169431"/>
            <a:ext cx="4048095" cy="2688569"/>
          </a:xfrm>
          <a:prstGeom prst="rect">
            <a:avLst/>
          </a:prstGeom>
        </p:spPr>
      </p:pic>
    </p:spTree>
    <p:extLst>
      <p:ext uri="{BB962C8B-B14F-4D97-AF65-F5344CB8AC3E}">
        <p14:creationId xmlns:p14="http://schemas.microsoft.com/office/powerpoint/2010/main" val="1406252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Болезни и репродуктивная функция</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499186" cy="5309754"/>
          </a:xfrm>
        </p:spPr>
        <p:txBody>
          <a:bodyPr>
            <a:normAutofit fontScale="70000" lnSpcReduction="20000"/>
          </a:bodyPr>
          <a:lstStyle/>
          <a:p>
            <a:pPr lvl="0"/>
            <a:r>
              <a:rPr lang="ru-RU" sz="3200" b="1" dirty="0">
                <a:latin typeface="+mn-lt"/>
              </a:rPr>
              <a:t>Инфекционные заболевания</a:t>
            </a:r>
          </a:p>
          <a:p>
            <a:pPr lvl="0"/>
            <a:r>
              <a:rPr lang="ru-RU" sz="3200" b="1" dirty="0">
                <a:latin typeface="+mn-lt"/>
              </a:rPr>
              <a:t>Общесоматические болезни </a:t>
            </a:r>
          </a:p>
          <a:p>
            <a:pPr lvl="0"/>
            <a:r>
              <a:rPr lang="ru-RU" sz="3200" b="1" dirty="0">
                <a:latin typeface="+mn-lt"/>
              </a:rPr>
              <a:t>Врожденные заболевания</a:t>
            </a:r>
          </a:p>
          <a:p>
            <a:pPr lvl="0"/>
            <a:r>
              <a:rPr lang="ru-RU" sz="3200" b="1" dirty="0">
                <a:latin typeface="+mn-lt"/>
              </a:rPr>
              <a:t>Прием лекарственных препаратов. Некоторые оказывают достаточно сильное влияние на репродуктивную функцию</a:t>
            </a:r>
          </a:p>
          <a:p>
            <a:pPr marL="0" lvl="0" indent="0">
              <a:buNone/>
            </a:pPr>
            <a:r>
              <a:rPr lang="ru-RU" sz="3200" b="1" dirty="0">
                <a:latin typeface="+mn-lt"/>
              </a:rPr>
              <a:t>К таким можно отнести:</a:t>
            </a:r>
          </a:p>
          <a:p>
            <a:pPr lvl="0">
              <a:buFont typeface="Wingdings" panose="05000000000000000000" pitchFamily="2" charset="2"/>
              <a:buChar char="ü"/>
            </a:pPr>
            <a:r>
              <a:rPr lang="ru-RU" sz="3200" b="1" dirty="0">
                <a:latin typeface="+mn-lt"/>
              </a:rPr>
              <a:t>кортикостероиды</a:t>
            </a:r>
          </a:p>
          <a:p>
            <a:pPr lvl="0">
              <a:buFont typeface="Wingdings" panose="05000000000000000000" pitchFamily="2" charset="2"/>
              <a:buChar char="ü"/>
            </a:pPr>
            <a:r>
              <a:rPr lang="ru-RU" sz="3200" b="1" dirty="0">
                <a:latin typeface="+mn-lt"/>
              </a:rPr>
              <a:t>противосудорожные лекарства</a:t>
            </a:r>
          </a:p>
          <a:p>
            <a:pPr lvl="0">
              <a:buFont typeface="Wingdings" panose="05000000000000000000" pitchFamily="2" charset="2"/>
              <a:buChar char="ü"/>
            </a:pPr>
            <a:r>
              <a:rPr lang="ru-RU" sz="3200" b="1" dirty="0">
                <a:latin typeface="+mn-lt"/>
              </a:rPr>
              <a:t>антидепрессанты</a:t>
            </a:r>
          </a:p>
          <a:p>
            <a:pPr lvl="0">
              <a:buFont typeface="Wingdings" panose="05000000000000000000" pitchFamily="2" charset="2"/>
              <a:buChar char="ü"/>
            </a:pPr>
            <a:r>
              <a:rPr lang="ru-RU" sz="3200" b="1" dirty="0">
                <a:latin typeface="+mn-lt"/>
              </a:rPr>
              <a:t>транквилизаторы</a:t>
            </a:r>
          </a:p>
          <a:p>
            <a:pPr lvl="0">
              <a:buFont typeface="Wingdings" panose="05000000000000000000" pitchFamily="2" charset="2"/>
              <a:buChar char="ü"/>
            </a:pPr>
            <a:r>
              <a:rPr lang="ru-RU" sz="3200" b="1" dirty="0">
                <a:latin typeface="+mn-lt"/>
              </a:rPr>
              <a:t>нейролептики</a:t>
            </a:r>
          </a:p>
          <a:p>
            <a:pPr marL="0" lvl="0" indent="0">
              <a:buNone/>
            </a:pPr>
            <a:r>
              <a:rPr lang="ru-RU" sz="3200" b="1" dirty="0">
                <a:latin typeface="+mn-lt"/>
              </a:rPr>
              <a:t>Конечно, в некоторых ситуациях без этих препаратов просто не обойтись, но всегда необходимо оценивать риск для здоровья, особенно если вы еще собираетесь иметь детей.</a:t>
            </a:r>
          </a:p>
          <a:p>
            <a:endParaRPr lang="ru-RU" b="1" dirty="0">
              <a:solidFill>
                <a:srgbClr val="C00000"/>
              </a:solidFill>
            </a:endParaRPr>
          </a:p>
        </p:txBody>
      </p:sp>
    </p:spTree>
    <p:extLst>
      <p:ext uri="{BB962C8B-B14F-4D97-AF65-F5344CB8AC3E}">
        <p14:creationId xmlns:p14="http://schemas.microsoft.com/office/powerpoint/2010/main" val="3559337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Внешняя среда и репродуктивное здоровье</a:t>
            </a:r>
            <a:r>
              <a:rPr lang="ru-RU" dirty="0"/>
              <a:t/>
            </a:r>
            <a:br>
              <a:rPr lang="ru-RU" dirty="0"/>
            </a:b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465119"/>
            <a:ext cx="8499186" cy="5164282"/>
          </a:xfrm>
        </p:spPr>
        <p:txBody>
          <a:bodyPr>
            <a:normAutofit/>
          </a:bodyPr>
          <a:lstStyle/>
          <a:p>
            <a:r>
              <a:rPr lang="ru-RU" sz="2000" b="1" dirty="0">
                <a:latin typeface="+mn-lt"/>
              </a:rPr>
              <a:t>Стрессы</a:t>
            </a:r>
          </a:p>
          <a:p>
            <a:r>
              <a:rPr lang="ru-RU" sz="2000" b="1" dirty="0">
                <a:latin typeface="+mn-lt"/>
              </a:rPr>
              <a:t>Вредные привычки</a:t>
            </a:r>
          </a:p>
          <a:p>
            <a:r>
              <a:rPr lang="ru-RU" sz="2000" b="1" dirty="0">
                <a:latin typeface="+mn-lt"/>
              </a:rPr>
              <a:t>Травмы половых органов, особенно у мужчин, нарушают сперматогенез и приводят к снижению половой функции</a:t>
            </a:r>
          </a:p>
          <a:p>
            <a:r>
              <a:rPr lang="ru-RU" sz="2000" b="1" dirty="0">
                <a:latin typeface="+mn-lt"/>
              </a:rPr>
              <a:t>Влияние высокой температуры</a:t>
            </a:r>
          </a:p>
          <a:p>
            <a:r>
              <a:rPr lang="ru-RU" sz="2000" b="1" dirty="0">
                <a:latin typeface="+mn-lt"/>
              </a:rPr>
              <a:t>Неправильное питание</a:t>
            </a:r>
          </a:p>
          <a:p>
            <a:pPr marL="0" indent="0">
              <a:buNone/>
            </a:pPr>
            <a:endParaRPr lang="ru-RU" b="1" dirty="0">
              <a:solidFill>
                <a:srgbClr val="C00000"/>
              </a:solidFill>
            </a:endParaRPr>
          </a:p>
        </p:txBody>
      </p:sp>
      <p:pic>
        <p:nvPicPr>
          <p:cNvPr id="3" name="Рисунок 2">
            <a:extLst>
              <a:ext uri="{FF2B5EF4-FFF2-40B4-BE49-F238E27FC236}">
                <a16:creationId xmlns:a16="http://schemas.microsoft.com/office/drawing/2014/main" xmlns="" id="{3C6161B1-B93B-47F5-9407-C7609869E603}"/>
              </a:ext>
            </a:extLst>
          </p:cNvPr>
          <p:cNvPicPr>
            <a:picLocks noChangeAspect="1"/>
          </p:cNvPicPr>
          <p:nvPr/>
        </p:nvPicPr>
        <p:blipFill>
          <a:blip r:embed="rId3"/>
          <a:stretch>
            <a:fillRect/>
          </a:stretch>
        </p:blipFill>
        <p:spPr>
          <a:xfrm>
            <a:off x="5295045" y="4015066"/>
            <a:ext cx="3749365" cy="2755631"/>
          </a:xfrm>
          <a:prstGeom prst="rect">
            <a:avLst/>
          </a:prstGeom>
        </p:spPr>
      </p:pic>
      <p:pic>
        <p:nvPicPr>
          <p:cNvPr id="4" name="Рисунок 3">
            <a:extLst>
              <a:ext uri="{FF2B5EF4-FFF2-40B4-BE49-F238E27FC236}">
                <a16:creationId xmlns:a16="http://schemas.microsoft.com/office/drawing/2014/main" xmlns="" id="{F38A40B3-77A5-4DA4-9F3A-80A3FB8E3E1E}"/>
              </a:ext>
            </a:extLst>
          </p:cNvPr>
          <p:cNvPicPr>
            <a:picLocks noChangeAspect="1"/>
          </p:cNvPicPr>
          <p:nvPr/>
        </p:nvPicPr>
        <p:blipFill>
          <a:blip r:embed="rId4"/>
          <a:stretch>
            <a:fillRect/>
          </a:stretch>
        </p:blipFill>
        <p:spPr>
          <a:xfrm>
            <a:off x="99590" y="4170929"/>
            <a:ext cx="4102964" cy="2737341"/>
          </a:xfrm>
          <a:prstGeom prst="rect">
            <a:avLst/>
          </a:prstGeom>
        </p:spPr>
      </p:pic>
    </p:spTree>
    <p:extLst>
      <p:ext uri="{BB962C8B-B14F-4D97-AF65-F5344CB8AC3E}">
        <p14:creationId xmlns:p14="http://schemas.microsoft.com/office/powerpoint/2010/main" val="310687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Факторы риска для репродуктивного здоровья</a:t>
            </a:r>
            <a:r>
              <a:rPr lang="ru-RU" dirty="0"/>
              <a:t/>
            </a:r>
            <a:br>
              <a:rPr lang="ru-RU" dirty="0"/>
            </a:br>
            <a:r>
              <a:rPr lang="ru-RU" dirty="0"/>
              <a:t/>
            </a:r>
            <a:br>
              <a:rPr lang="ru-RU" dirty="0"/>
            </a:b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672936"/>
            <a:ext cx="8499186" cy="4956464"/>
          </a:xfrm>
        </p:spPr>
        <p:txBody>
          <a:bodyPr>
            <a:normAutofit/>
          </a:bodyPr>
          <a:lstStyle/>
          <a:p>
            <a:pPr lvl="0"/>
            <a:endParaRPr lang="ru-RU" sz="2000" b="1" dirty="0">
              <a:latin typeface="+mn-lt"/>
            </a:endParaRPr>
          </a:p>
          <a:p>
            <a:pPr lvl="0"/>
            <a:r>
              <a:rPr lang="ru-RU" b="1" dirty="0">
                <a:latin typeface="+mn-lt"/>
              </a:rPr>
              <a:t>Социально-психологические </a:t>
            </a:r>
          </a:p>
          <a:p>
            <a:pPr lvl="0"/>
            <a:r>
              <a:rPr lang="ru-RU" b="1" dirty="0">
                <a:latin typeface="+mn-lt"/>
              </a:rPr>
              <a:t>Генетические</a:t>
            </a:r>
          </a:p>
          <a:p>
            <a:pPr lvl="0"/>
            <a:r>
              <a:rPr lang="ru-RU" b="1" dirty="0">
                <a:latin typeface="+mn-lt"/>
              </a:rPr>
              <a:t>Профессиональные </a:t>
            </a:r>
          </a:p>
          <a:p>
            <a:pPr lvl="0"/>
            <a:r>
              <a:rPr lang="ru-RU" b="1" dirty="0">
                <a:latin typeface="+mn-lt"/>
              </a:rPr>
              <a:t>Экологические</a:t>
            </a:r>
            <a:endParaRPr lang="ru-RU" b="1" dirty="0">
              <a:solidFill>
                <a:srgbClr val="C00000"/>
              </a:solidFill>
              <a:latin typeface="+mn-lt"/>
            </a:endParaRPr>
          </a:p>
        </p:txBody>
      </p:sp>
      <p:pic>
        <p:nvPicPr>
          <p:cNvPr id="4" name="Рисунок 3">
            <a:extLst>
              <a:ext uri="{FF2B5EF4-FFF2-40B4-BE49-F238E27FC236}">
                <a16:creationId xmlns:a16="http://schemas.microsoft.com/office/drawing/2014/main" xmlns="" id="{AC5E6D85-4FEF-4A80-9BE4-3CA2F655E72B}"/>
              </a:ext>
            </a:extLst>
          </p:cNvPr>
          <p:cNvPicPr>
            <a:picLocks noChangeAspect="1"/>
          </p:cNvPicPr>
          <p:nvPr/>
        </p:nvPicPr>
        <p:blipFill rotWithShape="1">
          <a:blip r:embed="rId3"/>
          <a:srcRect l="-31829" t="-3195" r="11609" b="-7709"/>
          <a:stretch/>
        </p:blipFill>
        <p:spPr>
          <a:xfrm>
            <a:off x="3323143" y="1938611"/>
            <a:ext cx="5389346" cy="2980778"/>
          </a:xfrm>
          <a:prstGeom prst="rect">
            <a:avLst/>
          </a:prstGeom>
        </p:spPr>
      </p:pic>
    </p:spTree>
    <p:extLst>
      <p:ext uri="{BB962C8B-B14F-4D97-AF65-F5344CB8AC3E}">
        <p14:creationId xmlns:p14="http://schemas.microsoft.com/office/powerpoint/2010/main" val="519860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lstStyle/>
          <a:p>
            <a:r>
              <a:rPr lang="ru-RU" dirty="0"/>
              <a:t>Интересные факты</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5"/>
            <a:ext cx="8499186" cy="4857318"/>
          </a:xfrm>
        </p:spPr>
        <p:txBody>
          <a:bodyPr>
            <a:normAutofit/>
          </a:bodyPr>
          <a:lstStyle/>
          <a:p>
            <a:r>
              <a:rPr lang="ru-RU" b="1" dirty="0">
                <a:latin typeface="+mn-lt"/>
              </a:rPr>
              <a:t>По данным Научного центра акушерства и гинекологии Минздрава РФ в России на сегодняшний день:</a:t>
            </a:r>
          </a:p>
          <a:p>
            <a:pPr>
              <a:buFontTx/>
              <a:buChar char="-"/>
            </a:pPr>
            <a:r>
              <a:rPr lang="ru-RU" b="1" dirty="0">
                <a:latin typeface="+mn-lt"/>
              </a:rPr>
              <a:t>бесплодны 7-8 млн. российских женщин </a:t>
            </a:r>
          </a:p>
          <a:p>
            <a:pPr>
              <a:buFontTx/>
              <a:buChar char="-"/>
            </a:pPr>
            <a:r>
              <a:rPr lang="ru-RU" b="1" dirty="0">
                <a:latin typeface="+mn-lt"/>
              </a:rPr>
              <a:t> 3-4 млн. мужчин</a:t>
            </a:r>
          </a:p>
          <a:p>
            <a:pPr marL="0" indent="0">
              <a:buNone/>
            </a:pPr>
            <a:r>
              <a:rPr lang="ru-RU" b="1" dirty="0">
                <a:latin typeface="+mn-lt"/>
              </a:rPr>
              <a:t> В структуре бесплодия до 45% приходится на долю женщин и 40% на долю мужчин.</a:t>
            </a:r>
          </a:p>
          <a:p>
            <a:pPr marL="0" indent="0" algn="ctr">
              <a:buNone/>
            </a:pPr>
            <a:endParaRPr lang="ru-RU" b="1" dirty="0">
              <a:solidFill>
                <a:srgbClr val="C00000"/>
              </a:solidFill>
              <a:latin typeface="+mn-lt"/>
            </a:endParaRPr>
          </a:p>
          <a:p>
            <a:pPr marL="0" indent="0" algn="ctr">
              <a:buNone/>
            </a:pPr>
            <a:r>
              <a:rPr lang="ru-RU" b="1" dirty="0">
                <a:solidFill>
                  <a:srgbClr val="C00000"/>
                </a:solidFill>
                <a:latin typeface="+mn-lt"/>
              </a:rPr>
              <a:t>По данным ряда исследований в России частота бесплодия в браке достигает 16% и не отмечается тенденции к его снижению</a:t>
            </a:r>
          </a:p>
        </p:txBody>
      </p:sp>
    </p:spTree>
    <p:extLst>
      <p:ext uri="{BB962C8B-B14F-4D97-AF65-F5344CB8AC3E}">
        <p14:creationId xmlns:p14="http://schemas.microsoft.com/office/powerpoint/2010/main" val="49463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a:bodyPr>
          <a:lstStyle/>
          <a:p>
            <a:r>
              <a:rPr lang="ru-RU" sz="3200" dirty="0">
                <a:latin typeface="+mn-lt"/>
              </a:rPr>
              <a:t>Интересные</a:t>
            </a:r>
            <a:r>
              <a:rPr lang="ru-RU" sz="3200" dirty="0"/>
              <a:t> факты</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5"/>
            <a:ext cx="8499186" cy="4857318"/>
          </a:xfrm>
        </p:spPr>
        <p:txBody>
          <a:bodyPr>
            <a:normAutofit/>
          </a:bodyPr>
          <a:lstStyle/>
          <a:p>
            <a:pPr marL="0" indent="0" fontAlgn="base">
              <a:buNone/>
            </a:pPr>
            <a:r>
              <a:rPr lang="ru-RU" sz="2000" b="1" dirty="0">
                <a:latin typeface="+mn-lt"/>
              </a:rPr>
              <a:t>В настоящее время достоверно известно, что мужское и женское бесплодие встречаются примерно с одинаковой частотой. Статистика показывает такие цифры:</a:t>
            </a:r>
          </a:p>
          <a:p>
            <a:pPr lvl="0" fontAlgn="base"/>
            <a:r>
              <a:rPr lang="ru-RU" sz="2000" b="1" dirty="0">
                <a:latin typeface="+mn-lt"/>
              </a:rPr>
              <a:t>в 30% случаев зачать ребенка не удается из-за проблем с репродуктивным здоровьем у женщины</a:t>
            </a:r>
          </a:p>
          <a:p>
            <a:pPr lvl="0" fontAlgn="base"/>
            <a:r>
              <a:rPr lang="ru-RU" sz="2000" b="1" dirty="0">
                <a:latin typeface="+mn-lt"/>
              </a:rPr>
              <a:t>в 30% случаев причиной становятся нарушения у мужчины</a:t>
            </a:r>
          </a:p>
          <a:p>
            <a:pPr lvl="0" fontAlgn="base"/>
            <a:r>
              <a:rPr lang="ru-RU" sz="2000" b="1" dirty="0">
                <a:latin typeface="+mn-lt"/>
              </a:rPr>
              <a:t>в 30% случаев расстройства имеются у обоих партнеров</a:t>
            </a:r>
          </a:p>
          <a:p>
            <a:pPr lvl="0" fontAlgn="base"/>
            <a:r>
              <a:rPr lang="ru-RU" sz="2000" b="1" dirty="0">
                <a:latin typeface="+mn-lt"/>
              </a:rPr>
              <a:t>в 10% случаев причины бесплодия установить не удается</a:t>
            </a:r>
          </a:p>
          <a:p>
            <a:endParaRPr lang="ru-RU" b="1" dirty="0">
              <a:solidFill>
                <a:srgbClr val="C00000"/>
              </a:solidFill>
            </a:endParaRPr>
          </a:p>
        </p:txBody>
      </p:sp>
      <p:pic>
        <p:nvPicPr>
          <p:cNvPr id="3" name="Рисунок 2">
            <a:extLst>
              <a:ext uri="{FF2B5EF4-FFF2-40B4-BE49-F238E27FC236}">
                <a16:creationId xmlns:a16="http://schemas.microsoft.com/office/drawing/2014/main" xmlns="" id="{F6847D0F-A036-4066-B196-22B189A60CE9}"/>
              </a:ext>
            </a:extLst>
          </p:cNvPr>
          <p:cNvPicPr>
            <a:picLocks noChangeAspect="1"/>
          </p:cNvPicPr>
          <p:nvPr/>
        </p:nvPicPr>
        <p:blipFill>
          <a:blip r:embed="rId3"/>
          <a:stretch>
            <a:fillRect/>
          </a:stretch>
        </p:blipFill>
        <p:spPr>
          <a:xfrm>
            <a:off x="2913846" y="4530203"/>
            <a:ext cx="5944115" cy="2182557"/>
          </a:xfrm>
          <a:prstGeom prst="rect">
            <a:avLst/>
          </a:prstGeom>
        </p:spPr>
      </p:pic>
    </p:spTree>
    <p:extLst>
      <p:ext uri="{BB962C8B-B14F-4D97-AF65-F5344CB8AC3E}">
        <p14:creationId xmlns:p14="http://schemas.microsoft.com/office/powerpoint/2010/main" val="1538715771"/>
      </p:ext>
    </p:extLst>
  </p:cSld>
  <p:clrMapOvr>
    <a:masterClrMapping/>
  </p:clrMapOvr>
</p:sld>
</file>

<file path=ppt/theme/theme1.xml><?xml version="1.0" encoding="utf-8"?>
<a:theme xmlns:a="http://schemas.openxmlformats.org/drawingml/2006/main" name="Тема Office">
  <a:themeElements>
    <a:clrScheme name="Другая 19">
      <a:dk1>
        <a:sysClr val="windowText" lastClr="000000"/>
      </a:dk1>
      <a:lt1>
        <a:sysClr val="window" lastClr="FFFFFF"/>
      </a:lt1>
      <a:dk2>
        <a:srgbClr val="1F497D"/>
      </a:dk2>
      <a:lt2>
        <a:srgbClr val="EEECE1"/>
      </a:lt2>
      <a:accent1>
        <a:srgbClr val="F8B2A3"/>
      </a:accent1>
      <a:accent2>
        <a:srgbClr val="A4B4EA"/>
      </a:accent2>
      <a:accent3>
        <a:srgbClr val="98DFBB"/>
      </a:accent3>
      <a:accent4>
        <a:srgbClr val="9AD3E9"/>
      </a:accent4>
      <a:accent5>
        <a:srgbClr val="576868"/>
      </a:accent5>
      <a:accent6>
        <a:srgbClr val="CBCBCB"/>
      </a:accent6>
      <a:hlink>
        <a:srgbClr val="3F3F3F"/>
      </a:hlink>
      <a:folHlink>
        <a:srgbClr val="3F3F3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stract-Leaves_New.pptx" id="{697805DB-B33B-4136-A965-66B210DE17E7}" vid="{5F122C1A-02F0-4759-A5AF-1346464BFAC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Abstract-Leaves_New</Template>
  <TotalTime>889</TotalTime>
  <Words>2756</Words>
  <Application>Microsoft Office PowerPoint</Application>
  <PresentationFormat>Экран (4:3)</PresentationFormat>
  <Paragraphs>274</Paragraphs>
  <Slides>18</Slides>
  <Notes>17</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맑은 고딕</vt:lpstr>
      <vt:lpstr>Arial</vt:lpstr>
      <vt:lpstr>Calibri</vt:lpstr>
      <vt:lpstr>Times New Roman</vt:lpstr>
      <vt:lpstr>Wingdings</vt:lpstr>
      <vt:lpstr>Тема Office</vt:lpstr>
      <vt:lpstr>Неделя ответственного отношения к репродуктивному здоровью и здоровой беременности</vt:lpstr>
      <vt:lpstr> Что такое репродуктивное здоровье</vt:lpstr>
      <vt:lpstr> Репродуктивное здоровье-это:</vt:lpstr>
      <vt:lpstr>Составляющие репродуктивного здоровья </vt:lpstr>
      <vt:lpstr>Болезни и репродуктивная функция </vt:lpstr>
      <vt:lpstr>Внешняя среда и репродуктивное здоровье  </vt:lpstr>
      <vt:lpstr>Факторы риска для репродуктивного здоровья   </vt:lpstr>
      <vt:lpstr>Интересные факты</vt:lpstr>
      <vt:lpstr>Интересные факты</vt:lpstr>
      <vt:lpstr>Наиболее распространенные причины бесплодия у женщин </vt:lpstr>
      <vt:lpstr>Наиболее распространенные причины бесплодия у мужчин </vt:lpstr>
      <vt:lpstr>Как курение влияет на репродуктивное здоровье?</vt:lpstr>
      <vt:lpstr>Как алкоголь влияет на репродуктивное здоровье?</vt:lpstr>
      <vt:lpstr>Условия сохранения репродуктивного здоровья </vt:lpstr>
      <vt:lpstr>Ответственные будущие мамы начинают готовиться к материнству заранее!  Прегравидарная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vt:lpstr>
      <vt:lpstr>Принципы ЗОЖ</vt:lpstr>
      <vt:lpstr>Принципы ЗОЖ</vt:lpstr>
      <vt:lpstr>Витамины для репродуктивной сферы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Сохранение репродуктивного здоровья</dc:title>
  <dc:creator>Диана Хасаева</dc:creator>
  <cp:lastModifiedBy>User</cp:lastModifiedBy>
  <cp:revision>155</cp:revision>
  <dcterms:created xsi:type="dcterms:W3CDTF">2021-08-11T04:29:54Z</dcterms:created>
  <dcterms:modified xsi:type="dcterms:W3CDTF">2024-01-23T06:52:19Z</dcterms:modified>
</cp:coreProperties>
</file>