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7772400" cy="10058400"/>
  <p:notesSz cx="7772400" cy="10058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2778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MS UI Gothic"/>
                <a:cs typeface="MS UI Gothic"/>
              </a:defRPr>
            </a:lvl1pPr>
          </a:lstStyle>
          <a:p>
            <a:pPr marL="38100">
              <a:lnSpc>
                <a:spcPct val="100000"/>
              </a:lnSpc>
              <a:spcBef>
                <a:spcPts val="14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MS UI Gothic"/>
                <a:cs typeface="MS UI Gothic"/>
              </a:defRPr>
            </a:lvl1pPr>
          </a:lstStyle>
          <a:p>
            <a:pPr marL="38100">
              <a:lnSpc>
                <a:spcPct val="100000"/>
              </a:lnSpc>
              <a:spcBef>
                <a:spcPts val="14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7/7/2021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MS UI Gothic"/>
                <a:cs typeface="MS UI Gothic"/>
              </a:defRPr>
            </a:lvl1pPr>
          </a:lstStyle>
          <a:p>
            <a:pPr marL="38100">
              <a:lnSpc>
                <a:spcPct val="100000"/>
              </a:lnSpc>
              <a:spcBef>
                <a:spcPts val="14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7/7/2021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MS UI Gothic"/>
                <a:cs typeface="MS UI Gothic"/>
              </a:defRPr>
            </a:lvl1pPr>
          </a:lstStyle>
          <a:p>
            <a:pPr marL="38100">
              <a:lnSpc>
                <a:spcPct val="100000"/>
              </a:lnSpc>
              <a:spcBef>
                <a:spcPts val="14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7/7/2021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MS UI Gothic"/>
                <a:cs typeface="MS UI Gothic"/>
              </a:defRPr>
            </a:lvl1pPr>
          </a:lstStyle>
          <a:p>
            <a:pPr marL="38100">
              <a:lnSpc>
                <a:spcPct val="100000"/>
              </a:lnSpc>
              <a:spcBef>
                <a:spcPts val="14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692949" y="8932291"/>
            <a:ext cx="203200" cy="2006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MS UI Gothic"/>
                <a:cs typeface="MS UI Gothic"/>
              </a:defRPr>
            </a:lvl1pPr>
          </a:lstStyle>
          <a:p>
            <a:pPr marL="38100">
              <a:lnSpc>
                <a:spcPct val="100000"/>
              </a:lnSpc>
              <a:spcBef>
                <a:spcPts val="14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228600" y="1078022"/>
            <a:ext cx="7315201" cy="2930729"/>
            <a:chOff x="923925" y="1484639"/>
            <a:chExt cx="5924550" cy="2638425"/>
          </a:xfrm>
        </p:grpSpPr>
        <p:sp>
          <p:nvSpPr>
            <p:cNvPr id="4" name="object 4"/>
            <p:cNvSpPr/>
            <p:nvPr/>
          </p:nvSpPr>
          <p:spPr>
            <a:xfrm>
              <a:off x="923925" y="1484639"/>
              <a:ext cx="209550" cy="2638425"/>
            </a:xfrm>
            <a:custGeom>
              <a:avLst/>
              <a:gdLst/>
              <a:ahLst/>
              <a:cxnLst/>
              <a:rect l="l" t="t" r="r" b="b"/>
              <a:pathLst>
                <a:path w="209550" h="2638425">
                  <a:moveTo>
                    <a:pt x="209550" y="2638425"/>
                  </a:moveTo>
                  <a:lnTo>
                    <a:pt x="0" y="2638425"/>
                  </a:lnTo>
                  <a:lnTo>
                    <a:pt x="0" y="0"/>
                  </a:lnTo>
                  <a:lnTo>
                    <a:pt x="209550" y="0"/>
                  </a:lnTo>
                  <a:lnTo>
                    <a:pt x="209550" y="2638425"/>
                  </a:lnTo>
                  <a:close/>
                </a:path>
              </a:pathLst>
            </a:custGeom>
            <a:solidFill>
              <a:srgbClr val="91D0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133475" y="1484639"/>
              <a:ext cx="5715000" cy="2638425"/>
            </a:xfrm>
            <a:custGeom>
              <a:avLst/>
              <a:gdLst/>
              <a:ahLst/>
              <a:cxnLst/>
              <a:rect l="l" t="t" r="r" b="b"/>
              <a:pathLst>
                <a:path w="5715000" h="2638425">
                  <a:moveTo>
                    <a:pt x="5715000" y="2638425"/>
                  </a:moveTo>
                  <a:lnTo>
                    <a:pt x="0" y="2638425"/>
                  </a:lnTo>
                  <a:lnTo>
                    <a:pt x="0" y="0"/>
                  </a:lnTo>
                  <a:lnTo>
                    <a:pt x="5715000" y="0"/>
                  </a:lnTo>
                  <a:lnTo>
                    <a:pt x="5715000" y="2638425"/>
                  </a:lnTo>
                  <a:close/>
                </a:path>
              </a:pathLst>
            </a:custGeom>
            <a:solidFill>
              <a:srgbClr val="F5F6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228600" y="4309248"/>
            <a:ext cx="7315200" cy="5241152"/>
            <a:chOff x="914400" y="4309248"/>
            <a:chExt cx="5934075" cy="4324350"/>
          </a:xfrm>
        </p:grpSpPr>
        <p:sp>
          <p:nvSpPr>
            <p:cNvPr id="7" name="object 7"/>
            <p:cNvSpPr/>
            <p:nvPr/>
          </p:nvSpPr>
          <p:spPr>
            <a:xfrm>
              <a:off x="914400" y="4309248"/>
              <a:ext cx="228600" cy="4324350"/>
            </a:xfrm>
            <a:custGeom>
              <a:avLst/>
              <a:gdLst/>
              <a:ahLst/>
              <a:cxnLst/>
              <a:rect l="l" t="t" r="r" b="b"/>
              <a:pathLst>
                <a:path w="228600" h="4324350">
                  <a:moveTo>
                    <a:pt x="228600" y="4324350"/>
                  </a:moveTo>
                  <a:lnTo>
                    <a:pt x="0" y="4324350"/>
                  </a:lnTo>
                  <a:lnTo>
                    <a:pt x="0" y="0"/>
                  </a:lnTo>
                  <a:lnTo>
                    <a:pt x="228600" y="0"/>
                  </a:lnTo>
                  <a:lnTo>
                    <a:pt x="228600" y="4324350"/>
                  </a:lnTo>
                  <a:close/>
                </a:path>
              </a:pathLst>
            </a:custGeom>
            <a:solidFill>
              <a:srgbClr val="91D0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143000" y="4309248"/>
              <a:ext cx="5705475" cy="4324350"/>
            </a:xfrm>
            <a:custGeom>
              <a:avLst/>
              <a:gdLst/>
              <a:ahLst/>
              <a:cxnLst/>
              <a:rect l="l" t="t" r="r" b="b"/>
              <a:pathLst>
                <a:path w="5705475" h="4324350">
                  <a:moveTo>
                    <a:pt x="5705475" y="4324350"/>
                  </a:moveTo>
                  <a:lnTo>
                    <a:pt x="0" y="4324350"/>
                  </a:lnTo>
                  <a:lnTo>
                    <a:pt x="0" y="0"/>
                  </a:lnTo>
                  <a:lnTo>
                    <a:pt x="5705475" y="0"/>
                  </a:lnTo>
                  <a:lnTo>
                    <a:pt x="5705475" y="4324350"/>
                  </a:lnTo>
                  <a:close/>
                </a:path>
              </a:pathLst>
            </a:custGeom>
            <a:solidFill>
              <a:srgbClr val="F5F6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981200" y="1695305"/>
            <a:ext cx="5029199" cy="1554271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R="5080" indent="522605" algn="r">
              <a:lnSpc>
                <a:spcPts val="2350"/>
              </a:lnSpc>
              <a:spcBef>
                <a:spcPts val="219"/>
              </a:spcBef>
            </a:pPr>
            <a:r>
              <a:rPr sz="1650" spc="90" dirty="0">
                <a:solidFill>
                  <a:srgbClr val="7D8525"/>
                </a:solidFill>
                <a:latin typeface="Lucida Sans Unicode"/>
                <a:cs typeface="Lucida Sans Unicode"/>
              </a:rPr>
              <a:t>Н</a:t>
            </a:r>
            <a:r>
              <a:rPr sz="2000" spc="90" dirty="0">
                <a:solidFill>
                  <a:srgbClr val="7D8525"/>
                </a:solidFill>
                <a:latin typeface="Lucida Sans Unicode"/>
                <a:cs typeface="Lucida Sans Unicode"/>
              </a:rPr>
              <a:t>аиболее</a:t>
            </a:r>
            <a:r>
              <a:rPr sz="2000" spc="30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2000" spc="145" dirty="0">
                <a:solidFill>
                  <a:srgbClr val="7D8525"/>
                </a:solidFill>
                <a:latin typeface="Lucida Sans Unicode"/>
                <a:cs typeface="Lucida Sans Unicode"/>
              </a:rPr>
              <a:t>часто</a:t>
            </a:r>
            <a:r>
              <a:rPr sz="2000" spc="35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2000" spc="125" dirty="0">
                <a:solidFill>
                  <a:srgbClr val="7D8525"/>
                </a:solidFill>
                <a:latin typeface="Lucida Sans Unicode"/>
                <a:cs typeface="Lucida Sans Unicode"/>
              </a:rPr>
              <a:t>задаваемые </a:t>
            </a:r>
            <a:r>
              <a:rPr sz="2000" spc="-620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2000" spc="135" dirty="0">
                <a:solidFill>
                  <a:srgbClr val="7D8525"/>
                </a:solidFill>
                <a:latin typeface="Lucida Sans Unicode"/>
                <a:cs typeface="Lucida Sans Unicode"/>
              </a:rPr>
              <a:t>вопросы</a:t>
            </a:r>
            <a:r>
              <a:rPr sz="2000" spc="30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2000" spc="75" dirty="0">
                <a:solidFill>
                  <a:srgbClr val="7D8525"/>
                </a:solidFill>
                <a:latin typeface="Lucida Sans Unicode"/>
                <a:cs typeface="Lucida Sans Unicode"/>
              </a:rPr>
              <a:t>по</a:t>
            </a:r>
            <a:r>
              <a:rPr sz="2000" spc="30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2000" spc="135" dirty="0">
                <a:solidFill>
                  <a:srgbClr val="7D8525"/>
                </a:solidFill>
                <a:latin typeface="Lucida Sans Unicode"/>
                <a:cs typeface="Lucida Sans Unicode"/>
              </a:rPr>
              <a:t>профилактическим </a:t>
            </a:r>
            <a:r>
              <a:rPr sz="2000" spc="-620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2000" spc="145" dirty="0">
                <a:solidFill>
                  <a:srgbClr val="7D8525"/>
                </a:solidFill>
                <a:latin typeface="Lucida Sans Unicode"/>
                <a:cs typeface="Lucida Sans Unicode"/>
              </a:rPr>
              <a:t>медицинским </a:t>
            </a:r>
            <a:r>
              <a:rPr sz="2000" spc="125" dirty="0">
                <a:solidFill>
                  <a:srgbClr val="7D8525"/>
                </a:solidFill>
                <a:latin typeface="Lucida Sans Unicode"/>
                <a:cs typeface="Lucida Sans Unicode"/>
              </a:rPr>
              <a:t>осмотрам </a:t>
            </a:r>
            <a:r>
              <a:rPr sz="2000" spc="145" dirty="0">
                <a:solidFill>
                  <a:srgbClr val="7D8525"/>
                </a:solidFill>
                <a:latin typeface="Lucida Sans Unicode"/>
                <a:cs typeface="Lucida Sans Unicode"/>
              </a:rPr>
              <a:t>и </a:t>
            </a:r>
            <a:r>
              <a:rPr sz="2000" spc="150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2000" spc="90" dirty="0">
                <a:solidFill>
                  <a:srgbClr val="7D8525"/>
                </a:solidFill>
                <a:latin typeface="Lucida Sans Unicode"/>
                <a:cs typeface="Lucida Sans Unicode"/>
              </a:rPr>
              <a:t>диспансеризации</a:t>
            </a:r>
            <a:r>
              <a:rPr sz="1850" spc="90" dirty="0">
                <a:solidFill>
                  <a:srgbClr val="7D8525"/>
                </a:solidFill>
                <a:latin typeface="Verdana"/>
                <a:cs typeface="Verdana"/>
              </a:rPr>
              <a:t>,</a:t>
            </a:r>
            <a:r>
              <a:rPr sz="1850" spc="15" dirty="0">
                <a:solidFill>
                  <a:srgbClr val="7D8525"/>
                </a:solidFill>
                <a:latin typeface="Verdana"/>
                <a:cs typeface="Verdana"/>
              </a:rPr>
              <a:t> </a:t>
            </a:r>
            <a:r>
              <a:rPr sz="2000" spc="240" dirty="0">
                <a:solidFill>
                  <a:srgbClr val="7D8525"/>
                </a:solidFill>
                <a:latin typeface="Lucida Sans Unicode"/>
                <a:cs typeface="Lucida Sans Unicode"/>
              </a:rPr>
              <a:t>в</a:t>
            </a:r>
            <a:r>
              <a:rPr sz="2000" spc="40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2000" spc="185" dirty="0">
                <a:solidFill>
                  <a:srgbClr val="7D8525"/>
                </a:solidFill>
                <a:latin typeface="Lucida Sans Unicode"/>
                <a:cs typeface="Lucida Sans Unicode"/>
              </a:rPr>
              <a:t>том</a:t>
            </a:r>
            <a:r>
              <a:rPr sz="2000" spc="40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2000" spc="110" dirty="0">
                <a:solidFill>
                  <a:srgbClr val="7D8525"/>
                </a:solidFill>
                <a:latin typeface="Lucida Sans Unicode"/>
                <a:cs typeface="Lucida Sans Unicode"/>
              </a:rPr>
              <a:t>числе</a:t>
            </a:r>
            <a:endParaRPr sz="2000" dirty="0">
              <a:latin typeface="Lucida Sans Unicode"/>
              <a:cs typeface="Lucida Sans Unicode"/>
            </a:endParaRPr>
          </a:p>
          <a:p>
            <a:pPr marR="5080" algn="r">
              <a:lnSpc>
                <a:spcPts val="2270"/>
              </a:lnSpc>
            </a:pPr>
            <a:r>
              <a:rPr sz="2000" spc="85" dirty="0">
                <a:solidFill>
                  <a:srgbClr val="7D8525"/>
                </a:solidFill>
                <a:latin typeface="Lucida Sans Unicode"/>
                <a:cs typeface="Lucida Sans Unicode"/>
              </a:rPr>
              <a:t>углубленной</a:t>
            </a:r>
            <a:endParaRPr sz="2000" dirty="0">
              <a:latin typeface="Lucida Sans Unicode"/>
              <a:cs typeface="Lucida Sans Unicode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76400" y="3462887"/>
            <a:ext cx="5486400" cy="480388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R="5080" indent="2158365" algn="r">
              <a:lnSpc>
                <a:spcPct val="103600"/>
              </a:lnSpc>
              <a:spcBef>
                <a:spcPts val="50"/>
              </a:spcBef>
            </a:pPr>
            <a:r>
              <a:rPr sz="1000" spc="60" dirty="0">
                <a:solidFill>
                  <a:srgbClr val="7D8525"/>
                </a:solidFill>
                <a:latin typeface="Lucida Sans Unicode"/>
                <a:cs typeface="Lucida Sans Unicode"/>
              </a:rPr>
              <a:t>Министерство</a:t>
            </a:r>
            <a:r>
              <a:rPr sz="1000" spc="10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000" spc="25" dirty="0">
                <a:solidFill>
                  <a:srgbClr val="7D8525"/>
                </a:solidFill>
                <a:latin typeface="Lucida Sans Unicode"/>
                <a:cs typeface="Lucida Sans Unicode"/>
              </a:rPr>
              <a:t>здравоохранения</a:t>
            </a:r>
            <a:r>
              <a:rPr sz="1000" spc="10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000" spc="180" dirty="0">
                <a:solidFill>
                  <a:srgbClr val="7D8525"/>
                </a:solidFill>
                <a:latin typeface="Lucida Sans Unicode"/>
                <a:cs typeface="Lucida Sans Unicode"/>
              </a:rPr>
              <a:t>РФ </a:t>
            </a:r>
            <a:r>
              <a:rPr sz="1000" spc="-254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000" spc="175" dirty="0">
                <a:solidFill>
                  <a:srgbClr val="7D8525"/>
                </a:solidFill>
                <a:latin typeface="Lucida Sans Unicode"/>
                <a:cs typeface="Lucida Sans Unicode"/>
              </a:rPr>
              <a:t>ФГБУ</a:t>
            </a:r>
            <a:r>
              <a:rPr sz="1000" spc="20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000" spc="55" dirty="0">
                <a:solidFill>
                  <a:srgbClr val="7D8525"/>
                </a:solidFill>
                <a:latin typeface="Lucida Sans Unicode"/>
                <a:cs typeface="Lucida Sans Unicode"/>
              </a:rPr>
              <a:t>«Национальный</a:t>
            </a:r>
            <a:r>
              <a:rPr sz="1000" spc="20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000" spc="40" dirty="0">
                <a:solidFill>
                  <a:srgbClr val="7D8525"/>
                </a:solidFill>
                <a:latin typeface="Lucida Sans Unicode"/>
                <a:cs typeface="Lucida Sans Unicode"/>
              </a:rPr>
              <a:t>медицинский</a:t>
            </a:r>
            <a:r>
              <a:rPr sz="1000" spc="20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000" spc="25" dirty="0">
                <a:solidFill>
                  <a:srgbClr val="7D8525"/>
                </a:solidFill>
                <a:latin typeface="Lucida Sans Unicode"/>
                <a:cs typeface="Lucida Sans Unicode"/>
              </a:rPr>
              <a:t>исследовательский</a:t>
            </a:r>
            <a:r>
              <a:rPr sz="1000" spc="20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000" spc="30" dirty="0">
                <a:solidFill>
                  <a:srgbClr val="7D8525"/>
                </a:solidFill>
                <a:latin typeface="Lucida Sans Unicode"/>
                <a:cs typeface="Lucida Sans Unicode"/>
              </a:rPr>
              <a:t>центр</a:t>
            </a:r>
            <a:r>
              <a:rPr sz="1000" spc="20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000" spc="40" dirty="0">
                <a:solidFill>
                  <a:srgbClr val="7D8525"/>
                </a:solidFill>
                <a:latin typeface="Lucida Sans Unicode"/>
                <a:cs typeface="Lucida Sans Unicode"/>
              </a:rPr>
              <a:t>терапии</a:t>
            </a:r>
            <a:r>
              <a:rPr sz="1000" spc="20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000" spc="50" dirty="0">
                <a:solidFill>
                  <a:srgbClr val="7D8525"/>
                </a:solidFill>
                <a:latin typeface="Lucida Sans Unicode"/>
                <a:cs typeface="Lucida Sans Unicode"/>
              </a:rPr>
              <a:t>и</a:t>
            </a:r>
            <a:endParaRPr sz="1000" dirty="0">
              <a:latin typeface="Lucida Sans Unicode"/>
              <a:cs typeface="Lucida Sans Unicode"/>
            </a:endParaRPr>
          </a:p>
          <a:p>
            <a:pPr marR="5080" algn="r">
              <a:lnSpc>
                <a:spcPct val="100000"/>
              </a:lnSpc>
              <a:spcBef>
                <a:spcPts val="40"/>
              </a:spcBef>
            </a:pPr>
            <a:r>
              <a:rPr sz="1000" spc="40" dirty="0">
                <a:solidFill>
                  <a:srgbClr val="7D8525"/>
                </a:solidFill>
                <a:latin typeface="Lucida Sans Unicode"/>
                <a:cs typeface="Lucida Sans Unicode"/>
              </a:rPr>
              <a:t>профилактической</a:t>
            </a:r>
            <a:r>
              <a:rPr sz="1000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000" spc="40" dirty="0">
                <a:solidFill>
                  <a:srgbClr val="7D8525"/>
                </a:solidFill>
                <a:latin typeface="Lucida Sans Unicode"/>
                <a:cs typeface="Lucida Sans Unicode"/>
              </a:rPr>
              <a:t>медицины»</a:t>
            </a:r>
            <a:r>
              <a:rPr sz="1000" spc="95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000" spc="70" dirty="0">
                <a:solidFill>
                  <a:srgbClr val="7D8525"/>
                </a:solidFill>
                <a:latin typeface="Lucida Sans Unicode"/>
                <a:cs typeface="Lucida Sans Unicode"/>
              </a:rPr>
              <a:t>Минздрава</a:t>
            </a:r>
            <a:r>
              <a:rPr sz="1000" spc="5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000" spc="60" dirty="0">
                <a:solidFill>
                  <a:srgbClr val="7D8525"/>
                </a:solidFill>
                <a:latin typeface="Lucida Sans Unicode"/>
                <a:cs typeface="Lucida Sans Unicode"/>
              </a:rPr>
              <a:t>России</a:t>
            </a:r>
            <a:endParaRPr sz="1000" dirty="0">
              <a:latin typeface="Lucida Sans Unicode"/>
              <a:cs typeface="Lucida Sans Unicode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90600" y="4525818"/>
            <a:ext cx="6553200" cy="4786695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11430" algn="just">
              <a:lnSpc>
                <a:spcPts val="1410"/>
              </a:lnSpc>
              <a:spcBef>
                <a:spcPts val="170"/>
              </a:spcBef>
              <a:buSzPct val="110000"/>
              <a:buFont typeface="Verdana"/>
              <a:buAutoNum type="arabicPeriod"/>
              <a:tabLst>
                <a:tab pos="469900" algn="l"/>
              </a:tabLst>
            </a:pPr>
            <a:r>
              <a:rPr sz="1300" spc="130" dirty="0">
                <a:solidFill>
                  <a:srgbClr val="7D8525"/>
                </a:solidFill>
                <a:latin typeface="Lucida Sans Unicode"/>
                <a:cs typeface="Lucida Sans Unicode"/>
              </a:rPr>
              <a:t>Для</a:t>
            </a:r>
            <a:r>
              <a:rPr sz="1300" spc="135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65" dirty="0">
                <a:solidFill>
                  <a:srgbClr val="7D8525"/>
                </a:solidFill>
                <a:latin typeface="Lucida Sans Unicode"/>
                <a:cs typeface="Lucida Sans Unicode"/>
              </a:rPr>
              <a:t>чего</a:t>
            </a:r>
            <a:r>
              <a:rPr sz="1300" spc="70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40" dirty="0">
                <a:solidFill>
                  <a:srgbClr val="7D8525"/>
                </a:solidFill>
                <a:latin typeface="Lucida Sans Unicode"/>
                <a:cs typeface="Lucida Sans Unicode"/>
              </a:rPr>
              <a:t>необходимо</a:t>
            </a:r>
            <a:r>
              <a:rPr sz="1300" spc="45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55" dirty="0">
                <a:solidFill>
                  <a:srgbClr val="7D8525"/>
                </a:solidFill>
                <a:latin typeface="Lucida Sans Unicode"/>
                <a:cs typeface="Lucida Sans Unicode"/>
              </a:rPr>
              <a:t>проходить</a:t>
            </a:r>
            <a:r>
              <a:rPr sz="1300" spc="60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80" dirty="0">
                <a:solidFill>
                  <a:srgbClr val="7D8525"/>
                </a:solidFill>
                <a:latin typeface="Lucida Sans Unicode"/>
                <a:cs typeface="Lucida Sans Unicode"/>
              </a:rPr>
              <a:t>профилактический </a:t>
            </a:r>
            <a:r>
              <a:rPr sz="1300" spc="85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80" dirty="0">
                <a:solidFill>
                  <a:srgbClr val="7D8525"/>
                </a:solidFill>
                <a:latin typeface="Lucida Sans Unicode"/>
                <a:cs typeface="Lucida Sans Unicode"/>
              </a:rPr>
              <a:t>медицинский</a:t>
            </a:r>
            <a:r>
              <a:rPr sz="1300" spc="85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70" dirty="0">
                <a:solidFill>
                  <a:srgbClr val="7D8525"/>
                </a:solidFill>
                <a:latin typeface="Lucida Sans Unicode"/>
                <a:cs typeface="Lucida Sans Unicode"/>
              </a:rPr>
              <a:t>осмотр</a:t>
            </a:r>
            <a:r>
              <a:rPr sz="1300" spc="75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75" dirty="0">
                <a:solidFill>
                  <a:srgbClr val="7D8525"/>
                </a:solidFill>
                <a:latin typeface="Verdana"/>
                <a:cs typeface="Verdana"/>
              </a:rPr>
              <a:t>(</a:t>
            </a:r>
            <a:r>
              <a:rPr sz="1300" spc="75" dirty="0">
                <a:solidFill>
                  <a:srgbClr val="7D8525"/>
                </a:solidFill>
                <a:latin typeface="Lucida Sans Unicode"/>
                <a:cs typeface="Lucida Sans Unicode"/>
              </a:rPr>
              <a:t>ПМО</a:t>
            </a:r>
            <a:r>
              <a:rPr sz="1300" spc="75" dirty="0">
                <a:solidFill>
                  <a:srgbClr val="7D8525"/>
                </a:solidFill>
                <a:latin typeface="Verdana"/>
                <a:cs typeface="Verdana"/>
              </a:rPr>
              <a:t>),</a:t>
            </a:r>
            <a:r>
              <a:rPr sz="1300" spc="80" dirty="0">
                <a:solidFill>
                  <a:srgbClr val="7D8525"/>
                </a:solidFill>
                <a:latin typeface="Verdana"/>
                <a:cs typeface="Verdana"/>
              </a:rPr>
              <a:t> </a:t>
            </a:r>
            <a:r>
              <a:rPr sz="1300" spc="65" dirty="0">
                <a:solidFill>
                  <a:srgbClr val="7D8525"/>
                </a:solidFill>
                <a:latin typeface="Lucida Sans Unicode"/>
                <a:cs typeface="Lucida Sans Unicode"/>
              </a:rPr>
              <a:t>диспансеризацию </a:t>
            </a:r>
            <a:r>
              <a:rPr sz="1300" spc="70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85" dirty="0">
                <a:solidFill>
                  <a:srgbClr val="7D8525"/>
                </a:solidFill>
                <a:latin typeface="Lucida Sans Unicode"/>
                <a:cs typeface="Lucida Sans Unicode"/>
              </a:rPr>
              <a:t>и </a:t>
            </a:r>
            <a:r>
              <a:rPr sz="1300" spc="90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70" dirty="0">
                <a:solidFill>
                  <a:srgbClr val="7D8525"/>
                </a:solidFill>
                <a:latin typeface="Lucida Sans Unicode"/>
                <a:cs typeface="Lucida Sans Unicode"/>
              </a:rPr>
              <a:t>углубленную</a:t>
            </a:r>
            <a:r>
              <a:rPr sz="1300" spc="20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75" dirty="0">
                <a:solidFill>
                  <a:srgbClr val="7D8525"/>
                </a:solidFill>
                <a:latin typeface="Lucida Sans Unicode"/>
                <a:cs typeface="Lucida Sans Unicode"/>
              </a:rPr>
              <a:t>диспансеризацию</a:t>
            </a:r>
            <a:r>
              <a:rPr sz="1300" spc="75" dirty="0">
                <a:solidFill>
                  <a:srgbClr val="7D8525"/>
                </a:solidFill>
                <a:latin typeface="Verdana"/>
                <a:cs typeface="Verdana"/>
              </a:rPr>
              <a:t>?</a:t>
            </a:r>
            <a:endParaRPr sz="13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7D8525"/>
              </a:buClr>
              <a:buFont typeface="Verdana"/>
              <a:buAutoNum type="arabicPeriod"/>
            </a:pPr>
            <a:endParaRPr sz="1300" dirty="0">
              <a:latin typeface="Verdana"/>
              <a:cs typeface="Verdana"/>
            </a:endParaRPr>
          </a:p>
          <a:p>
            <a:pPr marL="12700" marR="5080" algn="just">
              <a:lnSpc>
                <a:spcPct val="114700"/>
              </a:lnSpc>
            </a:pPr>
            <a:r>
              <a:rPr sz="1300" spc="-5" dirty="0">
                <a:latin typeface="Microsoft Sans Serif"/>
                <a:cs typeface="Microsoft Sans Serif"/>
              </a:rPr>
              <a:t>ПМО</a:t>
            </a:r>
            <a:r>
              <a:rPr sz="1300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и</a:t>
            </a:r>
            <a:r>
              <a:rPr sz="130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диспансеризация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проводится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dirty="0">
                <a:latin typeface="Microsoft Sans Serif"/>
                <a:cs typeface="Microsoft Sans Serif"/>
              </a:rPr>
              <a:t>в</a:t>
            </a:r>
            <a:r>
              <a:rPr sz="1300" spc="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целях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раннего</a:t>
            </a:r>
            <a:r>
              <a:rPr sz="1300" spc="-10" dirty="0">
                <a:latin typeface="Microsoft Sans Serif"/>
                <a:cs typeface="Microsoft Sans Serif"/>
              </a:rPr>
              <a:t> выявления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хронических </a:t>
            </a:r>
            <a:r>
              <a:rPr sz="1300" spc="-1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неинфекционных</a:t>
            </a:r>
            <a:r>
              <a:rPr sz="1300" spc="-10" dirty="0">
                <a:latin typeface="Microsoft Sans Serif"/>
                <a:cs typeface="Microsoft Sans Serif"/>
              </a:rPr>
              <a:t> заболеваний</a:t>
            </a:r>
            <a:r>
              <a:rPr sz="1300" spc="-10" dirty="0">
                <a:latin typeface="MS UI Gothic"/>
                <a:cs typeface="MS UI Gothic"/>
              </a:rPr>
              <a:t>,</a:t>
            </a:r>
            <a:r>
              <a:rPr sz="1300" spc="-5" dirty="0">
                <a:latin typeface="MS UI Gothic"/>
                <a:cs typeface="MS UI Gothic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являющихся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основной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причиной</a:t>
            </a:r>
            <a:r>
              <a:rPr sz="1300" spc="-5" dirty="0">
                <a:latin typeface="Microsoft Sans Serif"/>
                <a:cs typeface="Microsoft Sans Serif"/>
              </a:rPr>
              <a:t> инвалидности</a:t>
            </a:r>
            <a:r>
              <a:rPr sz="1300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и </a:t>
            </a:r>
            <a:r>
              <a:rPr sz="130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преждевременной</a:t>
            </a:r>
            <a:r>
              <a:rPr sz="1300" spc="-10" dirty="0">
                <a:latin typeface="Microsoft Sans Serif"/>
                <a:cs typeface="Microsoft Sans Serif"/>
              </a:rPr>
              <a:t> смертности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населения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Российской</a:t>
            </a:r>
            <a:r>
              <a:rPr sz="1300" spc="-1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Федерации</a:t>
            </a:r>
            <a:r>
              <a:rPr sz="1300" spc="-15" dirty="0">
                <a:latin typeface="MS UI Gothic"/>
                <a:cs typeface="MS UI Gothic"/>
              </a:rPr>
              <a:t>, </a:t>
            </a:r>
            <a:r>
              <a:rPr sz="1300" spc="-15" dirty="0">
                <a:latin typeface="Microsoft Sans Serif"/>
                <a:cs typeface="Microsoft Sans Serif"/>
              </a:rPr>
              <a:t>факторов</a:t>
            </a:r>
            <a:r>
              <a:rPr sz="1300" spc="-1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риска</a:t>
            </a:r>
            <a:r>
              <a:rPr sz="1300" spc="-10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их </a:t>
            </a:r>
            <a:r>
              <a:rPr sz="130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развития</a:t>
            </a:r>
            <a:r>
              <a:rPr sz="1300" spc="-10" dirty="0">
                <a:latin typeface="MS UI Gothic"/>
                <a:cs typeface="MS UI Gothic"/>
              </a:rPr>
              <a:t>.</a:t>
            </a:r>
            <a:r>
              <a:rPr sz="1300" spc="-5" dirty="0">
                <a:latin typeface="MS UI Gothic"/>
                <a:cs typeface="MS UI Gothic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По</a:t>
            </a:r>
            <a:r>
              <a:rPr sz="1300" dirty="0">
                <a:latin typeface="Microsoft Sans Serif"/>
                <a:cs typeface="Microsoft Sans Serif"/>
              </a:rPr>
              <a:t> </a:t>
            </a:r>
            <a:r>
              <a:rPr sz="1300" spc="-25" dirty="0">
                <a:latin typeface="Microsoft Sans Serif"/>
                <a:cs typeface="Microsoft Sans Serif"/>
              </a:rPr>
              <a:t>результатам</a:t>
            </a:r>
            <a:r>
              <a:rPr sz="1300" spc="-2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обследования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определяется</a:t>
            </a:r>
            <a:r>
              <a:rPr sz="1300" spc="24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группа</a:t>
            </a:r>
            <a:r>
              <a:rPr sz="1300" spc="24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здоровья</a:t>
            </a:r>
            <a:r>
              <a:rPr sz="1300" spc="-10" dirty="0">
                <a:latin typeface="MS UI Gothic"/>
                <a:cs typeface="MS UI Gothic"/>
              </a:rPr>
              <a:t>, </a:t>
            </a:r>
            <a:r>
              <a:rPr sz="1300" spc="-5" dirty="0">
                <a:latin typeface="MS UI Gothic"/>
                <a:cs typeface="MS UI Gothic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вырабатываются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рекомендации</a:t>
            </a:r>
            <a:r>
              <a:rPr sz="1300" spc="-10" dirty="0">
                <a:latin typeface="Microsoft Sans Serif"/>
                <a:cs typeface="Microsoft Sans Serif"/>
              </a:rPr>
              <a:t> индивидуально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dirty="0">
                <a:latin typeface="Microsoft Sans Serif"/>
                <a:cs typeface="Microsoft Sans Serif"/>
              </a:rPr>
              <a:t>для</a:t>
            </a:r>
            <a:r>
              <a:rPr sz="1300" spc="5" dirty="0">
                <a:latin typeface="Microsoft Sans Serif"/>
                <a:cs typeface="Microsoft Sans Serif"/>
              </a:rPr>
              <a:t> </a:t>
            </a:r>
            <a:r>
              <a:rPr sz="1300" spc="-25" dirty="0">
                <a:latin typeface="Microsoft Sans Serif"/>
                <a:cs typeface="Microsoft Sans Serif"/>
              </a:rPr>
              <a:t>каждого</a:t>
            </a:r>
            <a:r>
              <a:rPr sz="1300" spc="-2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пациента</a:t>
            </a:r>
            <a:r>
              <a:rPr sz="1300" spc="-10" dirty="0">
                <a:latin typeface="MS UI Gothic"/>
                <a:cs typeface="MS UI Gothic"/>
              </a:rPr>
              <a:t>,</a:t>
            </a:r>
            <a:r>
              <a:rPr sz="1300" spc="-5" dirty="0">
                <a:latin typeface="MS UI Gothic"/>
                <a:cs typeface="MS UI Gothic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включая </a:t>
            </a:r>
            <a:r>
              <a:rPr sz="1300" spc="-10" dirty="0">
                <a:latin typeface="Microsoft Sans Serif"/>
                <a:cs typeface="Microsoft Sans Serif"/>
              </a:rPr>
              <a:t> </a:t>
            </a:r>
            <a:r>
              <a:rPr sz="1300" spc="-20" dirty="0">
                <a:latin typeface="Microsoft Sans Serif"/>
                <a:cs typeface="Microsoft Sans Serif"/>
              </a:rPr>
              <a:t>коррекцию </a:t>
            </a:r>
            <a:r>
              <a:rPr sz="1300" spc="-15" dirty="0">
                <a:latin typeface="Microsoft Sans Serif"/>
                <a:cs typeface="Microsoft Sans Serif"/>
              </a:rPr>
              <a:t>факторов </a:t>
            </a:r>
            <a:r>
              <a:rPr sz="1300" spc="-10" dirty="0">
                <a:latin typeface="Microsoft Sans Serif"/>
                <a:cs typeface="Microsoft Sans Serif"/>
              </a:rPr>
              <a:t>риска</a:t>
            </a:r>
            <a:r>
              <a:rPr sz="1300" spc="-10" dirty="0">
                <a:latin typeface="MS UI Gothic"/>
                <a:cs typeface="MS UI Gothic"/>
              </a:rPr>
              <a:t>, </a:t>
            </a:r>
            <a:r>
              <a:rPr sz="1300" spc="-15" dirty="0">
                <a:latin typeface="Microsoft Sans Serif"/>
                <a:cs typeface="Microsoft Sans Serif"/>
              </a:rPr>
              <a:t>назначение </a:t>
            </a:r>
            <a:r>
              <a:rPr sz="1300" spc="-10" dirty="0">
                <a:latin typeface="Microsoft Sans Serif"/>
                <a:cs typeface="Microsoft Sans Serif"/>
              </a:rPr>
              <a:t>лечения </a:t>
            </a:r>
            <a:r>
              <a:rPr sz="1300" spc="-5" dirty="0">
                <a:latin typeface="Microsoft Sans Serif"/>
                <a:cs typeface="Microsoft Sans Serif"/>
              </a:rPr>
              <a:t>и </a:t>
            </a:r>
            <a:r>
              <a:rPr sz="1300" spc="-10" dirty="0">
                <a:latin typeface="Microsoft Sans Serif"/>
                <a:cs typeface="Microsoft Sans Serif"/>
              </a:rPr>
              <a:t>направление </a:t>
            </a:r>
            <a:r>
              <a:rPr sz="1300" spc="-5" dirty="0">
                <a:latin typeface="Microsoft Sans Serif"/>
                <a:cs typeface="Microsoft Sans Serif"/>
              </a:rPr>
              <a:t>на </a:t>
            </a:r>
            <a:r>
              <a:rPr sz="1300" spc="-10" dirty="0">
                <a:latin typeface="Microsoft Sans Serif"/>
                <a:cs typeface="Microsoft Sans Serif"/>
              </a:rPr>
              <a:t>дообследование </a:t>
            </a:r>
            <a:r>
              <a:rPr sz="1300" spc="-5" dirty="0">
                <a:latin typeface="Microsoft Sans Serif"/>
                <a:cs typeface="Microsoft Sans Serif"/>
              </a:rPr>
              <a:t>вне </a:t>
            </a:r>
            <a:r>
              <a:rPr sz="1300" dirty="0">
                <a:latin typeface="Microsoft Sans Serif"/>
                <a:cs typeface="Microsoft Sans Serif"/>
              </a:rPr>
              <a:t> </a:t>
            </a:r>
            <a:r>
              <a:rPr sz="1300" spc="-25" dirty="0">
                <a:latin typeface="Microsoft Sans Serif"/>
                <a:cs typeface="Microsoft Sans Serif"/>
              </a:rPr>
              <a:t>рамок</a:t>
            </a:r>
            <a:r>
              <a:rPr sz="1300" spc="5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ПМО</a:t>
            </a:r>
            <a:r>
              <a:rPr sz="1300" spc="10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и</a:t>
            </a:r>
            <a:r>
              <a:rPr sz="1300" spc="1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диспансеризации</a:t>
            </a:r>
            <a:r>
              <a:rPr sz="1300" spc="1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при</a:t>
            </a:r>
            <a:r>
              <a:rPr sz="1300" spc="10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наличии</a:t>
            </a:r>
            <a:r>
              <a:rPr sz="1300" spc="1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показаний</a:t>
            </a:r>
            <a:r>
              <a:rPr sz="1300" spc="-15" dirty="0">
                <a:latin typeface="MS UI Gothic"/>
                <a:cs typeface="MS UI Gothic"/>
              </a:rPr>
              <a:t>.</a:t>
            </a:r>
            <a:endParaRPr sz="1300" dirty="0">
              <a:latin typeface="MS UI Gothic"/>
              <a:cs typeface="MS UI Gothic"/>
            </a:endParaRPr>
          </a:p>
          <a:p>
            <a:pPr marL="12700" marR="5715" algn="just">
              <a:lnSpc>
                <a:spcPct val="114700"/>
              </a:lnSpc>
              <a:spcBef>
                <a:spcPts val="5"/>
              </a:spcBef>
            </a:pPr>
            <a:r>
              <a:rPr sz="1300" b="1" spc="-30" dirty="0">
                <a:latin typeface="Arial"/>
                <a:cs typeface="Arial"/>
              </a:rPr>
              <a:t>Углубленная</a:t>
            </a:r>
            <a:r>
              <a:rPr sz="1300" b="1" spc="-25" dirty="0">
                <a:latin typeface="Arial"/>
                <a:cs typeface="Arial"/>
              </a:rPr>
              <a:t> </a:t>
            </a:r>
            <a:r>
              <a:rPr sz="1300" b="1" spc="-30" dirty="0">
                <a:latin typeface="Arial"/>
                <a:cs typeface="Arial"/>
              </a:rPr>
              <a:t>диспансеризация</a:t>
            </a:r>
            <a:r>
              <a:rPr sz="1300" b="1" spc="-25" dirty="0">
                <a:latin typeface="Arial"/>
                <a:cs typeface="Arial"/>
              </a:rPr>
              <a:t> </a:t>
            </a:r>
            <a:r>
              <a:rPr sz="1300" spc="-535" dirty="0">
                <a:latin typeface="MS UI Gothic"/>
                <a:cs typeface="MS UI Gothic"/>
              </a:rPr>
              <a:t>представляет</a:t>
            </a:r>
            <a:r>
              <a:rPr sz="1300" spc="505" dirty="0">
                <a:latin typeface="MS UI Gothic"/>
                <a:cs typeface="MS UI Gothic"/>
              </a:rPr>
              <a:t> </a:t>
            </a:r>
            <a:r>
              <a:rPr sz="1300" spc="-484" dirty="0">
                <a:latin typeface="MS UI Gothic"/>
                <a:cs typeface="MS UI Gothic"/>
              </a:rPr>
              <a:t>собой</a:t>
            </a:r>
            <a:r>
              <a:rPr sz="1300" spc="509" dirty="0">
                <a:latin typeface="MS UI Gothic"/>
                <a:cs typeface="MS UI Gothic"/>
              </a:rPr>
              <a:t> </a:t>
            </a:r>
            <a:r>
              <a:rPr sz="1300" spc="-509" dirty="0">
                <a:latin typeface="MS UI Gothic"/>
                <a:cs typeface="MS UI Gothic"/>
              </a:rPr>
              <a:t>комплекс</a:t>
            </a:r>
            <a:r>
              <a:rPr sz="1300" spc="509" dirty="0">
                <a:latin typeface="MS UI Gothic"/>
                <a:cs typeface="MS UI Gothic"/>
              </a:rPr>
              <a:t> </a:t>
            </a:r>
            <a:r>
              <a:rPr sz="1300" spc="-450" dirty="0">
                <a:latin typeface="MS UI Gothic"/>
                <a:cs typeface="MS UI Gothic"/>
              </a:rPr>
              <a:t>мероприятий,</a:t>
            </a:r>
            <a:r>
              <a:rPr sz="1300" spc="509" dirty="0">
                <a:latin typeface="MS UI Gothic"/>
                <a:cs typeface="MS UI Gothic"/>
              </a:rPr>
              <a:t> </a:t>
            </a:r>
            <a:r>
              <a:rPr sz="1300" spc="-480" dirty="0">
                <a:latin typeface="MS UI Gothic"/>
                <a:cs typeface="MS UI Gothic"/>
              </a:rPr>
              <a:t>который </a:t>
            </a:r>
            <a:r>
              <a:rPr sz="1300" spc="-290" dirty="0">
                <a:latin typeface="MS UI Gothic"/>
                <a:cs typeface="MS UI Gothic"/>
              </a:rPr>
              <a:t> </a:t>
            </a:r>
            <a:r>
              <a:rPr sz="1300" spc="-505" dirty="0">
                <a:latin typeface="MS UI Gothic"/>
                <a:cs typeface="MS UI Gothic"/>
              </a:rPr>
              <a:t>проводится</a:t>
            </a:r>
            <a:r>
              <a:rPr sz="1300" spc="650" dirty="0">
                <a:latin typeface="MS UI Gothic"/>
                <a:cs typeface="MS UI Gothic"/>
              </a:rPr>
              <a:t> </a:t>
            </a:r>
            <a:r>
              <a:rPr sz="1300" spc="-500" dirty="0">
                <a:latin typeface="MS UI Gothic"/>
                <a:cs typeface="MS UI Gothic"/>
              </a:rPr>
              <a:t>дополнительно</a:t>
            </a:r>
            <a:r>
              <a:rPr sz="1300" spc="650" dirty="0">
                <a:latin typeface="MS UI Gothic"/>
                <a:cs typeface="MS UI Gothic"/>
              </a:rPr>
              <a:t> </a:t>
            </a:r>
            <a:r>
              <a:rPr sz="1300" spc="-530" dirty="0">
                <a:latin typeface="MS UI Gothic"/>
                <a:cs typeface="MS UI Gothic"/>
              </a:rPr>
              <a:t>к</a:t>
            </a:r>
            <a:r>
              <a:rPr sz="1300" spc="650" dirty="0">
                <a:latin typeface="MS UI Gothic"/>
                <a:cs typeface="MS UI Gothic"/>
              </a:rPr>
              <a:t> </a:t>
            </a:r>
            <a:r>
              <a:rPr sz="1300" spc="-229" dirty="0">
                <a:latin typeface="MS UI Gothic"/>
                <a:cs typeface="MS UI Gothic"/>
              </a:rPr>
              <a:t>ПМО</a:t>
            </a:r>
            <a:r>
              <a:rPr sz="1300" spc="-225" dirty="0">
                <a:latin typeface="MS UI Gothic"/>
                <a:cs typeface="MS UI Gothic"/>
              </a:rPr>
              <a:t> </a:t>
            </a:r>
            <a:r>
              <a:rPr sz="1300" spc="-509" dirty="0">
                <a:latin typeface="MS UI Gothic"/>
                <a:cs typeface="MS UI Gothic"/>
              </a:rPr>
              <a:t>или</a:t>
            </a:r>
            <a:r>
              <a:rPr sz="1300" spc="575" dirty="0">
                <a:latin typeface="MS UI Gothic"/>
                <a:cs typeface="MS UI Gothic"/>
              </a:rPr>
              <a:t> </a:t>
            </a:r>
            <a:r>
              <a:rPr sz="1300" spc="-515" dirty="0">
                <a:latin typeface="MS UI Gothic"/>
                <a:cs typeface="MS UI Gothic"/>
              </a:rPr>
              <a:t>диспансеризации</a:t>
            </a:r>
            <a:r>
              <a:rPr sz="1300" spc="580" dirty="0">
                <a:latin typeface="MS UI Gothic"/>
                <a:cs typeface="MS UI Gothic"/>
              </a:rPr>
              <a:t> </a:t>
            </a:r>
            <a:r>
              <a:rPr sz="1300" spc="-409" dirty="0">
                <a:latin typeface="MS UI Gothic"/>
                <a:cs typeface="MS UI Gothic"/>
              </a:rPr>
              <a:t>лицам,</a:t>
            </a:r>
            <a:r>
              <a:rPr sz="1300" spc="575" dirty="0">
                <a:latin typeface="MS UI Gothic"/>
                <a:cs typeface="MS UI Gothic"/>
              </a:rPr>
              <a:t> </a:t>
            </a:r>
            <a:r>
              <a:rPr sz="1300" spc="-475" dirty="0">
                <a:latin typeface="MS UI Gothic"/>
                <a:cs typeface="MS UI Gothic"/>
              </a:rPr>
              <a:t>перенесшим</a:t>
            </a:r>
            <a:r>
              <a:rPr sz="1300" spc="575" dirty="0">
                <a:latin typeface="MS UI Gothic"/>
                <a:cs typeface="MS UI Gothic"/>
              </a:rPr>
              <a:t> </a:t>
            </a:r>
            <a:r>
              <a:rPr sz="1300" spc="-465" dirty="0">
                <a:latin typeface="MS UI Gothic"/>
                <a:cs typeface="MS UI Gothic"/>
              </a:rPr>
              <a:t>новую </a:t>
            </a:r>
            <a:r>
              <a:rPr sz="1300" spc="-290" dirty="0">
                <a:latin typeface="MS UI Gothic"/>
                <a:cs typeface="MS UI Gothic"/>
              </a:rPr>
              <a:t> </a:t>
            </a:r>
            <a:r>
              <a:rPr sz="1300" spc="-535" dirty="0">
                <a:latin typeface="MS UI Gothic"/>
                <a:cs typeface="MS UI Gothic"/>
              </a:rPr>
              <a:t>к</a:t>
            </a:r>
            <a:r>
              <a:rPr sz="1300" spc="-455" dirty="0">
                <a:latin typeface="MS UI Gothic"/>
                <a:cs typeface="MS UI Gothic"/>
              </a:rPr>
              <a:t>о</a:t>
            </a:r>
            <a:r>
              <a:rPr sz="1300" spc="-505" dirty="0">
                <a:latin typeface="MS UI Gothic"/>
                <a:cs typeface="MS UI Gothic"/>
              </a:rPr>
              <a:t>р</a:t>
            </a:r>
            <a:r>
              <a:rPr sz="1300" spc="-455" dirty="0">
                <a:latin typeface="MS UI Gothic"/>
                <a:cs typeface="MS UI Gothic"/>
              </a:rPr>
              <a:t>о</a:t>
            </a:r>
            <a:r>
              <a:rPr sz="1300" spc="-480" dirty="0">
                <a:latin typeface="MS UI Gothic"/>
                <a:cs typeface="MS UI Gothic"/>
              </a:rPr>
              <a:t>н</a:t>
            </a:r>
            <a:r>
              <a:rPr sz="1300" spc="-580" dirty="0">
                <a:latin typeface="MS UI Gothic"/>
                <a:cs typeface="MS UI Gothic"/>
              </a:rPr>
              <a:t>а</a:t>
            </a:r>
            <a:r>
              <a:rPr sz="1300" spc="-550" dirty="0">
                <a:latin typeface="MS UI Gothic"/>
                <a:cs typeface="MS UI Gothic"/>
              </a:rPr>
              <a:t>в</a:t>
            </a:r>
            <a:r>
              <a:rPr sz="1300" spc="-480" dirty="0">
                <a:latin typeface="MS UI Gothic"/>
                <a:cs typeface="MS UI Gothic"/>
              </a:rPr>
              <a:t>и</a:t>
            </a:r>
            <a:r>
              <a:rPr sz="1300" spc="-505" dirty="0">
                <a:latin typeface="MS UI Gothic"/>
                <a:cs typeface="MS UI Gothic"/>
              </a:rPr>
              <a:t>р</a:t>
            </a:r>
            <a:r>
              <a:rPr sz="1300" spc="-570" dirty="0">
                <a:latin typeface="MS UI Gothic"/>
                <a:cs typeface="MS UI Gothic"/>
              </a:rPr>
              <a:t>ус</a:t>
            </a:r>
            <a:r>
              <a:rPr sz="1300" spc="-480" dirty="0">
                <a:latin typeface="MS UI Gothic"/>
                <a:cs typeface="MS UI Gothic"/>
              </a:rPr>
              <a:t>н</a:t>
            </a:r>
            <a:r>
              <a:rPr sz="1300" spc="-570" dirty="0">
                <a:latin typeface="MS UI Gothic"/>
                <a:cs typeface="MS UI Gothic"/>
              </a:rPr>
              <a:t>у</a:t>
            </a:r>
            <a:r>
              <a:rPr sz="1300" spc="-265" dirty="0">
                <a:latin typeface="MS UI Gothic"/>
                <a:cs typeface="MS UI Gothic"/>
              </a:rPr>
              <a:t>ю</a:t>
            </a:r>
            <a:r>
              <a:rPr sz="1300" spc="-30" dirty="0">
                <a:latin typeface="MS UI Gothic"/>
                <a:cs typeface="MS UI Gothic"/>
              </a:rPr>
              <a:t> </a:t>
            </a:r>
            <a:r>
              <a:rPr sz="1300" spc="-480" dirty="0">
                <a:latin typeface="MS UI Gothic"/>
                <a:cs typeface="MS UI Gothic"/>
              </a:rPr>
              <a:t>ин</a:t>
            </a:r>
            <a:r>
              <a:rPr sz="1300" spc="-380" dirty="0">
                <a:latin typeface="MS UI Gothic"/>
                <a:cs typeface="MS UI Gothic"/>
              </a:rPr>
              <a:t>ф</a:t>
            </a:r>
            <a:r>
              <a:rPr sz="1300" spc="-530" dirty="0">
                <a:latin typeface="MS UI Gothic"/>
                <a:cs typeface="MS UI Gothic"/>
              </a:rPr>
              <a:t>е</a:t>
            </a:r>
            <a:r>
              <a:rPr sz="1300" spc="-535" dirty="0">
                <a:latin typeface="MS UI Gothic"/>
                <a:cs typeface="MS UI Gothic"/>
              </a:rPr>
              <a:t>к</a:t>
            </a:r>
            <a:r>
              <a:rPr sz="1300" spc="-440" dirty="0">
                <a:latin typeface="MS UI Gothic"/>
                <a:cs typeface="MS UI Gothic"/>
              </a:rPr>
              <a:t>ц</a:t>
            </a:r>
            <a:r>
              <a:rPr sz="1300" spc="-480" dirty="0">
                <a:latin typeface="MS UI Gothic"/>
                <a:cs typeface="MS UI Gothic"/>
              </a:rPr>
              <a:t>и</a:t>
            </a:r>
            <a:r>
              <a:rPr sz="1300" spc="-270" dirty="0">
                <a:latin typeface="MS UI Gothic"/>
                <a:cs typeface="MS UI Gothic"/>
              </a:rPr>
              <a:t>ю</a:t>
            </a:r>
            <a:r>
              <a:rPr sz="1300" spc="15" dirty="0">
                <a:latin typeface="MS UI Gothic"/>
                <a:cs typeface="MS UI Gothic"/>
              </a:rPr>
              <a:t>,</a:t>
            </a:r>
            <a:r>
              <a:rPr sz="1300" spc="-130" dirty="0">
                <a:latin typeface="MS UI Gothic"/>
                <a:cs typeface="MS UI Gothic"/>
              </a:rPr>
              <a:t> </a:t>
            </a:r>
            <a:r>
              <a:rPr sz="1300" spc="-475" dirty="0">
                <a:latin typeface="MS UI Gothic"/>
                <a:cs typeface="MS UI Gothic"/>
              </a:rPr>
              <a:t>и</a:t>
            </a:r>
            <a:r>
              <a:rPr sz="1300" spc="-30" dirty="0">
                <a:latin typeface="MS UI Gothic"/>
                <a:cs typeface="MS UI Gothic"/>
              </a:rPr>
              <a:t> </a:t>
            </a:r>
            <a:r>
              <a:rPr sz="1300" spc="-550" dirty="0">
                <a:latin typeface="MS UI Gothic"/>
                <a:cs typeface="MS UI Gothic"/>
              </a:rPr>
              <a:t>в</a:t>
            </a:r>
            <a:r>
              <a:rPr sz="1300" spc="-535" dirty="0">
                <a:latin typeface="MS UI Gothic"/>
                <a:cs typeface="MS UI Gothic"/>
              </a:rPr>
              <a:t>к</a:t>
            </a:r>
            <a:r>
              <a:rPr sz="1300" spc="-570" dirty="0">
                <a:latin typeface="MS UI Gothic"/>
                <a:cs typeface="MS UI Gothic"/>
              </a:rPr>
              <a:t>л</a:t>
            </a:r>
            <a:r>
              <a:rPr sz="1300" spc="-270" dirty="0">
                <a:latin typeface="MS UI Gothic"/>
                <a:cs typeface="MS UI Gothic"/>
              </a:rPr>
              <a:t>ю</a:t>
            </a:r>
            <a:r>
              <a:rPr sz="1300" spc="-530" dirty="0">
                <a:latin typeface="MS UI Gothic"/>
                <a:cs typeface="MS UI Gothic"/>
              </a:rPr>
              <a:t>ч</a:t>
            </a:r>
            <a:r>
              <a:rPr sz="1300" spc="-580" dirty="0">
                <a:latin typeface="MS UI Gothic"/>
                <a:cs typeface="MS UI Gothic"/>
              </a:rPr>
              <a:t>а</a:t>
            </a:r>
            <a:r>
              <a:rPr sz="1300" spc="-530" dirty="0">
                <a:latin typeface="MS UI Gothic"/>
                <a:cs typeface="MS UI Gothic"/>
              </a:rPr>
              <a:t>е</a:t>
            </a:r>
            <a:r>
              <a:rPr sz="1300" spc="-560" dirty="0">
                <a:latin typeface="MS UI Gothic"/>
                <a:cs typeface="MS UI Gothic"/>
              </a:rPr>
              <a:t>т</a:t>
            </a:r>
            <a:r>
              <a:rPr sz="1300" spc="-30" dirty="0">
                <a:latin typeface="MS UI Gothic"/>
                <a:cs typeface="MS UI Gothic"/>
              </a:rPr>
              <a:t> </a:t>
            </a:r>
            <a:r>
              <a:rPr sz="1300" spc="-450" dirty="0">
                <a:latin typeface="MS UI Gothic"/>
                <a:cs typeface="MS UI Gothic"/>
              </a:rPr>
              <a:t>д</a:t>
            </a:r>
            <a:r>
              <a:rPr sz="1300" spc="-550" dirty="0">
                <a:latin typeface="MS UI Gothic"/>
                <a:cs typeface="MS UI Gothic"/>
              </a:rPr>
              <a:t>в</a:t>
            </a:r>
            <a:r>
              <a:rPr sz="1300" spc="-575" dirty="0">
                <a:latin typeface="MS UI Gothic"/>
                <a:cs typeface="MS UI Gothic"/>
              </a:rPr>
              <a:t>а</a:t>
            </a:r>
            <a:r>
              <a:rPr sz="1300" spc="-30" dirty="0">
                <a:latin typeface="MS UI Gothic"/>
                <a:cs typeface="MS UI Gothic"/>
              </a:rPr>
              <a:t> </a:t>
            </a:r>
            <a:r>
              <a:rPr sz="1300" spc="-570" dirty="0">
                <a:latin typeface="MS UI Gothic"/>
                <a:cs typeface="MS UI Gothic"/>
              </a:rPr>
              <a:t>э</a:t>
            </a:r>
            <a:r>
              <a:rPr sz="1300" spc="-565" dirty="0">
                <a:latin typeface="MS UI Gothic"/>
                <a:cs typeface="MS UI Gothic"/>
              </a:rPr>
              <a:t>т</a:t>
            </a:r>
            <a:r>
              <a:rPr sz="1300" spc="-580" dirty="0">
                <a:latin typeface="MS UI Gothic"/>
                <a:cs typeface="MS UI Gothic"/>
              </a:rPr>
              <a:t>а</a:t>
            </a:r>
            <a:r>
              <a:rPr sz="1300" spc="-480" dirty="0">
                <a:latin typeface="MS UI Gothic"/>
                <a:cs typeface="MS UI Gothic"/>
              </a:rPr>
              <a:t>п</a:t>
            </a:r>
            <a:r>
              <a:rPr sz="1300" spc="-580" dirty="0">
                <a:latin typeface="MS UI Gothic"/>
                <a:cs typeface="MS UI Gothic"/>
              </a:rPr>
              <a:t>а</a:t>
            </a:r>
            <a:r>
              <a:rPr sz="1300" spc="15" dirty="0">
                <a:latin typeface="MS UI Gothic"/>
                <a:cs typeface="MS UI Gothic"/>
              </a:rPr>
              <a:t>.</a:t>
            </a:r>
            <a:endParaRPr sz="1300" dirty="0">
              <a:latin typeface="MS UI Gothic"/>
              <a:cs typeface="MS UI Gothic"/>
            </a:endParaRPr>
          </a:p>
          <a:p>
            <a:pPr marL="12700" marR="7620" algn="just">
              <a:lnSpc>
                <a:spcPct val="114700"/>
              </a:lnSpc>
            </a:pPr>
            <a:r>
              <a:rPr sz="1300" spc="-15" dirty="0">
                <a:latin typeface="Microsoft Sans Serif"/>
                <a:cs typeface="Microsoft Sans Serif"/>
              </a:rPr>
              <a:t>Помимо</a:t>
            </a:r>
            <a:r>
              <a:rPr sz="1300" spc="-1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этого</a:t>
            </a:r>
            <a:r>
              <a:rPr sz="1300" spc="-15" dirty="0">
                <a:latin typeface="MS UI Gothic"/>
                <a:cs typeface="MS UI Gothic"/>
              </a:rPr>
              <a:t>, </a:t>
            </a:r>
            <a:r>
              <a:rPr sz="1300" spc="-10" dirty="0">
                <a:latin typeface="Microsoft Sans Serif"/>
                <a:cs typeface="Microsoft Sans Serif"/>
              </a:rPr>
              <a:t>углубленная диспансеризация направлены </a:t>
            </a:r>
            <a:r>
              <a:rPr sz="1300" spc="-5" dirty="0">
                <a:latin typeface="Microsoft Sans Serif"/>
                <a:cs typeface="Microsoft Sans Serif"/>
              </a:rPr>
              <a:t>на </a:t>
            </a:r>
            <a:r>
              <a:rPr sz="1300" spc="-10" dirty="0">
                <a:latin typeface="Microsoft Sans Serif"/>
                <a:cs typeface="Microsoft Sans Serif"/>
              </a:rPr>
              <a:t>выявление </a:t>
            </a:r>
            <a:r>
              <a:rPr sz="1300" spc="-15" dirty="0">
                <a:latin typeface="Microsoft Sans Serif"/>
                <a:cs typeface="Microsoft Sans Serif"/>
              </a:rPr>
              <a:t>изменений </a:t>
            </a:r>
            <a:r>
              <a:rPr sz="1300" dirty="0">
                <a:latin typeface="Microsoft Sans Serif"/>
                <a:cs typeface="Microsoft Sans Serif"/>
              </a:rPr>
              <a:t>в </a:t>
            </a:r>
            <a:r>
              <a:rPr sz="1300" spc="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работе </a:t>
            </a:r>
            <a:r>
              <a:rPr sz="1300" spc="-15" dirty="0">
                <a:latin typeface="Microsoft Sans Serif"/>
                <a:cs typeface="Microsoft Sans Serif"/>
              </a:rPr>
              <a:t>органов </a:t>
            </a:r>
            <a:r>
              <a:rPr sz="1300" spc="-5" dirty="0">
                <a:latin typeface="Microsoft Sans Serif"/>
                <a:cs typeface="Microsoft Sans Serif"/>
              </a:rPr>
              <a:t>и </a:t>
            </a:r>
            <a:r>
              <a:rPr sz="1300" spc="-15" dirty="0">
                <a:latin typeface="Microsoft Sans Serif"/>
                <a:cs typeface="Microsoft Sans Serif"/>
              </a:rPr>
              <a:t>систем </a:t>
            </a:r>
            <a:r>
              <a:rPr sz="1300" dirty="0">
                <a:latin typeface="Microsoft Sans Serif"/>
                <a:cs typeface="Microsoft Sans Serif"/>
              </a:rPr>
              <a:t>у лиц</a:t>
            </a:r>
            <a:r>
              <a:rPr sz="1300" dirty="0">
                <a:latin typeface="MS UI Gothic"/>
                <a:cs typeface="MS UI Gothic"/>
              </a:rPr>
              <a:t>, </a:t>
            </a:r>
            <a:r>
              <a:rPr sz="1300" spc="-10" dirty="0">
                <a:latin typeface="Microsoft Sans Serif"/>
                <a:cs typeface="Microsoft Sans Serif"/>
              </a:rPr>
              <a:t>перенесших </a:t>
            </a:r>
            <a:r>
              <a:rPr sz="1300" spc="-465" dirty="0">
                <a:latin typeface="MS UI Gothic"/>
                <a:cs typeface="MS UI Gothic"/>
              </a:rPr>
              <a:t>новую</a:t>
            </a:r>
            <a:r>
              <a:rPr sz="1300" spc="45" dirty="0">
                <a:latin typeface="MS UI Gothic"/>
                <a:cs typeface="MS UI Gothic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коронавирусную инфекцию</a:t>
            </a:r>
            <a:r>
              <a:rPr sz="1300" spc="-10" dirty="0">
                <a:latin typeface="MS UI Gothic"/>
                <a:cs typeface="MS UI Gothic"/>
              </a:rPr>
              <a:t>, </a:t>
            </a:r>
            <a:r>
              <a:rPr sz="1300" dirty="0">
                <a:latin typeface="Microsoft Sans Serif"/>
                <a:cs typeface="Microsoft Sans Serif"/>
              </a:rPr>
              <a:t>в </a:t>
            </a:r>
            <a:r>
              <a:rPr sz="1300" spc="-10" dirty="0">
                <a:latin typeface="Microsoft Sans Serif"/>
                <a:cs typeface="Microsoft Sans Serif"/>
              </a:rPr>
              <a:t>целях 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предотвращения</a:t>
            </a:r>
            <a:r>
              <a:rPr sz="1300" spc="5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развития</a:t>
            </a:r>
            <a:r>
              <a:rPr sz="1300" spc="1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осложнений</a:t>
            </a:r>
            <a:r>
              <a:rPr sz="1300" spc="-10" dirty="0">
                <a:latin typeface="MS UI Gothic"/>
                <a:cs typeface="MS UI Gothic"/>
              </a:rPr>
              <a:t>.</a:t>
            </a:r>
            <a:endParaRPr sz="1300" dirty="0">
              <a:latin typeface="MS UI Gothic"/>
              <a:cs typeface="MS UI Gothic"/>
            </a:endParaRPr>
          </a:p>
          <a:p>
            <a:pPr marL="12700" marR="12700" algn="just">
              <a:lnSpc>
                <a:spcPts val="1410"/>
              </a:lnSpc>
              <a:spcBef>
                <a:spcPts val="130"/>
              </a:spcBef>
              <a:buSzPct val="110000"/>
              <a:buFont typeface="Verdana"/>
              <a:buAutoNum type="arabicPeriod" startAt="2"/>
              <a:tabLst>
                <a:tab pos="469900" algn="l"/>
              </a:tabLst>
            </a:pPr>
            <a:r>
              <a:rPr sz="1300" spc="130" dirty="0">
                <a:solidFill>
                  <a:srgbClr val="7D8525"/>
                </a:solidFill>
                <a:latin typeface="Lucida Sans Unicode"/>
                <a:cs typeface="Lucida Sans Unicode"/>
              </a:rPr>
              <a:t>Какие</a:t>
            </a:r>
            <a:r>
              <a:rPr sz="1300" spc="135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60" dirty="0">
                <a:solidFill>
                  <a:srgbClr val="7D8525"/>
                </a:solidFill>
                <a:latin typeface="Lucida Sans Unicode"/>
                <a:cs typeface="Lucida Sans Unicode"/>
              </a:rPr>
              <a:t>особенности</a:t>
            </a:r>
            <a:r>
              <a:rPr sz="1300" spc="65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60" dirty="0">
                <a:solidFill>
                  <a:srgbClr val="7D8525"/>
                </a:solidFill>
                <a:latin typeface="Lucida Sans Unicode"/>
                <a:cs typeface="Lucida Sans Unicode"/>
              </a:rPr>
              <a:t>современного</a:t>
            </a:r>
            <a:r>
              <a:rPr sz="1300" spc="65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70" dirty="0">
                <a:solidFill>
                  <a:srgbClr val="7D8525"/>
                </a:solidFill>
                <a:latin typeface="Lucida Sans Unicode"/>
                <a:cs typeface="Lucida Sans Unicode"/>
              </a:rPr>
              <a:t>профилактического </a:t>
            </a:r>
            <a:r>
              <a:rPr sz="1300" spc="-365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65" dirty="0">
                <a:solidFill>
                  <a:srgbClr val="7D8525"/>
                </a:solidFill>
                <a:latin typeface="Lucida Sans Unicode"/>
                <a:cs typeface="Lucida Sans Unicode"/>
              </a:rPr>
              <a:t>медицинского</a:t>
            </a:r>
            <a:r>
              <a:rPr sz="1300" spc="20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65" dirty="0">
                <a:solidFill>
                  <a:srgbClr val="7D8525"/>
                </a:solidFill>
                <a:latin typeface="Lucida Sans Unicode"/>
                <a:cs typeface="Lucida Sans Unicode"/>
              </a:rPr>
              <a:t>осмотра</a:t>
            </a:r>
            <a:r>
              <a:rPr sz="1300" spc="25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85" dirty="0">
                <a:solidFill>
                  <a:srgbClr val="7D8525"/>
                </a:solidFill>
                <a:latin typeface="Lucida Sans Unicode"/>
                <a:cs typeface="Lucida Sans Unicode"/>
              </a:rPr>
              <a:t>и</a:t>
            </a:r>
            <a:r>
              <a:rPr sz="1300" spc="25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70" dirty="0">
                <a:solidFill>
                  <a:srgbClr val="7D8525"/>
                </a:solidFill>
                <a:latin typeface="Lucida Sans Unicode"/>
                <a:cs typeface="Lucida Sans Unicode"/>
              </a:rPr>
              <a:t>диспансеризации</a:t>
            </a:r>
            <a:r>
              <a:rPr sz="1300" spc="70" dirty="0">
                <a:solidFill>
                  <a:srgbClr val="7D8525"/>
                </a:solidFill>
                <a:latin typeface="Verdana"/>
                <a:cs typeface="Verdana"/>
              </a:rPr>
              <a:t>?</a:t>
            </a:r>
            <a:endParaRPr sz="13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 dirty="0">
              <a:latin typeface="Verdana"/>
              <a:cs typeface="Verdana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1300" spc="-10" dirty="0">
                <a:latin typeface="Microsoft Sans Serif"/>
                <a:cs typeface="Microsoft Sans Serif"/>
              </a:rPr>
              <a:t>Основными</a:t>
            </a:r>
            <a:r>
              <a:rPr sz="1300" spc="-5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особенностями</a:t>
            </a:r>
            <a:r>
              <a:rPr sz="1300" spc="-4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являются</a:t>
            </a:r>
            <a:r>
              <a:rPr sz="1300" spc="-10" dirty="0">
                <a:latin typeface="Calibri"/>
                <a:cs typeface="Calibri"/>
              </a:rPr>
              <a:t>:</a:t>
            </a:r>
            <a:endParaRPr sz="1300" dirty="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20"/>
              </a:spcBef>
            </a:pPr>
            <a:r>
              <a:rPr sz="1300" dirty="0">
                <a:latin typeface="Calibri"/>
                <a:cs typeface="Calibri"/>
              </a:rPr>
              <a:t>-</a:t>
            </a:r>
            <a:r>
              <a:rPr sz="1300" spc="-5" dirty="0">
                <a:latin typeface="Calibri"/>
                <a:cs typeface="Calibri"/>
              </a:rPr>
              <a:t> </a:t>
            </a:r>
            <a:r>
              <a:rPr sz="1300" spc="-20" dirty="0">
                <a:latin typeface="Microsoft Sans Serif"/>
                <a:cs typeface="Microsoft Sans Serif"/>
              </a:rPr>
              <a:t>Комплексность</a:t>
            </a:r>
            <a:r>
              <a:rPr sz="1300" spc="-35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подходов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dirty="0">
                <a:latin typeface="Microsoft Sans Serif"/>
                <a:cs typeface="Microsoft Sans Serif"/>
              </a:rPr>
              <a:t>с</a:t>
            </a:r>
            <a:r>
              <a:rPr sz="1300" spc="-35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позиции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скрининг</a:t>
            </a:r>
            <a:r>
              <a:rPr sz="1300" spc="-15" dirty="0">
                <a:latin typeface="Calibri"/>
                <a:cs typeface="Calibri"/>
              </a:rPr>
              <a:t>-</a:t>
            </a:r>
            <a:r>
              <a:rPr sz="1300" spc="-15" dirty="0">
                <a:latin typeface="Microsoft Sans Serif"/>
                <a:cs typeface="Microsoft Sans Serif"/>
              </a:rPr>
              <a:t>тестов</a:t>
            </a:r>
            <a:r>
              <a:rPr sz="1300" spc="-15" dirty="0">
                <a:latin typeface="Calibri"/>
                <a:cs typeface="Calibri"/>
              </a:rPr>
              <a:t>;</a:t>
            </a:r>
            <a:endParaRPr sz="1300" dirty="0">
              <a:latin typeface="Calibri"/>
              <a:cs typeface="Calibri"/>
            </a:endParaRPr>
          </a:p>
        </p:txBody>
      </p:sp>
      <p:pic>
        <p:nvPicPr>
          <p:cNvPr id="18" name="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00574" y="94319"/>
            <a:ext cx="885826" cy="805903"/>
          </a:xfrm>
          <a:prstGeom prst="rect">
            <a:avLst/>
          </a:prstGeom>
        </p:spPr>
      </p:pic>
      <p:pic>
        <p:nvPicPr>
          <p:cNvPr id="19" name="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76400" y="94319"/>
            <a:ext cx="2362200" cy="84181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52398" y="76202"/>
            <a:ext cx="7315188" cy="8305801"/>
            <a:chOff x="914400" y="1366664"/>
            <a:chExt cx="5934075" cy="4766397"/>
          </a:xfrm>
        </p:grpSpPr>
        <p:sp>
          <p:nvSpPr>
            <p:cNvPr id="3" name="object 3"/>
            <p:cNvSpPr/>
            <p:nvPr/>
          </p:nvSpPr>
          <p:spPr>
            <a:xfrm>
              <a:off x="914400" y="1366664"/>
              <a:ext cx="228600" cy="4766397"/>
            </a:xfrm>
            <a:custGeom>
              <a:avLst/>
              <a:gdLst/>
              <a:ahLst/>
              <a:cxnLst/>
              <a:rect l="l" t="t" r="r" b="b"/>
              <a:pathLst>
                <a:path w="228600" h="5400675">
                  <a:moveTo>
                    <a:pt x="228600" y="5400675"/>
                  </a:moveTo>
                  <a:lnTo>
                    <a:pt x="0" y="5400675"/>
                  </a:lnTo>
                  <a:lnTo>
                    <a:pt x="0" y="0"/>
                  </a:lnTo>
                  <a:lnTo>
                    <a:pt x="228600" y="0"/>
                  </a:lnTo>
                  <a:lnTo>
                    <a:pt x="228600" y="5400675"/>
                  </a:lnTo>
                  <a:close/>
                </a:path>
              </a:pathLst>
            </a:custGeom>
            <a:solidFill>
              <a:srgbClr val="91D0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914400" y="1366672"/>
              <a:ext cx="5934075" cy="4416561"/>
            </a:xfrm>
            <a:custGeom>
              <a:avLst/>
              <a:gdLst/>
              <a:ahLst/>
              <a:cxnLst/>
              <a:rect l="l" t="t" r="r" b="b"/>
              <a:pathLst>
                <a:path w="5934075" h="5772150">
                  <a:moveTo>
                    <a:pt x="228600" y="5400675"/>
                  </a:moveTo>
                  <a:lnTo>
                    <a:pt x="0" y="5400675"/>
                  </a:lnTo>
                  <a:lnTo>
                    <a:pt x="0" y="5772150"/>
                  </a:lnTo>
                  <a:lnTo>
                    <a:pt x="228600" y="5772150"/>
                  </a:lnTo>
                  <a:lnTo>
                    <a:pt x="228600" y="5400675"/>
                  </a:lnTo>
                  <a:close/>
                </a:path>
                <a:path w="5934075" h="5772150">
                  <a:moveTo>
                    <a:pt x="5934075" y="0"/>
                  </a:moveTo>
                  <a:lnTo>
                    <a:pt x="228600" y="0"/>
                  </a:lnTo>
                  <a:lnTo>
                    <a:pt x="228600" y="5400675"/>
                  </a:lnTo>
                  <a:lnTo>
                    <a:pt x="5934075" y="5400675"/>
                  </a:lnTo>
                  <a:lnTo>
                    <a:pt x="5934075" y="0"/>
                  </a:lnTo>
                  <a:close/>
                </a:path>
              </a:pathLst>
            </a:custGeom>
            <a:solidFill>
              <a:srgbClr val="F5F6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609600" y="414235"/>
            <a:ext cx="6553200" cy="558499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8255">
              <a:lnSpc>
                <a:spcPts val="1410"/>
              </a:lnSpc>
              <a:spcBef>
                <a:spcPts val="170"/>
              </a:spcBef>
            </a:pPr>
            <a:r>
              <a:rPr sz="1300" spc="60" dirty="0">
                <a:solidFill>
                  <a:srgbClr val="7D8525"/>
                </a:solidFill>
                <a:latin typeface="Verdana"/>
                <a:cs typeface="Verdana"/>
              </a:rPr>
              <a:t>20.</a:t>
            </a:r>
            <a:r>
              <a:rPr sz="1300" spc="459" dirty="0">
                <a:solidFill>
                  <a:srgbClr val="7D8525"/>
                </a:solidFill>
                <a:latin typeface="Verdana"/>
                <a:cs typeface="Verdana"/>
              </a:rPr>
              <a:t> </a:t>
            </a:r>
            <a:r>
              <a:rPr sz="1300" spc="114" dirty="0">
                <a:solidFill>
                  <a:srgbClr val="7D8525"/>
                </a:solidFill>
                <a:latin typeface="Lucida Sans Unicode"/>
                <a:cs typeface="Lucida Sans Unicode"/>
              </a:rPr>
              <a:t>Что</a:t>
            </a:r>
            <a:r>
              <a:rPr sz="1300" spc="470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75" dirty="0">
                <a:solidFill>
                  <a:srgbClr val="7D8525"/>
                </a:solidFill>
                <a:latin typeface="Lucida Sans Unicode"/>
                <a:cs typeface="Lucida Sans Unicode"/>
              </a:rPr>
              <a:t>подразумевается</a:t>
            </a:r>
            <a:r>
              <a:rPr sz="1300" spc="470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35" dirty="0">
                <a:solidFill>
                  <a:srgbClr val="7D8525"/>
                </a:solidFill>
                <a:latin typeface="Lucida Sans Unicode"/>
                <a:cs typeface="Lucida Sans Unicode"/>
              </a:rPr>
              <a:t>под</a:t>
            </a:r>
            <a:r>
              <a:rPr sz="1300" spc="60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65" dirty="0">
                <a:solidFill>
                  <a:srgbClr val="7D8525"/>
                </a:solidFill>
                <a:latin typeface="Lucida Sans Unicode"/>
                <a:cs typeface="Lucida Sans Unicode"/>
              </a:rPr>
              <a:t>приоритизацией</a:t>
            </a:r>
            <a:r>
              <a:rPr sz="1300" spc="470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65" dirty="0">
                <a:solidFill>
                  <a:srgbClr val="7D8525"/>
                </a:solidFill>
                <a:latin typeface="Lucida Sans Unicode"/>
                <a:cs typeface="Lucida Sans Unicode"/>
              </a:rPr>
              <a:t>проведения </a:t>
            </a:r>
            <a:r>
              <a:rPr sz="1300" spc="-365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70" dirty="0">
                <a:solidFill>
                  <a:srgbClr val="7D8525"/>
                </a:solidFill>
                <a:latin typeface="Lucida Sans Unicode"/>
                <a:cs typeface="Lucida Sans Unicode"/>
              </a:rPr>
              <a:t>диспансеризации</a:t>
            </a:r>
            <a:r>
              <a:rPr sz="1300" spc="70" dirty="0">
                <a:solidFill>
                  <a:srgbClr val="7D8525"/>
                </a:solidFill>
                <a:latin typeface="Verdana"/>
                <a:cs typeface="Verdana"/>
              </a:rPr>
              <a:t>?</a:t>
            </a:r>
            <a:endParaRPr sz="13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300" b="1" spc="-10" dirty="0">
                <a:latin typeface="Arial"/>
                <a:cs typeface="Arial"/>
              </a:rPr>
              <a:t>Всего</a:t>
            </a:r>
            <a:r>
              <a:rPr sz="1300" b="1" spc="-50" dirty="0">
                <a:latin typeface="Arial"/>
                <a:cs typeface="Arial"/>
              </a:rPr>
              <a:t> </a:t>
            </a:r>
            <a:r>
              <a:rPr sz="1300" b="1" spc="-10" dirty="0">
                <a:latin typeface="Arial"/>
                <a:cs typeface="Arial"/>
              </a:rPr>
              <a:t>выделяют</a:t>
            </a:r>
            <a:r>
              <a:rPr sz="1300" b="1" spc="-50" dirty="0">
                <a:latin typeface="Arial"/>
                <a:cs typeface="Arial"/>
              </a:rPr>
              <a:t> </a:t>
            </a:r>
            <a:r>
              <a:rPr sz="1300" b="1" dirty="0">
                <a:latin typeface="Calibri"/>
                <a:cs typeface="Calibri"/>
              </a:rPr>
              <a:t>4 </a:t>
            </a:r>
            <a:r>
              <a:rPr sz="1300" b="1" spc="-10" dirty="0">
                <a:latin typeface="Arial"/>
                <a:cs typeface="Arial"/>
              </a:rPr>
              <a:t>группы</a:t>
            </a:r>
            <a:r>
              <a:rPr sz="1300" b="1" spc="-50" dirty="0">
                <a:latin typeface="Arial"/>
                <a:cs typeface="Arial"/>
              </a:rPr>
              <a:t> </a:t>
            </a:r>
            <a:r>
              <a:rPr sz="1300" b="1" spc="-10" dirty="0">
                <a:latin typeface="Arial"/>
                <a:cs typeface="Arial"/>
              </a:rPr>
              <a:t>приоритизации</a:t>
            </a:r>
            <a:r>
              <a:rPr sz="1300" b="1" spc="-10" dirty="0">
                <a:latin typeface="Calibri"/>
                <a:cs typeface="Calibri"/>
              </a:rPr>
              <a:t>:</a:t>
            </a:r>
            <a:endParaRPr sz="1300" dirty="0">
              <a:latin typeface="Calibri"/>
              <a:cs typeface="Calibri"/>
            </a:endParaRPr>
          </a:p>
          <a:p>
            <a:pPr marL="12700" marR="7620">
              <a:lnSpc>
                <a:spcPct val="101699"/>
              </a:lnSpc>
              <a:buFont typeface="Calibri"/>
              <a:buAutoNum type="romanUcPeriod"/>
              <a:tabLst>
                <a:tab pos="83185" algn="l"/>
              </a:tabLst>
            </a:pPr>
            <a:r>
              <a:rPr sz="1300" spc="-15" dirty="0">
                <a:latin typeface="Microsoft Sans Serif"/>
                <a:cs typeface="Microsoft Sans Serif"/>
              </a:rPr>
              <a:t>группа</a:t>
            </a:r>
            <a:r>
              <a:rPr sz="1300" spc="-15" dirty="0">
                <a:latin typeface="Calibri"/>
                <a:cs typeface="Calibri"/>
              </a:rPr>
              <a:t>: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пациенты </a:t>
            </a:r>
            <a:r>
              <a:rPr sz="1300" dirty="0">
                <a:latin typeface="Microsoft Sans Serif"/>
                <a:cs typeface="Microsoft Sans Serif"/>
              </a:rPr>
              <a:t>с </a:t>
            </a:r>
            <a:r>
              <a:rPr sz="1300" spc="-15" dirty="0">
                <a:latin typeface="Microsoft Sans Serif"/>
                <a:cs typeface="Microsoft Sans Serif"/>
              </a:rPr>
              <a:t>коморбидными заболеваниями</a:t>
            </a:r>
            <a:r>
              <a:rPr sz="1300" spc="-15" dirty="0">
                <a:latin typeface="Calibri"/>
                <a:cs typeface="Calibri"/>
              </a:rPr>
              <a:t>, </a:t>
            </a:r>
            <a:r>
              <a:rPr sz="1300" spc="-10" dirty="0">
                <a:latin typeface="Microsoft Sans Serif"/>
                <a:cs typeface="Microsoft Sans Serif"/>
              </a:rPr>
              <a:t>перенесшие новую коронавирусную </a:t>
            </a:r>
            <a:r>
              <a:rPr sz="1300" spc="-254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инфекцию</a:t>
            </a:r>
            <a:r>
              <a:rPr sz="1300" spc="-15" dirty="0">
                <a:latin typeface="Calibri"/>
                <a:cs typeface="Calibri"/>
              </a:rPr>
              <a:t>;</a:t>
            </a:r>
            <a:endParaRPr sz="1300" dirty="0">
              <a:latin typeface="Calibri"/>
              <a:cs typeface="Calibri"/>
            </a:endParaRPr>
          </a:p>
          <a:p>
            <a:pPr marL="104775" indent="-92710">
              <a:lnSpc>
                <a:spcPct val="100000"/>
              </a:lnSpc>
              <a:spcBef>
                <a:spcPts val="25"/>
              </a:spcBef>
              <a:buFont typeface="Calibri"/>
              <a:buAutoNum type="romanUcPeriod"/>
              <a:tabLst>
                <a:tab pos="105410" algn="l"/>
              </a:tabLst>
            </a:pPr>
            <a:r>
              <a:rPr sz="1300" spc="-15" dirty="0">
                <a:latin typeface="Microsoft Sans Serif"/>
                <a:cs typeface="Microsoft Sans Serif"/>
              </a:rPr>
              <a:t>группа</a:t>
            </a:r>
            <a:r>
              <a:rPr sz="1300" spc="-15" dirty="0">
                <a:latin typeface="Calibri"/>
                <a:cs typeface="Calibri"/>
              </a:rPr>
              <a:t>: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пациенты</a:t>
            </a:r>
            <a:r>
              <a:rPr sz="1300" spc="-10" dirty="0">
                <a:latin typeface="Calibri"/>
                <a:cs typeface="Calibri"/>
              </a:rPr>
              <a:t>,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перенесшие</a:t>
            </a:r>
            <a:r>
              <a:rPr sz="1300" spc="-3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новую</a:t>
            </a:r>
            <a:r>
              <a:rPr sz="1300" spc="-3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коронавирусную</a:t>
            </a:r>
            <a:r>
              <a:rPr sz="1300" spc="-35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инфекцию</a:t>
            </a:r>
            <a:r>
              <a:rPr sz="1300" spc="-15" dirty="0">
                <a:latin typeface="Calibri"/>
                <a:cs typeface="Calibri"/>
              </a:rPr>
              <a:t>;</a:t>
            </a:r>
            <a:endParaRPr sz="1300" dirty="0">
              <a:latin typeface="Calibri"/>
              <a:cs typeface="Calibri"/>
            </a:endParaRPr>
          </a:p>
          <a:p>
            <a:pPr marL="12700" marR="711835">
              <a:lnSpc>
                <a:spcPct val="101699"/>
              </a:lnSpc>
              <a:buFont typeface="Calibri"/>
              <a:buAutoNum type="romanUcPeriod"/>
              <a:tabLst>
                <a:tab pos="137795" algn="l"/>
              </a:tabLst>
            </a:pPr>
            <a:r>
              <a:rPr sz="1300" spc="-15" dirty="0">
                <a:latin typeface="Microsoft Sans Serif"/>
                <a:cs typeface="Microsoft Sans Serif"/>
              </a:rPr>
              <a:t>группа</a:t>
            </a:r>
            <a:r>
              <a:rPr sz="1300" spc="-15" dirty="0">
                <a:latin typeface="Calibri"/>
                <a:cs typeface="Calibri"/>
              </a:rPr>
              <a:t>: </a:t>
            </a:r>
            <a:r>
              <a:rPr sz="1300" spc="-10" dirty="0">
                <a:latin typeface="Microsoft Sans Serif"/>
                <a:cs typeface="Microsoft Sans Serif"/>
              </a:rPr>
              <a:t>пациенты более </a:t>
            </a:r>
            <a:r>
              <a:rPr sz="1300" dirty="0">
                <a:latin typeface="Calibri"/>
                <a:cs typeface="Calibri"/>
              </a:rPr>
              <a:t>2 </a:t>
            </a:r>
            <a:r>
              <a:rPr sz="1300" spc="-10" dirty="0">
                <a:latin typeface="Microsoft Sans Serif"/>
                <a:cs typeface="Microsoft Sans Serif"/>
              </a:rPr>
              <a:t>лет </a:t>
            </a:r>
            <a:r>
              <a:rPr sz="1300" spc="-5" dirty="0">
                <a:latin typeface="Microsoft Sans Serif"/>
                <a:cs typeface="Microsoft Sans Serif"/>
              </a:rPr>
              <a:t>не обращавшиеся </a:t>
            </a:r>
            <a:r>
              <a:rPr sz="1300" spc="-25" dirty="0">
                <a:latin typeface="Microsoft Sans Serif"/>
                <a:cs typeface="Microsoft Sans Serif"/>
              </a:rPr>
              <a:t>за </a:t>
            </a:r>
            <a:r>
              <a:rPr sz="1300" spc="-15" dirty="0">
                <a:latin typeface="Microsoft Sans Serif"/>
                <a:cs typeface="Microsoft Sans Serif"/>
              </a:rPr>
              <a:t>медицинской </a:t>
            </a:r>
            <a:r>
              <a:rPr sz="1300" spc="-10" dirty="0">
                <a:latin typeface="Microsoft Sans Serif"/>
                <a:cs typeface="Microsoft Sans Serif"/>
              </a:rPr>
              <a:t>помощью</a:t>
            </a:r>
            <a:r>
              <a:rPr sz="1300" spc="-10" dirty="0">
                <a:latin typeface="Calibri"/>
                <a:cs typeface="Calibri"/>
              </a:rPr>
              <a:t>; </a:t>
            </a:r>
            <a:r>
              <a:rPr sz="1300" spc="-21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IV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группа</a:t>
            </a:r>
            <a:r>
              <a:rPr sz="1300" spc="-15" dirty="0">
                <a:latin typeface="Calibri"/>
                <a:cs typeface="Calibri"/>
              </a:rPr>
              <a:t>:</a:t>
            </a:r>
            <a:r>
              <a:rPr sz="1300" spc="-5" dirty="0">
                <a:latin typeface="Calibri"/>
                <a:cs typeface="Calibri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остальные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группы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пациентов</a:t>
            </a:r>
            <a:r>
              <a:rPr sz="1300" spc="-10" dirty="0">
                <a:latin typeface="Calibri"/>
                <a:cs typeface="Calibri"/>
              </a:rPr>
              <a:t>.</a:t>
            </a:r>
            <a:endParaRPr sz="1300" dirty="0">
              <a:latin typeface="Calibri"/>
              <a:cs typeface="Calibri"/>
            </a:endParaRPr>
          </a:p>
          <a:p>
            <a:pPr marL="12700" marR="5080" algn="just">
              <a:lnSpc>
                <a:spcPct val="101699"/>
              </a:lnSpc>
            </a:pPr>
            <a:r>
              <a:rPr sz="1300" spc="-25" dirty="0">
                <a:latin typeface="Microsoft Sans Serif"/>
                <a:cs typeface="Microsoft Sans Serif"/>
              </a:rPr>
              <a:t>Данная</a:t>
            </a:r>
            <a:r>
              <a:rPr sz="1300" spc="-2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приоритизация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необходима</a:t>
            </a:r>
            <a:r>
              <a:rPr sz="1300" spc="-10" dirty="0">
                <a:latin typeface="Microsoft Sans Serif"/>
                <a:cs typeface="Microsoft Sans Serif"/>
              </a:rPr>
              <a:t> </a:t>
            </a:r>
            <a:r>
              <a:rPr sz="1300" dirty="0">
                <a:latin typeface="Microsoft Sans Serif"/>
                <a:cs typeface="Microsoft Sans Serif"/>
              </a:rPr>
              <a:t>для</a:t>
            </a:r>
            <a:r>
              <a:rPr sz="1300" spc="5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первоочередного</a:t>
            </a:r>
            <a:r>
              <a:rPr sz="1300" spc="-10" dirty="0">
                <a:latin typeface="Microsoft Sans Serif"/>
                <a:cs typeface="Microsoft Sans Serif"/>
              </a:rPr>
              <a:t> выявления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патологических </a:t>
            </a:r>
            <a:r>
              <a:rPr sz="1300" spc="-10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состояний</a:t>
            </a:r>
            <a:r>
              <a:rPr sz="1300" dirty="0">
                <a:latin typeface="Microsoft Sans Serif"/>
                <a:cs typeface="Microsoft Sans Serif"/>
              </a:rPr>
              <a:t> у</a:t>
            </a:r>
            <a:r>
              <a:rPr sz="1300" spc="5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лиц</a:t>
            </a:r>
            <a:r>
              <a:rPr sz="1300" spc="-5" dirty="0">
                <a:latin typeface="Calibri"/>
                <a:cs typeface="Calibri"/>
              </a:rPr>
              <a:t>,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20" dirty="0">
                <a:latin typeface="Microsoft Sans Serif"/>
                <a:cs typeface="Microsoft Sans Serif"/>
              </a:rPr>
              <a:t>которые</a:t>
            </a:r>
            <a:r>
              <a:rPr sz="1300" spc="-15" dirty="0">
                <a:latin typeface="Microsoft Sans Serif"/>
                <a:cs typeface="Microsoft Sans Serif"/>
              </a:rPr>
              <a:t> </a:t>
            </a:r>
            <a:r>
              <a:rPr sz="1300" dirty="0">
                <a:latin typeface="Microsoft Sans Serif"/>
                <a:cs typeface="Microsoft Sans Serif"/>
              </a:rPr>
              <a:t>в</a:t>
            </a:r>
            <a:r>
              <a:rPr sz="1300" spc="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большей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степени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этому</a:t>
            </a:r>
            <a:r>
              <a:rPr sz="1300" spc="-1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подвержены</a:t>
            </a:r>
            <a:r>
              <a:rPr sz="1300" spc="-10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на</a:t>
            </a:r>
            <a:r>
              <a:rPr sz="130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фоне</a:t>
            </a:r>
            <a:r>
              <a:rPr sz="1300" spc="-5" dirty="0">
                <a:latin typeface="Microsoft Sans Serif"/>
                <a:cs typeface="Microsoft Sans Serif"/>
              </a:rPr>
              <a:t> наличия </a:t>
            </a:r>
            <a:r>
              <a:rPr sz="130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сопутствующих</a:t>
            </a:r>
            <a:r>
              <a:rPr sz="1300" spc="-4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заболеваний</a:t>
            </a:r>
            <a:r>
              <a:rPr sz="1300" spc="-10" dirty="0">
                <a:latin typeface="Calibri"/>
                <a:cs typeface="Calibri"/>
              </a:rPr>
              <a:t>.</a:t>
            </a:r>
            <a:endParaRPr sz="1300" dirty="0">
              <a:latin typeface="Calibri"/>
              <a:cs typeface="Calibri"/>
            </a:endParaRPr>
          </a:p>
          <a:p>
            <a:pPr marL="12700" marR="10160" algn="just">
              <a:lnSpc>
                <a:spcPct val="101699"/>
              </a:lnSpc>
            </a:pPr>
            <a:r>
              <a:rPr sz="1300" spc="-20" dirty="0">
                <a:latin typeface="Microsoft Sans Serif"/>
                <a:cs typeface="Microsoft Sans Serif"/>
              </a:rPr>
              <a:t>Риск</a:t>
            </a:r>
            <a:r>
              <a:rPr sz="1300" spc="-15" dirty="0">
                <a:latin typeface="Microsoft Sans Serif"/>
                <a:cs typeface="Microsoft Sans Serif"/>
              </a:rPr>
              <a:t> развития</a:t>
            </a:r>
            <a:r>
              <a:rPr sz="1300" spc="-10" dirty="0">
                <a:latin typeface="Microsoft Sans Serif"/>
                <a:cs typeface="Microsoft Sans Serif"/>
              </a:rPr>
              <a:t> осложнений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более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высок</a:t>
            </a:r>
            <a:r>
              <a:rPr sz="1300" spc="-10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после</a:t>
            </a:r>
            <a:r>
              <a:rPr sz="130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перенесенной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новой </a:t>
            </a:r>
            <a:r>
              <a:rPr sz="1300" spc="-15" dirty="0">
                <a:latin typeface="Microsoft Sans Serif"/>
                <a:cs typeface="Microsoft Sans Serif"/>
              </a:rPr>
              <a:t>коронавирусной </a:t>
            </a:r>
            <a:r>
              <a:rPr sz="1300" spc="-1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инфекции</a:t>
            </a:r>
            <a:r>
              <a:rPr sz="1300" spc="-10" dirty="0">
                <a:latin typeface="Microsoft Sans Serif"/>
                <a:cs typeface="Microsoft Sans Serif"/>
              </a:rPr>
              <a:t> </a:t>
            </a:r>
            <a:r>
              <a:rPr sz="1300" dirty="0">
                <a:latin typeface="Microsoft Sans Serif"/>
                <a:cs typeface="Microsoft Sans Serif"/>
              </a:rPr>
              <a:t>у</a:t>
            </a:r>
            <a:r>
              <a:rPr sz="1300" spc="5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коморбидных</a:t>
            </a:r>
            <a:r>
              <a:rPr sz="1300" spc="-10" dirty="0">
                <a:latin typeface="Microsoft Sans Serif"/>
                <a:cs typeface="Microsoft Sans Serif"/>
              </a:rPr>
              <a:t> пациентов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Calibri"/>
                <a:cs typeface="Calibri"/>
              </a:rPr>
              <a:t>(</a:t>
            </a:r>
            <a:r>
              <a:rPr sz="1300" spc="-5" dirty="0">
                <a:latin typeface="Microsoft Sans Serif"/>
                <a:cs typeface="Microsoft Sans Serif"/>
              </a:rPr>
              <a:t>т</a:t>
            </a:r>
            <a:r>
              <a:rPr sz="1300" spc="-5" dirty="0">
                <a:latin typeface="Calibri"/>
                <a:cs typeface="Calibri"/>
              </a:rPr>
              <a:t>.</a:t>
            </a:r>
            <a:r>
              <a:rPr sz="1300" spc="-5" dirty="0">
                <a:latin typeface="Microsoft Sans Serif"/>
                <a:cs typeface="Microsoft Sans Serif"/>
              </a:rPr>
              <a:t>е</a:t>
            </a:r>
            <a:r>
              <a:rPr sz="1300" spc="-5" dirty="0">
                <a:latin typeface="Calibri"/>
                <a:cs typeface="Calibri"/>
              </a:rPr>
              <a:t>.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имеющих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20" dirty="0">
                <a:latin typeface="Microsoft Sans Serif"/>
                <a:cs typeface="Microsoft Sans Serif"/>
              </a:rPr>
              <a:t>несколько</a:t>
            </a:r>
            <a:r>
              <a:rPr sz="1300" spc="-15" dirty="0">
                <a:latin typeface="Microsoft Sans Serif"/>
                <a:cs typeface="Microsoft Sans Serif"/>
              </a:rPr>
              <a:t> хронических </a:t>
            </a:r>
            <a:r>
              <a:rPr sz="1300" spc="-1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неинфекционных</a:t>
            </a:r>
            <a:r>
              <a:rPr sz="1300" spc="-4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заболеваний</a:t>
            </a:r>
            <a:r>
              <a:rPr sz="1300" spc="-10" dirty="0">
                <a:latin typeface="Calibri"/>
                <a:cs typeface="Calibri"/>
              </a:rPr>
              <a:t>).</a:t>
            </a:r>
            <a:endParaRPr sz="1300" dirty="0">
              <a:latin typeface="Calibri"/>
              <a:cs typeface="Calibri"/>
            </a:endParaRPr>
          </a:p>
          <a:p>
            <a:pPr marL="12700" marR="8890">
              <a:lnSpc>
                <a:spcPts val="1410"/>
              </a:lnSpc>
              <a:spcBef>
                <a:spcPts val="50"/>
              </a:spcBef>
              <a:buSzPct val="110000"/>
              <a:buFont typeface="Verdana"/>
              <a:buAutoNum type="arabicPeriod" startAt="21"/>
              <a:tabLst>
                <a:tab pos="346075" algn="l"/>
              </a:tabLst>
            </a:pPr>
            <a:r>
              <a:rPr sz="1300" spc="110" dirty="0">
                <a:solidFill>
                  <a:srgbClr val="7D8525"/>
                </a:solidFill>
                <a:latin typeface="Lucida Sans Unicode"/>
                <a:cs typeface="Lucida Sans Unicode"/>
              </a:rPr>
              <a:t>Можно</a:t>
            </a:r>
            <a:r>
              <a:rPr sz="1300" spc="250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35" dirty="0">
                <a:solidFill>
                  <a:srgbClr val="7D8525"/>
                </a:solidFill>
                <a:latin typeface="Lucida Sans Unicode"/>
                <a:cs typeface="Lucida Sans Unicode"/>
              </a:rPr>
              <a:t>ли</a:t>
            </a:r>
            <a:r>
              <a:rPr sz="1300" spc="250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75" dirty="0">
                <a:solidFill>
                  <a:srgbClr val="7D8525"/>
                </a:solidFill>
                <a:latin typeface="Lucida Sans Unicode"/>
                <a:cs typeface="Lucida Sans Unicode"/>
              </a:rPr>
              <a:t>пройти</a:t>
            </a:r>
            <a:r>
              <a:rPr sz="1300" spc="254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65" dirty="0">
                <a:solidFill>
                  <a:srgbClr val="7D8525"/>
                </a:solidFill>
                <a:latin typeface="Lucida Sans Unicode"/>
                <a:cs typeface="Lucida Sans Unicode"/>
              </a:rPr>
              <a:t>диспансеризацию</a:t>
            </a:r>
            <a:r>
              <a:rPr sz="1300" spc="250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60" dirty="0">
                <a:solidFill>
                  <a:srgbClr val="7D8525"/>
                </a:solidFill>
                <a:latin typeface="Lucida Sans Unicode"/>
                <a:cs typeface="Lucida Sans Unicode"/>
              </a:rPr>
              <a:t>на</a:t>
            </a:r>
            <a:r>
              <a:rPr sz="1300" spc="250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70" dirty="0">
                <a:solidFill>
                  <a:srgbClr val="7D8525"/>
                </a:solidFill>
                <a:latin typeface="Lucida Sans Unicode"/>
                <a:cs typeface="Lucida Sans Unicode"/>
              </a:rPr>
              <a:t>дому</a:t>
            </a:r>
            <a:r>
              <a:rPr sz="1300" spc="180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40" dirty="0">
                <a:solidFill>
                  <a:srgbClr val="7D8525"/>
                </a:solidFill>
                <a:latin typeface="Verdana"/>
                <a:cs typeface="Verdana"/>
              </a:rPr>
              <a:t>(</a:t>
            </a:r>
            <a:r>
              <a:rPr sz="1300" spc="40" dirty="0">
                <a:solidFill>
                  <a:srgbClr val="7D8525"/>
                </a:solidFill>
                <a:latin typeface="Lucida Sans Unicode"/>
                <a:cs typeface="Lucida Sans Unicode"/>
              </a:rPr>
              <a:t>например</a:t>
            </a:r>
            <a:r>
              <a:rPr sz="1300" spc="40" dirty="0">
                <a:solidFill>
                  <a:srgbClr val="7D8525"/>
                </a:solidFill>
                <a:latin typeface="Verdana"/>
                <a:cs typeface="Verdana"/>
              </a:rPr>
              <a:t>, </a:t>
            </a:r>
            <a:r>
              <a:rPr sz="1300" spc="-375" dirty="0">
                <a:solidFill>
                  <a:srgbClr val="7D8525"/>
                </a:solidFill>
                <a:latin typeface="Verdana"/>
                <a:cs typeface="Verdana"/>
              </a:rPr>
              <a:t> </a:t>
            </a:r>
            <a:r>
              <a:rPr sz="1300" spc="85" dirty="0">
                <a:solidFill>
                  <a:srgbClr val="7D8525"/>
                </a:solidFill>
                <a:latin typeface="Lucida Sans Unicode"/>
                <a:cs typeface="Lucida Sans Unicode"/>
              </a:rPr>
              <a:t>маломобильным</a:t>
            </a:r>
            <a:r>
              <a:rPr sz="1300" spc="20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65" dirty="0">
                <a:solidFill>
                  <a:srgbClr val="7D8525"/>
                </a:solidFill>
                <a:latin typeface="Lucida Sans Unicode"/>
                <a:cs typeface="Lucida Sans Unicode"/>
              </a:rPr>
              <a:t>гражданам</a:t>
            </a:r>
            <a:r>
              <a:rPr sz="1300" spc="65" dirty="0">
                <a:solidFill>
                  <a:srgbClr val="7D8525"/>
                </a:solidFill>
                <a:latin typeface="Verdana"/>
                <a:cs typeface="Verdana"/>
              </a:rPr>
              <a:t>)?</a:t>
            </a:r>
            <a:endParaRPr sz="13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7D8525"/>
              </a:buClr>
              <a:buFont typeface="Verdana"/>
              <a:buAutoNum type="arabicPeriod" startAt="21"/>
            </a:pPr>
            <a:endParaRPr sz="1300" dirty="0">
              <a:latin typeface="Verdana"/>
              <a:cs typeface="Verdana"/>
            </a:endParaRPr>
          </a:p>
          <a:p>
            <a:pPr marL="12700" marR="13970" algn="just">
              <a:lnSpc>
                <a:spcPct val="101699"/>
              </a:lnSpc>
            </a:pPr>
            <a:r>
              <a:rPr sz="1300" spc="-40" dirty="0">
                <a:latin typeface="Microsoft Sans Serif"/>
                <a:cs typeface="Microsoft Sans Serif"/>
              </a:rPr>
              <a:t>Да</a:t>
            </a:r>
            <a:r>
              <a:rPr sz="1300" spc="-40" dirty="0">
                <a:latin typeface="Calibri"/>
                <a:cs typeface="Calibri"/>
              </a:rPr>
              <a:t>, </a:t>
            </a:r>
            <a:r>
              <a:rPr sz="1300" spc="-10" dirty="0">
                <a:latin typeface="Microsoft Sans Serif"/>
                <a:cs typeface="Microsoft Sans Serif"/>
              </a:rPr>
              <a:t>ряд обследований </a:t>
            </a:r>
            <a:r>
              <a:rPr sz="1300" spc="-25" dirty="0">
                <a:latin typeface="Microsoft Sans Serif"/>
                <a:cs typeface="Microsoft Sans Serif"/>
              </a:rPr>
              <a:t>возможно </a:t>
            </a:r>
            <a:r>
              <a:rPr sz="1300" spc="-10" dirty="0">
                <a:latin typeface="Microsoft Sans Serif"/>
                <a:cs typeface="Microsoft Sans Serif"/>
              </a:rPr>
              <a:t>провести </a:t>
            </a:r>
            <a:r>
              <a:rPr sz="1300" spc="-5" dirty="0">
                <a:latin typeface="Microsoft Sans Serif"/>
                <a:cs typeface="Microsoft Sans Serif"/>
              </a:rPr>
              <a:t>на </a:t>
            </a:r>
            <a:r>
              <a:rPr sz="1300" spc="-10" dirty="0">
                <a:latin typeface="Microsoft Sans Serif"/>
                <a:cs typeface="Microsoft Sans Serif"/>
              </a:rPr>
              <a:t>дому</a:t>
            </a:r>
            <a:r>
              <a:rPr sz="1300" spc="-10" dirty="0">
                <a:latin typeface="Calibri"/>
                <a:cs typeface="Calibri"/>
              </a:rPr>
              <a:t>. </a:t>
            </a:r>
            <a:r>
              <a:rPr sz="1300" spc="-10" dirty="0">
                <a:latin typeface="Microsoft Sans Serif"/>
                <a:cs typeface="Microsoft Sans Serif"/>
              </a:rPr>
              <a:t>Обследования проводятся бригадой</a:t>
            </a:r>
            <a:r>
              <a:rPr sz="1300" spc="-10" dirty="0">
                <a:latin typeface="Calibri"/>
                <a:cs typeface="Calibri"/>
              </a:rPr>
              <a:t>, </a:t>
            </a:r>
            <a:r>
              <a:rPr sz="1300" spc="-5" dirty="0">
                <a:latin typeface="Calibri"/>
                <a:cs typeface="Calibri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вы</a:t>
            </a:r>
            <a:r>
              <a:rPr sz="1300" spc="-25" dirty="0">
                <a:latin typeface="Microsoft Sans Serif"/>
                <a:cs typeface="Microsoft Sans Serif"/>
              </a:rPr>
              <a:t>е</a:t>
            </a:r>
            <a:r>
              <a:rPr sz="1300" spc="-50" dirty="0">
                <a:latin typeface="Microsoft Sans Serif"/>
                <a:cs typeface="Microsoft Sans Serif"/>
              </a:rPr>
              <a:t>з</a:t>
            </a:r>
            <a:r>
              <a:rPr sz="1300" spc="-45" dirty="0">
                <a:latin typeface="Microsoft Sans Serif"/>
                <a:cs typeface="Microsoft Sans Serif"/>
              </a:rPr>
              <a:t>ж</a:t>
            </a:r>
            <a:r>
              <a:rPr sz="1300" spc="-5" dirty="0">
                <a:latin typeface="Microsoft Sans Serif"/>
                <a:cs typeface="Microsoft Sans Serif"/>
              </a:rPr>
              <a:t>а</a:t>
            </a:r>
            <a:r>
              <a:rPr sz="1300" dirty="0">
                <a:latin typeface="Microsoft Sans Serif"/>
                <a:cs typeface="Microsoft Sans Serif"/>
              </a:rPr>
              <a:t>ю</a:t>
            </a:r>
            <a:r>
              <a:rPr sz="1300" spc="-15" dirty="0">
                <a:latin typeface="Microsoft Sans Serif"/>
                <a:cs typeface="Microsoft Sans Serif"/>
              </a:rPr>
              <a:t>щ</a:t>
            </a:r>
            <a:r>
              <a:rPr sz="1300" spc="-5" dirty="0">
                <a:latin typeface="Microsoft Sans Serif"/>
                <a:cs typeface="Microsoft Sans Serif"/>
              </a:rPr>
              <a:t>ей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н</a:t>
            </a:r>
            <a:r>
              <a:rPr sz="1300" dirty="0">
                <a:latin typeface="Microsoft Sans Serif"/>
                <a:cs typeface="Microsoft Sans Serif"/>
              </a:rPr>
              <a:t>а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у</a:t>
            </a:r>
            <a:r>
              <a:rPr sz="1300" spc="-20" dirty="0">
                <a:latin typeface="Microsoft Sans Serif"/>
                <a:cs typeface="Microsoft Sans Serif"/>
              </a:rPr>
              <a:t>ч</a:t>
            </a:r>
            <a:r>
              <a:rPr sz="1300" spc="-5" dirty="0">
                <a:latin typeface="Microsoft Sans Serif"/>
                <a:cs typeface="Microsoft Sans Serif"/>
              </a:rPr>
              <a:t>аст</a:t>
            </a:r>
            <a:r>
              <a:rPr sz="1300" spc="-70" dirty="0">
                <a:latin typeface="Microsoft Sans Serif"/>
                <a:cs typeface="Microsoft Sans Serif"/>
              </a:rPr>
              <a:t>к</a:t>
            </a:r>
            <a:r>
              <a:rPr sz="1300" spc="-5" dirty="0">
                <a:latin typeface="Microsoft Sans Serif"/>
                <a:cs typeface="Microsoft Sans Serif"/>
              </a:rPr>
              <a:t>и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spc="-65" dirty="0">
                <a:latin typeface="Microsoft Sans Serif"/>
                <a:cs typeface="Microsoft Sans Serif"/>
              </a:rPr>
              <a:t>к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spc="-35" dirty="0">
                <a:latin typeface="Microsoft Sans Serif"/>
                <a:cs typeface="Microsoft Sans Serif"/>
              </a:rPr>
              <a:t>м</a:t>
            </a:r>
            <a:r>
              <a:rPr sz="1300" spc="-5" dirty="0">
                <a:latin typeface="Microsoft Sans Serif"/>
                <a:cs typeface="Microsoft Sans Serif"/>
              </a:rPr>
              <a:t>а</a:t>
            </a:r>
            <a:r>
              <a:rPr sz="1300" spc="20" dirty="0">
                <a:latin typeface="Microsoft Sans Serif"/>
                <a:cs typeface="Microsoft Sans Serif"/>
              </a:rPr>
              <a:t>л</a:t>
            </a:r>
            <a:r>
              <a:rPr sz="1300" spc="-5" dirty="0">
                <a:latin typeface="Microsoft Sans Serif"/>
                <a:cs typeface="Microsoft Sans Serif"/>
              </a:rPr>
              <a:t>о</a:t>
            </a:r>
            <a:r>
              <a:rPr sz="1300" spc="-35" dirty="0">
                <a:latin typeface="Microsoft Sans Serif"/>
                <a:cs typeface="Microsoft Sans Serif"/>
              </a:rPr>
              <a:t>м</a:t>
            </a:r>
            <a:r>
              <a:rPr sz="1300" spc="-5" dirty="0">
                <a:latin typeface="Microsoft Sans Serif"/>
                <a:cs typeface="Microsoft Sans Serif"/>
              </a:rPr>
              <a:t>о</a:t>
            </a:r>
            <a:r>
              <a:rPr sz="1300" spc="-10" dirty="0">
                <a:latin typeface="Microsoft Sans Serif"/>
                <a:cs typeface="Microsoft Sans Serif"/>
              </a:rPr>
              <a:t>би</a:t>
            </a:r>
            <a:r>
              <a:rPr sz="1300" spc="5" dirty="0">
                <a:latin typeface="Microsoft Sans Serif"/>
                <a:cs typeface="Microsoft Sans Serif"/>
              </a:rPr>
              <a:t>л</a:t>
            </a:r>
            <a:r>
              <a:rPr sz="1300" spc="-10" dirty="0">
                <a:latin typeface="Microsoft Sans Serif"/>
                <a:cs typeface="Microsoft Sans Serif"/>
              </a:rPr>
              <a:t>ьн</a:t>
            </a:r>
            <a:r>
              <a:rPr sz="1300" spc="-5" dirty="0">
                <a:latin typeface="Microsoft Sans Serif"/>
                <a:cs typeface="Microsoft Sans Serif"/>
              </a:rPr>
              <a:t>ы</a:t>
            </a:r>
            <a:r>
              <a:rPr sz="1300" spc="-30" dirty="0">
                <a:latin typeface="Microsoft Sans Serif"/>
                <a:cs typeface="Microsoft Sans Serif"/>
              </a:rPr>
              <a:t>м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spc="-20" dirty="0">
                <a:latin typeface="Microsoft Sans Serif"/>
                <a:cs typeface="Microsoft Sans Serif"/>
              </a:rPr>
              <a:t>п</a:t>
            </a:r>
            <a:r>
              <a:rPr sz="1300" spc="-5" dirty="0">
                <a:latin typeface="Microsoft Sans Serif"/>
                <a:cs typeface="Microsoft Sans Serif"/>
              </a:rPr>
              <a:t>а</a:t>
            </a:r>
            <a:r>
              <a:rPr sz="1300" spc="-10" dirty="0">
                <a:latin typeface="Microsoft Sans Serif"/>
                <a:cs typeface="Microsoft Sans Serif"/>
              </a:rPr>
              <a:t>ци</a:t>
            </a:r>
            <a:r>
              <a:rPr sz="1300" spc="-5" dirty="0">
                <a:latin typeface="Microsoft Sans Serif"/>
                <a:cs typeface="Microsoft Sans Serif"/>
              </a:rPr>
              <a:t>е</a:t>
            </a:r>
            <a:r>
              <a:rPr sz="1300" spc="-10" dirty="0">
                <a:latin typeface="Microsoft Sans Serif"/>
                <a:cs typeface="Microsoft Sans Serif"/>
              </a:rPr>
              <a:t>н</a:t>
            </a:r>
            <a:r>
              <a:rPr sz="1300" spc="-15" dirty="0">
                <a:latin typeface="Microsoft Sans Serif"/>
                <a:cs typeface="Microsoft Sans Serif"/>
              </a:rPr>
              <a:t>т</a:t>
            </a:r>
            <a:r>
              <a:rPr sz="1300" spc="-5" dirty="0">
                <a:latin typeface="Microsoft Sans Serif"/>
                <a:cs typeface="Microsoft Sans Serif"/>
              </a:rPr>
              <a:t>а</a:t>
            </a:r>
            <a:r>
              <a:rPr sz="1300" spc="-35" dirty="0">
                <a:latin typeface="Microsoft Sans Serif"/>
                <a:cs typeface="Microsoft Sans Serif"/>
              </a:rPr>
              <a:t>м</a:t>
            </a:r>
            <a:r>
              <a:rPr sz="1300" dirty="0">
                <a:latin typeface="Calibri"/>
                <a:cs typeface="Calibri"/>
              </a:rPr>
              <a:t>.</a:t>
            </a:r>
          </a:p>
          <a:p>
            <a:pPr marL="12700" marR="5080">
              <a:lnSpc>
                <a:spcPts val="1410"/>
              </a:lnSpc>
              <a:spcBef>
                <a:spcPts val="55"/>
              </a:spcBef>
              <a:buSzPct val="110000"/>
              <a:buFont typeface="Verdana"/>
              <a:buAutoNum type="arabicPeriod" startAt="22"/>
              <a:tabLst>
                <a:tab pos="346075" algn="l"/>
              </a:tabLst>
            </a:pPr>
            <a:r>
              <a:rPr sz="1300" spc="130" dirty="0">
                <a:solidFill>
                  <a:srgbClr val="7D8525"/>
                </a:solidFill>
                <a:latin typeface="Lucida Sans Unicode"/>
                <a:cs typeface="Lucida Sans Unicode"/>
              </a:rPr>
              <a:t>Может</a:t>
            </a:r>
            <a:r>
              <a:rPr sz="1300" spc="180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35" dirty="0">
                <a:solidFill>
                  <a:srgbClr val="7D8525"/>
                </a:solidFill>
                <a:latin typeface="Lucida Sans Unicode"/>
                <a:cs typeface="Lucida Sans Unicode"/>
              </a:rPr>
              <a:t>ли</a:t>
            </a:r>
            <a:r>
              <a:rPr sz="1300" spc="180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65" dirty="0">
                <a:solidFill>
                  <a:srgbClr val="7D8525"/>
                </a:solidFill>
                <a:latin typeface="Lucida Sans Unicode"/>
                <a:cs typeface="Lucida Sans Unicode"/>
              </a:rPr>
              <a:t>гражданин</a:t>
            </a:r>
            <a:r>
              <a:rPr sz="1300" spc="185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75" dirty="0">
                <a:solidFill>
                  <a:srgbClr val="7D8525"/>
                </a:solidFill>
                <a:latin typeface="Lucida Sans Unicode"/>
                <a:cs typeface="Lucida Sans Unicode"/>
              </a:rPr>
              <a:t>пройти</a:t>
            </a:r>
            <a:r>
              <a:rPr sz="1300" spc="180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65" dirty="0">
                <a:solidFill>
                  <a:srgbClr val="7D8525"/>
                </a:solidFill>
                <a:latin typeface="Lucida Sans Unicode"/>
                <a:cs typeface="Lucida Sans Unicode"/>
              </a:rPr>
              <a:t>диспансеризацию</a:t>
            </a:r>
            <a:r>
              <a:rPr sz="1300" spc="185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55" dirty="0">
                <a:solidFill>
                  <a:srgbClr val="7D8525"/>
                </a:solidFill>
                <a:latin typeface="Lucida Sans Unicode"/>
                <a:cs typeface="Lucida Sans Unicode"/>
              </a:rPr>
              <a:t>или</a:t>
            </a:r>
            <a:r>
              <a:rPr sz="1300" spc="180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229" dirty="0">
                <a:solidFill>
                  <a:srgbClr val="7D8525"/>
                </a:solidFill>
                <a:latin typeface="Lucida Sans Unicode"/>
                <a:cs typeface="Lucida Sans Unicode"/>
              </a:rPr>
              <a:t>ПМО </a:t>
            </a:r>
            <a:r>
              <a:rPr sz="1300" spc="-300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145" dirty="0">
                <a:solidFill>
                  <a:srgbClr val="7D8525"/>
                </a:solidFill>
                <a:latin typeface="Lucida Sans Unicode"/>
                <a:cs typeface="Lucida Sans Unicode"/>
              </a:rPr>
              <a:t>в</a:t>
            </a:r>
            <a:r>
              <a:rPr sz="1300" spc="25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60" dirty="0">
                <a:solidFill>
                  <a:srgbClr val="7D8525"/>
                </a:solidFill>
                <a:latin typeface="Lucida Sans Unicode"/>
                <a:cs typeface="Lucida Sans Unicode"/>
              </a:rPr>
              <a:t>поликлинике</a:t>
            </a:r>
            <a:r>
              <a:rPr sz="1300" spc="60" dirty="0">
                <a:solidFill>
                  <a:srgbClr val="7D8525"/>
                </a:solidFill>
                <a:latin typeface="Verdana"/>
                <a:cs typeface="Verdana"/>
              </a:rPr>
              <a:t>,</a:t>
            </a:r>
            <a:r>
              <a:rPr sz="1300" spc="20" dirty="0">
                <a:solidFill>
                  <a:srgbClr val="7D8525"/>
                </a:solidFill>
                <a:latin typeface="Verdana"/>
                <a:cs typeface="Verdana"/>
              </a:rPr>
              <a:t> </a:t>
            </a:r>
            <a:r>
              <a:rPr sz="1300" spc="75" dirty="0">
                <a:solidFill>
                  <a:srgbClr val="7D8525"/>
                </a:solidFill>
                <a:latin typeface="Lucida Sans Unicode"/>
                <a:cs typeface="Lucida Sans Unicode"/>
              </a:rPr>
              <a:t>которая</a:t>
            </a:r>
            <a:r>
              <a:rPr sz="1300" spc="25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65" dirty="0">
                <a:solidFill>
                  <a:srgbClr val="7D8525"/>
                </a:solidFill>
                <a:latin typeface="Lucida Sans Unicode"/>
                <a:cs typeface="Lucida Sans Unicode"/>
              </a:rPr>
              <a:t>ближе</a:t>
            </a:r>
            <a:r>
              <a:rPr sz="1300" spc="25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150" dirty="0">
                <a:solidFill>
                  <a:srgbClr val="7D8525"/>
                </a:solidFill>
                <a:latin typeface="Lucida Sans Unicode"/>
                <a:cs typeface="Lucida Sans Unicode"/>
              </a:rPr>
              <a:t>к</a:t>
            </a:r>
            <a:r>
              <a:rPr sz="1300" spc="25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40" dirty="0">
                <a:solidFill>
                  <a:srgbClr val="7D8525"/>
                </a:solidFill>
                <a:latin typeface="Lucida Sans Unicode"/>
                <a:cs typeface="Lucida Sans Unicode"/>
              </a:rPr>
              <a:t>работе</a:t>
            </a:r>
            <a:r>
              <a:rPr sz="1300" spc="40" dirty="0">
                <a:solidFill>
                  <a:srgbClr val="7D8525"/>
                </a:solidFill>
                <a:latin typeface="Verdana"/>
                <a:cs typeface="Verdana"/>
              </a:rPr>
              <a:t>,</a:t>
            </a:r>
            <a:r>
              <a:rPr sz="1300" spc="20" dirty="0">
                <a:solidFill>
                  <a:srgbClr val="7D8525"/>
                </a:solidFill>
                <a:latin typeface="Verdana"/>
                <a:cs typeface="Verdana"/>
              </a:rPr>
              <a:t> </a:t>
            </a:r>
            <a:r>
              <a:rPr sz="1300" spc="30" dirty="0">
                <a:solidFill>
                  <a:srgbClr val="7D8525"/>
                </a:solidFill>
                <a:latin typeface="Lucida Sans Unicode"/>
                <a:cs typeface="Lucida Sans Unicode"/>
              </a:rPr>
              <a:t>а</a:t>
            </a:r>
            <a:r>
              <a:rPr sz="1300" spc="25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55" dirty="0">
                <a:solidFill>
                  <a:srgbClr val="7D8525"/>
                </a:solidFill>
                <a:latin typeface="Lucida Sans Unicode"/>
                <a:cs typeface="Lucida Sans Unicode"/>
              </a:rPr>
              <a:t>не</a:t>
            </a:r>
            <a:r>
              <a:rPr sz="1300" spc="25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150" dirty="0">
                <a:solidFill>
                  <a:srgbClr val="7D8525"/>
                </a:solidFill>
                <a:latin typeface="Lucida Sans Unicode"/>
                <a:cs typeface="Lucida Sans Unicode"/>
              </a:rPr>
              <a:t>к</a:t>
            </a:r>
            <a:r>
              <a:rPr sz="1300" spc="25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95" dirty="0">
                <a:solidFill>
                  <a:srgbClr val="7D8525"/>
                </a:solidFill>
                <a:latin typeface="Lucida Sans Unicode"/>
                <a:cs typeface="Lucida Sans Unicode"/>
              </a:rPr>
              <a:t>дому</a:t>
            </a:r>
            <a:r>
              <a:rPr sz="1300" spc="95" dirty="0">
                <a:solidFill>
                  <a:srgbClr val="7D8525"/>
                </a:solidFill>
                <a:latin typeface="Verdana"/>
                <a:cs typeface="Verdana"/>
              </a:rPr>
              <a:t>?</a:t>
            </a:r>
            <a:endParaRPr sz="13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00" dirty="0">
              <a:latin typeface="Verdana"/>
              <a:cs typeface="Verdana"/>
            </a:endParaRPr>
          </a:p>
          <a:p>
            <a:pPr marL="12700" marR="5715" algn="just">
              <a:lnSpc>
                <a:spcPct val="101699"/>
              </a:lnSpc>
            </a:pPr>
            <a:r>
              <a:rPr sz="1300" spc="-5" dirty="0">
                <a:latin typeface="Microsoft Sans Serif"/>
                <a:cs typeface="Microsoft Sans Serif"/>
              </a:rPr>
              <a:t>Особенностью</a:t>
            </a:r>
            <a:r>
              <a:rPr sz="130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современного </a:t>
            </a:r>
            <a:r>
              <a:rPr sz="1300" spc="-5" dirty="0">
                <a:latin typeface="Microsoft Sans Serif"/>
                <a:cs typeface="Microsoft Sans Serif"/>
              </a:rPr>
              <a:t>ПМО и </a:t>
            </a:r>
            <a:r>
              <a:rPr sz="1300" spc="-10" dirty="0">
                <a:latin typeface="Microsoft Sans Serif"/>
                <a:cs typeface="Microsoft Sans Serif"/>
              </a:rPr>
              <a:t>диспансеризации являются </a:t>
            </a:r>
            <a:r>
              <a:rPr sz="1300" spc="-15" dirty="0">
                <a:latin typeface="Microsoft Sans Serif"/>
                <a:cs typeface="Microsoft Sans Serif"/>
              </a:rPr>
              <a:t>участковый </a:t>
            </a:r>
            <a:r>
              <a:rPr sz="1300" spc="-10" dirty="0">
                <a:latin typeface="Microsoft Sans Serif"/>
                <a:cs typeface="Microsoft Sans Serif"/>
              </a:rPr>
              <a:t>принцип 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проведения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dirty="0">
                <a:latin typeface="Calibri"/>
                <a:cs typeface="Calibri"/>
              </a:rPr>
              <a:t>–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по месту территориального </a:t>
            </a:r>
            <a:r>
              <a:rPr sz="1300" spc="-15" dirty="0">
                <a:latin typeface="Microsoft Sans Serif"/>
                <a:cs typeface="Microsoft Sans Serif"/>
              </a:rPr>
              <a:t>прикрепления гражданина </a:t>
            </a:r>
            <a:r>
              <a:rPr sz="1300" spc="-5" dirty="0">
                <a:latin typeface="Microsoft Sans Serif"/>
                <a:cs typeface="Microsoft Sans Serif"/>
              </a:rPr>
              <a:t>на </a:t>
            </a:r>
            <a:r>
              <a:rPr sz="1300" spc="-15" dirty="0">
                <a:latin typeface="Microsoft Sans Serif"/>
                <a:cs typeface="Microsoft Sans Serif"/>
              </a:rPr>
              <a:t>медицинское </a:t>
            </a:r>
            <a:r>
              <a:rPr sz="1300" spc="-10" dirty="0">
                <a:latin typeface="Microsoft Sans Serif"/>
                <a:cs typeface="Microsoft Sans Serif"/>
              </a:rPr>
              <a:t> обслуживание</a:t>
            </a:r>
            <a:r>
              <a:rPr sz="1300" spc="-10" dirty="0">
                <a:latin typeface="Calibri"/>
                <a:cs typeface="Calibri"/>
              </a:rPr>
              <a:t>. </a:t>
            </a:r>
            <a:r>
              <a:rPr sz="1300" dirty="0">
                <a:latin typeface="Microsoft Sans Serif"/>
                <a:cs typeface="Microsoft Sans Serif"/>
              </a:rPr>
              <a:t>В </a:t>
            </a:r>
            <a:r>
              <a:rPr sz="1300" spc="-5" dirty="0">
                <a:latin typeface="Microsoft Sans Serif"/>
                <a:cs typeface="Microsoft Sans Serif"/>
              </a:rPr>
              <a:t>любой </a:t>
            </a:r>
            <a:r>
              <a:rPr sz="1300" spc="-15" dirty="0">
                <a:latin typeface="Microsoft Sans Serif"/>
                <a:cs typeface="Microsoft Sans Serif"/>
              </a:rPr>
              <a:t>другой организации</a:t>
            </a:r>
            <a:r>
              <a:rPr sz="1300" spc="-15" dirty="0">
                <a:latin typeface="Calibri"/>
                <a:cs typeface="Calibri"/>
              </a:rPr>
              <a:t>, </a:t>
            </a:r>
            <a:r>
              <a:rPr sz="1300" dirty="0">
                <a:latin typeface="Microsoft Sans Serif"/>
                <a:cs typeface="Microsoft Sans Serif"/>
              </a:rPr>
              <a:t>в </a:t>
            </a:r>
            <a:r>
              <a:rPr sz="1300" spc="-20" dirty="0">
                <a:latin typeface="Microsoft Sans Serif"/>
                <a:cs typeface="Microsoft Sans Serif"/>
              </a:rPr>
              <a:t>том </a:t>
            </a:r>
            <a:r>
              <a:rPr sz="1300" spc="-5" dirty="0">
                <a:latin typeface="Microsoft Sans Serif"/>
                <a:cs typeface="Microsoft Sans Serif"/>
              </a:rPr>
              <a:t>числе </a:t>
            </a:r>
            <a:r>
              <a:rPr sz="1300" spc="-15" dirty="0">
                <a:latin typeface="Microsoft Sans Serif"/>
                <a:cs typeface="Microsoft Sans Serif"/>
              </a:rPr>
              <a:t>рядом </a:t>
            </a:r>
            <a:r>
              <a:rPr sz="1300" dirty="0">
                <a:latin typeface="Microsoft Sans Serif"/>
                <a:cs typeface="Microsoft Sans Serif"/>
              </a:rPr>
              <a:t>с </a:t>
            </a:r>
            <a:r>
              <a:rPr sz="1300" spc="-10" dirty="0">
                <a:latin typeface="Microsoft Sans Serif"/>
                <a:cs typeface="Microsoft Sans Serif"/>
              </a:rPr>
              <a:t>работой</a:t>
            </a:r>
            <a:r>
              <a:rPr sz="1300" spc="-10" dirty="0">
                <a:latin typeface="Calibri"/>
                <a:cs typeface="Calibri"/>
              </a:rPr>
              <a:t>, </a:t>
            </a:r>
            <a:r>
              <a:rPr sz="1300" spc="-20" dirty="0">
                <a:latin typeface="Microsoft Sans Serif"/>
                <a:cs typeface="Microsoft Sans Serif"/>
              </a:rPr>
              <a:t>можно </a:t>
            </a:r>
            <a:r>
              <a:rPr sz="1300" spc="-10" dirty="0">
                <a:latin typeface="Microsoft Sans Serif"/>
                <a:cs typeface="Microsoft Sans Serif"/>
              </a:rPr>
              <a:t>пройти 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диспансеризацию</a:t>
            </a:r>
            <a:r>
              <a:rPr sz="1300" spc="-5" dirty="0">
                <a:latin typeface="Microsoft Sans Serif"/>
                <a:cs typeface="Microsoft Sans Serif"/>
              </a:rPr>
              <a:t> и</a:t>
            </a:r>
            <a:r>
              <a:rPr sz="1300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ПМО</a:t>
            </a:r>
            <a:r>
              <a:rPr sz="1300" dirty="0">
                <a:latin typeface="Microsoft Sans Serif"/>
                <a:cs typeface="Microsoft Sans Serif"/>
              </a:rPr>
              <a:t> в</a:t>
            </a:r>
            <a:r>
              <a:rPr sz="1300" spc="5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случае</a:t>
            </a:r>
            <a:r>
              <a:rPr sz="130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прикрепления</a:t>
            </a:r>
            <a:r>
              <a:rPr sz="1300" spc="-10" dirty="0">
                <a:latin typeface="Microsoft Sans Serif"/>
                <a:cs typeface="Microsoft Sans Serif"/>
              </a:rPr>
              <a:t> </a:t>
            </a:r>
            <a:r>
              <a:rPr sz="1300" spc="-65" dirty="0">
                <a:latin typeface="Microsoft Sans Serif"/>
                <a:cs typeface="Microsoft Sans Serif"/>
              </a:rPr>
              <a:t>к</a:t>
            </a:r>
            <a:r>
              <a:rPr sz="1300" spc="-60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ней</a:t>
            </a:r>
            <a:r>
              <a:rPr sz="1300" dirty="0">
                <a:latin typeface="Microsoft Sans Serif"/>
                <a:cs typeface="Microsoft Sans Serif"/>
              </a:rPr>
              <a:t> для</a:t>
            </a:r>
            <a:r>
              <a:rPr sz="1300" spc="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получения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первичной 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медико</a:t>
            </a:r>
            <a:r>
              <a:rPr sz="1300" spc="-15" dirty="0">
                <a:latin typeface="Calibri"/>
                <a:cs typeface="Calibri"/>
              </a:rPr>
              <a:t>-</a:t>
            </a:r>
            <a:r>
              <a:rPr sz="1300" spc="-15" dirty="0">
                <a:latin typeface="Microsoft Sans Serif"/>
                <a:cs typeface="Microsoft Sans Serif"/>
              </a:rPr>
              <a:t>санитарной</a:t>
            </a:r>
            <a:r>
              <a:rPr sz="1300" spc="-4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помощи</a:t>
            </a:r>
            <a:r>
              <a:rPr sz="1300" spc="-10" dirty="0">
                <a:latin typeface="Calibri"/>
                <a:cs typeface="Calibri"/>
              </a:rPr>
              <a:t>.</a:t>
            </a:r>
            <a:endParaRPr sz="1300" dirty="0">
              <a:latin typeface="Calibri"/>
              <a:cs typeface="Calibri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xfrm>
            <a:off x="7161835" y="9296400"/>
            <a:ext cx="203200" cy="200659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45"/>
              </a:spcBef>
            </a:pPr>
            <a:fld id="{81D60167-4931-47E6-BA6A-407CBD079E47}" type="slidenum">
              <a:rPr dirty="0"/>
              <a:t>10</a:t>
            </a:fld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52400" y="76200"/>
            <a:ext cx="7391400" cy="9132949"/>
            <a:chOff x="914400" y="1366663"/>
            <a:chExt cx="5934075" cy="7419975"/>
          </a:xfrm>
        </p:grpSpPr>
        <p:sp>
          <p:nvSpPr>
            <p:cNvPr id="3" name="object 3"/>
            <p:cNvSpPr/>
            <p:nvPr/>
          </p:nvSpPr>
          <p:spPr>
            <a:xfrm>
              <a:off x="914400" y="1366663"/>
              <a:ext cx="228600" cy="7419975"/>
            </a:xfrm>
            <a:custGeom>
              <a:avLst/>
              <a:gdLst/>
              <a:ahLst/>
              <a:cxnLst/>
              <a:rect l="l" t="t" r="r" b="b"/>
              <a:pathLst>
                <a:path w="228600" h="7419975">
                  <a:moveTo>
                    <a:pt x="228600" y="7419975"/>
                  </a:moveTo>
                  <a:lnTo>
                    <a:pt x="0" y="7419975"/>
                  </a:lnTo>
                  <a:lnTo>
                    <a:pt x="0" y="0"/>
                  </a:lnTo>
                  <a:lnTo>
                    <a:pt x="228600" y="0"/>
                  </a:lnTo>
                  <a:lnTo>
                    <a:pt x="228600" y="7419975"/>
                  </a:lnTo>
                  <a:close/>
                </a:path>
              </a:pathLst>
            </a:custGeom>
            <a:solidFill>
              <a:srgbClr val="91D0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143000" y="1366663"/>
              <a:ext cx="5705475" cy="7419975"/>
            </a:xfrm>
            <a:custGeom>
              <a:avLst/>
              <a:gdLst/>
              <a:ahLst/>
              <a:cxnLst/>
              <a:rect l="l" t="t" r="r" b="b"/>
              <a:pathLst>
                <a:path w="5705475" h="7419975">
                  <a:moveTo>
                    <a:pt x="5705475" y="7419975"/>
                  </a:moveTo>
                  <a:lnTo>
                    <a:pt x="0" y="7419975"/>
                  </a:lnTo>
                  <a:lnTo>
                    <a:pt x="0" y="0"/>
                  </a:lnTo>
                  <a:lnTo>
                    <a:pt x="5705475" y="0"/>
                  </a:lnTo>
                  <a:lnTo>
                    <a:pt x="5705475" y="7419975"/>
                  </a:lnTo>
                  <a:close/>
                </a:path>
              </a:pathLst>
            </a:custGeom>
            <a:solidFill>
              <a:srgbClr val="F5F6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561471" y="324794"/>
            <a:ext cx="6857999" cy="888435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10160">
              <a:lnSpc>
                <a:spcPct val="101699"/>
              </a:lnSpc>
              <a:spcBef>
                <a:spcPts val="80"/>
              </a:spcBef>
              <a:buFont typeface="Calibri"/>
              <a:buChar char="-"/>
              <a:tabLst>
                <a:tab pos="137795" algn="l"/>
              </a:tabLst>
            </a:pPr>
            <a:r>
              <a:rPr sz="1300" spc="-15" dirty="0">
                <a:latin typeface="Microsoft Sans Serif"/>
                <a:cs typeface="Microsoft Sans Serif"/>
              </a:rPr>
              <a:t>Участковый</a:t>
            </a:r>
            <a:r>
              <a:rPr sz="1300" spc="-10" dirty="0">
                <a:latin typeface="Microsoft Sans Serif"/>
                <a:cs typeface="Microsoft Sans Serif"/>
              </a:rPr>
              <a:t> принцип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проведения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dirty="0">
                <a:latin typeface="Calibri"/>
                <a:cs typeface="Calibri"/>
              </a:rPr>
              <a:t>–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по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месту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территориального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прикрепления</a:t>
            </a:r>
            <a:r>
              <a:rPr sz="1300" spc="-10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на </a:t>
            </a:r>
            <a:r>
              <a:rPr sz="1300" spc="-254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медицинское</a:t>
            </a:r>
            <a:r>
              <a:rPr sz="1300" spc="-4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обслуживание</a:t>
            </a:r>
            <a:r>
              <a:rPr sz="1300" spc="-10" dirty="0">
                <a:latin typeface="Calibri"/>
                <a:cs typeface="Calibri"/>
              </a:rPr>
              <a:t>;</a:t>
            </a:r>
            <a:endParaRPr sz="1300" dirty="0">
              <a:latin typeface="Calibri"/>
              <a:cs typeface="Calibri"/>
            </a:endParaRPr>
          </a:p>
          <a:p>
            <a:pPr marL="80010" indent="-67945">
              <a:lnSpc>
                <a:spcPct val="100000"/>
              </a:lnSpc>
              <a:spcBef>
                <a:spcPts val="20"/>
              </a:spcBef>
              <a:buFont typeface="Calibri"/>
              <a:buChar char="-"/>
              <a:tabLst>
                <a:tab pos="80645" algn="l"/>
              </a:tabLst>
            </a:pPr>
            <a:r>
              <a:rPr sz="1300" spc="-10" dirty="0">
                <a:latin typeface="Microsoft Sans Serif"/>
                <a:cs typeface="Microsoft Sans Serif"/>
              </a:rPr>
              <a:t>Выявление</a:t>
            </a:r>
            <a:r>
              <a:rPr sz="1300" spc="-35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и</a:t>
            </a:r>
            <a:r>
              <a:rPr sz="1300" spc="-30" dirty="0">
                <a:latin typeface="Microsoft Sans Serif"/>
                <a:cs typeface="Microsoft Sans Serif"/>
              </a:rPr>
              <a:t> </a:t>
            </a:r>
            <a:r>
              <a:rPr sz="1300" spc="-20" dirty="0">
                <a:latin typeface="Microsoft Sans Serif"/>
                <a:cs typeface="Microsoft Sans Serif"/>
              </a:rPr>
              <a:t>коррекция</a:t>
            </a:r>
            <a:r>
              <a:rPr sz="1300" spc="-3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факторов</a:t>
            </a:r>
            <a:r>
              <a:rPr sz="1300" spc="-3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риска</a:t>
            </a:r>
            <a:r>
              <a:rPr sz="1300" spc="-3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развития</a:t>
            </a:r>
            <a:r>
              <a:rPr sz="1300" spc="-3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ХНИЗ</a:t>
            </a:r>
            <a:r>
              <a:rPr sz="1300" spc="-15" dirty="0">
                <a:latin typeface="Calibri"/>
                <a:cs typeface="Calibri"/>
              </a:rPr>
              <a:t>;</a:t>
            </a:r>
            <a:endParaRPr sz="1300" dirty="0">
              <a:latin typeface="Calibri"/>
              <a:cs typeface="Calibri"/>
            </a:endParaRPr>
          </a:p>
          <a:p>
            <a:pPr marL="12700" marR="8255">
              <a:lnSpc>
                <a:spcPct val="101699"/>
              </a:lnSpc>
              <a:buFont typeface="Calibri"/>
              <a:buChar char="-"/>
              <a:tabLst>
                <a:tab pos="99695" algn="l"/>
              </a:tabLst>
            </a:pPr>
            <a:r>
              <a:rPr sz="1300" spc="-25" dirty="0">
                <a:latin typeface="Microsoft Sans Serif"/>
                <a:cs typeface="Microsoft Sans Serif"/>
              </a:rPr>
              <a:t>Трактовка</a:t>
            </a:r>
            <a:r>
              <a:rPr sz="1300" spc="120" dirty="0">
                <a:latin typeface="Microsoft Sans Serif"/>
                <a:cs typeface="Microsoft Sans Serif"/>
              </a:rPr>
              <a:t> </a:t>
            </a:r>
            <a:r>
              <a:rPr sz="1300" spc="-20" dirty="0">
                <a:latin typeface="Microsoft Sans Serif"/>
                <a:cs typeface="Microsoft Sans Serif"/>
              </a:rPr>
              <a:t>групп</a:t>
            </a:r>
            <a:r>
              <a:rPr sz="1300" spc="120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состояния</a:t>
            </a:r>
            <a:r>
              <a:rPr sz="1300" spc="4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здоровья</a:t>
            </a:r>
            <a:r>
              <a:rPr sz="1300" spc="45" dirty="0">
                <a:latin typeface="Microsoft Sans Serif"/>
                <a:cs typeface="Microsoft Sans Serif"/>
              </a:rPr>
              <a:t> </a:t>
            </a:r>
            <a:r>
              <a:rPr sz="1300" dirty="0">
                <a:latin typeface="Microsoft Sans Serif"/>
                <a:cs typeface="Microsoft Sans Serif"/>
              </a:rPr>
              <a:t>с</a:t>
            </a:r>
            <a:r>
              <a:rPr sz="1300" spc="45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позиции</a:t>
            </a:r>
            <a:r>
              <a:rPr sz="1300" spc="45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сердечно</a:t>
            </a:r>
            <a:r>
              <a:rPr sz="1300" spc="-15" dirty="0">
                <a:latin typeface="Calibri"/>
                <a:cs typeface="Calibri"/>
              </a:rPr>
              <a:t>-</a:t>
            </a:r>
            <a:r>
              <a:rPr sz="1300" spc="-15" dirty="0">
                <a:latin typeface="Microsoft Sans Serif"/>
                <a:cs typeface="Microsoft Sans Serif"/>
              </a:rPr>
              <a:t>сосудистого</a:t>
            </a:r>
            <a:r>
              <a:rPr sz="1300" spc="4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риска</a:t>
            </a:r>
            <a:r>
              <a:rPr sz="1300" spc="45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и</a:t>
            </a:r>
            <a:r>
              <a:rPr sz="1300" spc="45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наличия </a:t>
            </a:r>
            <a:r>
              <a:rPr sz="130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ХНИЗ</a:t>
            </a:r>
            <a:r>
              <a:rPr sz="1300" spc="-15" dirty="0">
                <a:latin typeface="Calibri"/>
                <a:cs typeface="Calibri"/>
              </a:rPr>
              <a:t>;</a:t>
            </a:r>
            <a:endParaRPr sz="1300" dirty="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20"/>
              </a:spcBef>
            </a:pPr>
            <a:r>
              <a:rPr sz="1300" b="1" dirty="0">
                <a:latin typeface="Calibri"/>
                <a:cs typeface="Calibri"/>
              </a:rPr>
              <a:t>- </a:t>
            </a:r>
            <a:r>
              <a:rPr sz="1300" b="1" spc="-15" dirty="0">
                <a:latin typeface="Arial"/>
                <a:cs typeface="Arial"/>
              </a:rPr>
              <a:t>Углубленное</a:t>
            </a:r>
            <a:r>
              <a:rPr sz="1300" b="1" spc="-45" dirty="0">
                <a:latin typeface="Arial"/>
                <a:cs typeface="Arial"/>
              </a:rPr>
              <a:t> </a:t>
            </a:r>
            <a:r>
              <a:rPr sz="1300" b="1" spc="-10" dirty="0">
                <a:latin typeface="Arial"/>
                <a:cs typeface="Arial"/>
              </a:rPr>
              <a:t>обследование</a:t>
            </a:r>
            <a:r>
              <a:rPr sz="1300" b="1" spc="-50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лиц</a:t>
            </a:r>
            <a:r>
              <a:rPr sz="1300" b="1" spc="-5" dirty="0">
                <a:latin typeface="Calibri"/>
                <a:cs typeface="Calibri"/>
              </a:rPr>
              <a:t>,</a:t>
            </a:r>
            <a:r>
              <a:rPr sz="1300" b="1" spc="5" dirty="0">
                <a:latin typeface="Calibri"/>
                <a:cs typeface="Calibri"/>
              </a:rPr>
              <a:t> </a:t>
            </a:r>
            <a:r>
              <a:rPr sz="1300" b="1" spc="-10" dirty="0">
                <a:latin typeface="Arial"/>
                <a:cs typeface="Arial"/>
              </a:rPr>
              <a:t>перенесших</a:t>
            </a:r>
            <a:r>
              <a:rPr sz="1300" b="1" spc="-45" dirty="0">
                <a:latin typeface="Arial"/>
                <a:cs typeface="Arial"/>
              </a:rPr>
              <a:t> </a:t>
            </a:r>
            <a:r>
              <a:rPr sz="1300" b="1" spc="-10" dirty="0">
                <a:latin typeface="Arial"/>
                <a:cs typeface="Arial"/>
              </a:rPr>
              <a:t>новую</a:t>
            </a:r>
            <a:r>
              <a:rPr sz="1300" b="1" spc="-50" dirty="0">
                <a:latin typeface="Arial"/>
                <a:cs typeface="Arial"/>
              </a:rPr>
              <a:t> </a:t>
            </a:r>
            <a:r>
              <a:rPr sz="1300" b="1" spc="-10" dirty="0">
                <a:latin typeface="Arial"/>
                <a:cs typeface="Arial"/>
              </a:rPr>
              <a:t>коронавирусную</a:t>
            </a:r>
            <a:r>
              <a:rPr sz="1300" b="1" spc="-45" dirty="0">
                <a:latin typeface="Arial"/>
                <a:cs typeface="Arial"/>
              </a:rPr>
              <a:t> </a:t>
            </a:r>
            <a:r>
              <a:rPr sz="1300" b="1" spc="-10" dirty="0">
                <a:latin typeface="Arial"/>
                <a:cs typeface="Arial"/>
              </a:rPr>
              <a:t>инфекцию</a:t>
            </a:r>
            <a:r>
              <a:rPr sz="1300" b="1" spc="-10" dirty="0">
                <a:latin typeface="Calibri"/>
                <a:cs typeface="Calibri"/>
              </a:rPr>
              <a:t>.</a:t>
            </a:r>
            <a:endParaRPr sz="13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 dirty="0">
              <a:latin typeface="Calibri"/>
              <a:cs typeface="Calibri"/>
            </a:endParaRPr>
          </a:p>
          <a:p>
            <a:pPr marL="12700" marR="13970">
              <a:lnSpc>
                <a:spcPts val="1410"/>
              </a:lnSpc>
              <a:buSzPct val="110000"/>
              <a:buFont typeface="Verdana"/>
              <a:buAutoNum type="arabicPeriod" startAt="3"/>
              <a:tabLst>
                <a:tab pos="464184" algn="l"/>
                <a:tab pos="464820" algn="l"/>
                <a:tab pos="1270000" algn="l"/>
                <a:tab pos="2593975" algn="l"/>
                <a:tab pos="3747135" algn="l"/>
                <a:tab pos="4138295" algn="l"/>
              </a:tabLst>
            </a:pPr>
            <a:r>
              <a:rPr sz="1300" spc="365" dirty="0">
                <a:solidFill>
                  <a:srgbClr val="7D8525"/>
                </a:solidFill>
                <a:latin typeface="Lucida Sans Unicode"/>
                <a:cs typeface="Lucida Sans Unicode"/>
              </a:rPr>
              <a:t>К</a:t>
            </a:r>
            <a:r>
              <a:rPr sz="1300" spc="75" dirty="0">
                <a:solidFill>
                  <a:srgbClr val="7D8525"/>
                </a:solidFill>
                <a:latin typeface="Lucida Sans Unicode"/>
                <a:cs typeface="Lucida Sans Unicode"/>
              </a:rPr>
              <a:t>акие	</a:t>
            </a:r>
            <a:r>
              <a:rPr sz="1300" spc="60" dirty="0">
                <a:solidFill>
                  <a:srgbClr val="7D8525"/>
                </a:solidFill>
                <a:latin typeface="Lucida Sans Unicode"/>
                <a:cs typeface="Lucida Sans Unicode"/>
              </a:rPr>
              <a:t>заболевания	</a:t>
            </a:r>
            <a:r>
              <a:rPr sz="1300" spc="100" dirty="0">
                <a:solidFill>
                  <a:srgbClr val="7D8525"/>
                </a:solidFill>
                <a:latin typeface="Lucida Sans Unicode"/>
                <a:cs typeface="Lucida Sans Unicode"/>
              </a:rPr>
              <a:t>относятся	</a:t>
            </a:r>
            <a:r>
              <a:rPr sz="1300" spc="150" dirty="0">
                <a:solidFill>
                  <a:srgbClr val="7D8525"/>
                </a:solidFill>
                <a:latin typeface="Lucida Sans Unicode"/>
                <a:cs typeface="Lucida Sans Unicode"/>
              </a:rPr>
              <a:t>к	</a:t>
            </a:r>
            <a:r>
              <a:rPr sz="1300" spc="70" dirty="0">
                <a:solidFill>
                  <a:srgbClr val="7D8525"/>
                </a:solidFill>
                <a:latin typeface="Lucida Sans Unicode"/>
                <a:cs typeface="Lucida Sans Unicode"/>
              </a:rPr>
              <a:t>хроническим  </a:t>
            </a:r>
            <a:r>
              <a:rPr sz="1300" spc="90" dirty="0">
                <a:solidFill>
                  <a:srgbClr val="7D8525"/>
                </a:solidFill>
                <a:latin typeface="Lucida Sans Unicode"/>
                <a:cs typeface="Lucida Sans Unicode"/>
              </a:rPr>
              <a:t>неинфекционным</a:t>
            </a:r>
            <a:r>
              <a:rPr sz="1300" spc="20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65" dirty="0">
                <a:solidFill>
                  <a:srgbClr val="7D8525"/>
                </a:solidFill>
                <a:latin typeface="Lucida Sans Unicode"/>
                <a:cs typeface="Lucida Sans Unicode"/>
              </a:rPr>
              <a:t>заболеваниям</a:t>
            </a:r>
            <a:r>
              <a:rPr sz="1300" spc="25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130" dirty="0">
                <a:solidFill>
                  <a:srgbClr val="7D8525"/>
                </a:solidFill>
                <a:latin typeface="Verdana"/>
                <a:cs typeface="Verdana"/>
              </a:rPr>
              <a:t>(</a:t>
            </a:r>
            <a:r>
              <a:rPr sz="1300" spc="130" dirty="0">
                <a:solidFill>
                  <a:srgbClr val="7D8525"/>
                </a:solidFill>
                <a:latin typeface="Lucida Sans Unicode"/>
                <a:cs typeface="Lucida Sans Unicode"/>
              </a:rPr>
              <a:t>ХНИЗ</a:t>
            </a:r>
            <a:r>
              <a:rPr sz="1300" spc="130" dirty="0">
                <a:solidFill>
                  <a:srgbClr val="7D8525"/>
                </a:solidFill>
                <a:latin typeface="Verdana"/>
                <a:cs typeface="Verdana"/>
              </a:rPr>
              <a:t>)?</a:t>
            </a:r>
            <a:endParaRPr sz="13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7D8525"/>
              </a:buClr>
              <a:buFont typeface="Verdana"/>
              <a:buAutoNum type="arabicPeriod" startAt="3"/>
            </a:pPr>
            <a:endParaRPr sz="1300" dirty="0">
              <a:latin typeface="Verdana"/>
              <a:cs typeface="Verdana"/>
            </a:endParaRPr>
          </a:p>
          <a:p>
            <a:pPr marL="12700" marR="10795" algn="just">
              <a:lnSpc>
                <a:spcPct val="101699"/>
              </a:lnSpc>
            </a:pPr>
            <a:r>
              <a:rPr sz="1300" spc="-85" dirty="0">
                <a:latin typeface="Microsoft Sans Serif"/>
                <a:cs typeface="Microsoft Sans Serif"/>
              </a:rPr>
              <a:t>К</a:t>
            </a:r>
            <a:r>
              <a:rPr sz="1300" spc="-8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ХНИЗ</a:t>
            </a:r>
            <a:r>
              <a:rPr sz="1300" spc="-10" dirty="0">
                <a:latin typeface="Microsoft Sans Serif"/>
                <a:cs typeface="Microsoft Sans Serif"/>
              </a:rPr>
              <a:t> относятся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болезни</a:t>
            </a:r>
            <a:r>
              <a:rPr sz="1300" spc="-10" dirty="0">
                <a:latin typeface="Microsoft Sans Serif"/>
                <a:cs typeface="Microsoft Sans Serif"/>
              </a:rPr>
              <a:t> системы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кровообращения</a:t>
            </a:r>
            <a:r>
              <a:rPr sz="1300" spc="-15" dirty="0">
                <a:latin typeface="Calibri"/>
                <a:cs typeface="Calibri"/>
              </a:rPr>
              <a:t>,</a:t>
            </a:r>
            <a:r>
              <a:rPr sz="1300" spc="200" dirty="0">
                <a:latin typeface="Calibri"/>
                <a:cs typeface="Calibri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злокачественные </a:t>
            </a:r>
            <a:r>
              <a:rPr sz="1300" spc="-1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новообразования</a:t>
            </a:r>
            <a:r>
              <a:rPr sz="1300" spc="-15" dirty="0">
                <a:latin typeface="Calibri"/>
                <a:cs typeface="Calibri"/>
              </a:rPr>
              <a:t>,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хронические</a:t>
            </a:r>
            <a:r>
              <a:rPr sz="1300" spc="-3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респираторные</a:t>
            </a:r>
            <a:r>
              <a:rPr sz="1300" spc="-35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заболевания</a:t>
            </a:r>
            <a:r>
              <a:rPr sz="1300" spc="-30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и</a:t>
            </a:r>
            <a:r>
              <a:rPr sz="1300" spc="-3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сахарный</a:t>
            </a:r>
            <a:r>
              <a:rPr sz="1300" spc="-35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диабет</a:t>
            </a:r>
            <a:r>
              <a:rPr sz="1300" spc="-15" dirty="0">
                <a:latin typeface="Calibri"/>
                <a:cs typeface="Calibri"/>
              </a:rPr>
              <a:t>.</a:t>
            </a:r>
            <a:endParaRPr sz="13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 dirty="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5"/>
              </a:spcBef>
              <a:buSzPct val="110000"/>
              <a:buFont typeface="Verdana"/>
              <a:buAutoNum type="arabicPeriod" startAt="4"/>
              <a:tabLst>
                <a:tab pos="469265" algn="l"/>
                <a:tab pos="469900" algn="l"/>
              </a:tabLst>
            </a:pPr>
            <a:r>
              <a:rPr sz="1300" spc="180" dirty="0">
                <a:solidFill>
                  <a:srgbClr val="7D8525"/>
                </a:solidFill>
                <a:latin typeface="Lucida Sans Unicode"/>
                <a:cs typeface="Lucida Sans Unicode"/>
              </a:rPr>
              <a:t>Кто</a:t>
            </a:r>
            <a:r>
              <a:rPr sz="1300" spc="20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85" dirty="0">
                <a:solidFill>
                  <a:srgbClr val="7D8525"/>
                </a:solidFill>
                <a:latin typeface="Lucida Sans Unicode"/>
                <a:cs typeface="Lucida Sans Unicode"/>
              </a:rPr>
              <a:t>и</a:t>
            </a:r>
            <a:r>
              <a:rPr sz="1300" spc="20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35" dirty="0">
                <a:solidFill>
                  <a:srgbClr val="7D8525"/>
                </a:solidFill>
                <a:latin typeface="Lucida Sans Unicode"/>
                <a:cs typeface="Lucida Sans Unicode"/>
              </a:rPr>
              <a:t>где</a:t>
            </a:r>
            <a:r>
              <a:rPr sz="1300" spc="20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65" dirty="0">
                <a:solidFill>
                  <a:srgbClr val="7D8525"/>
                </a:solidFill>
                <a:latin typeface="Lucida Sans Unicode"/>
                <a:cs typeface="Lucida Sans Unicode"/>
              </a:rPr>
              <a:t>проводит</a:t>
            </a:r>
            <a:r>
              <a:rPr sz="1300" spc="25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229" dirty="0">
                <a:solidFill>
                  <a:srgbClr val="7D8525"/>
                </a:solidFill>
                <a:latin typeface="Lucida Sans Unicode"/>
                <a:cs typeface="Lucida Sans Unicode"/>
              </a:rPr>
              <a:t>ПМО</a:t>
            </a:r>
            <a:r>
              <a:rPr sz="1300" spc="85" dirty="0">
                <a:solidFill>
                  <a:srgbClr val="7D8525"/>
                </a:solidFill>
                <a:latin typeface="Lucida Sans Unicode"/>
                <a:cs typeface="Lucida Sans Unicode"/>
              </a:rPr>
              <a:t> и</a:t>
            </a:r>
            <a:r>
              <a:rPr sz="1300" spc="20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75" dirty="0">
                <a:solidFill>
                  <a:srgbClr val="7D8525"/>
                </a:solidFill>
                <a:latin typeface="Lucida Sans Unicode"/>
                <a:cs typeface="Lucida Sans Unicode"/>
              </a:rPr>
              <a:t>диспансеризацию</a:t>
            </a:r>
            <a:r>
              <a:rPr sz="1300" spc="75" dirty="0">
                <a:solidFill>
                  <a:srgbClr val="7D8525"/>
                </a:solidFill>
                <a:latin typeface="Verdana"/>
                <a:cs typeface="Verdana"/>
              </a:rPr>
              <a:t>?</a:t>
            </a:r>
            <a:endParaRPr sz="13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7D8525"/>
              </a:buClr>
              <a:buFont typeface="Verdana"/>
              <a:buAutoNum type="arabicPeriod" startAt="4"/>
            </a:pPr>
            <a:endParaRPr sz="1300" dirty="0">
              <a:latin typeface="Verdana"/>
              <a:cs typeface="Verdana"/>
            </a:endParaRPr>
          </a:p>
          <a:p>
            <a:pPr marL="12700" marR="5080" algn="just">
              <a:lnSpc>
                <a:spcPct val="101699"/>
              </a:lnSpc>
            </a:pPr>
            <a:r>
              <a:rPr sz="1300" spc="-15" dirty="0">
                <a:latin typeface="Microsoft Sans Serif"/>
                <a:cs typeface="Microsoft Sans Serif"/>
              </a:rPr>
              <a:t>Врачи</a:t>
            </a:r>
            <a:r>
              <a:rPr sz="1300" spc="-1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Calibri"/>
                <a:cs typeface="Calibri"/>
              </a:rPr>
              <a:t>(</a:t>
            </a:r>
            <a:r>
              <a:rPr sz="1300" spc="-10" dirty="0">
                <a:latin typeface="Microsoft Sans Serif"/>
                <a:cs typeface="Microsoft Sans Serif"/>
              </a:rPr>
              <a:t>фельдшеры</a:t>
            </a:r>
            <a:r>
              <a:rPr sz="1300" spc="-10" dirty="0">
                <a:latin typeface="Calibri"/>
                <a:cs typeface="Calibri"/>
              </a:rPr>
              <a:t>)</a:t>
            </a:r>
            <a:r>
              <a:rPr sz="1300" spc="-5" dirty="0">
                <a:latin typeface="Calibri"/>
                <a:cs typeface="Calibri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и</a:t>
            </a:r>
            <a:r>
              <a:rPr sz="130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медицинские</a:t>
            </a:r>
            <a:r>
              <a:rPr sz="1300" spc="-10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сестры</a:t>
            </a:r>
            <a:r>
              <a:rPr sz="130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кабинетов</a:t>
            </a:r>
            <a:r>
              <a:rPr sz="1300" spc="-1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Calibri"/>
                <a:cs typeface="Calibri"/>
              </a:rPr>
              <a:t>(</a:t>
            </a:r>
            <a:r>
              <a:rPr sz="1300" spc="-15" dirty="0">
                <a:latin typeface="Microsoft Sans Serif"/>
                <a:cs typeface="Microsoft Sans Serif"/>
              </a:rPr>
              <a:t>отделений</a:t>
            </a:r>
            <a:r>
              <a:rPr sz="1300" spc="-15" dirty="0">
                <a:latin typeface="Calibri"/>
                <a:cs typeface="Calibri"/>
              </a:rPr>
              <a:t>)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медицинской </a:t>
            </a:r>
            <a:r>
              <a:rPr sz="1300" spc="-1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профилактики </a:t>
            </a:r>
            <a:r>
              <a:rPr sz="1300" spc="-5" dirty="0">
                <a:latin typeface="Microsoft Sans Serif"/>
                <a:cs typeface="Microsoft Sans Serif"/>
              </a:rPr>
              <a:t>и </a:t>
            </a:r>
            <a:r>
              <a:rPr sz="1300" spc="-10" dirty="0">
                <a:latin typeface="Microsoft Sans Serif"/>
                <a:cs typeface="Microsoft Sans Serif"/>
              </a:rPr>
              <a:t>центров </a:t>
            </a:r>
            <a:r>
              <a:rPr sz="1300" spc="-15" dirty="0">
                <a:latin typeface="Microsoft Sans Serif"/>
                <a:cs typeface="Microsoft Sans Serif"/>
              </a:rPr>
              <a:t>здоровья</a:t>
            </a:r>
            <a:r>
              <a:rPr sz="1300" spc="-15" dirty="0">
                <a:latin typeface="Calibri"/>
                <a:cs typeface="Calibri"/>
              </a:rPr>
              <a:t>, </a:t>
            </a:r>
            <a:r>
              <a:rPr sz="1300" spc="-10" dirty="0">
                <a:latin typeface="Microsoft Sans Serif"/>
                <a:cs typeface="Microsoft Sans Serif"/>
              </a:rPr>
              <a:t>врачи</a:t>
            </a:r>
            <a:r>
              <a:rPr sz="1300" spc="-10" dirty="0">
                <a:latin typeface="Calibri"/>
                <a:cs typeface="Calibri"/>
              </a:rPr>
              <a:t>-</a:t>
            </a:r>
            <a:r>
              <a:rPr sz="1300" spc="-10" dirty="0">
                <a:latin typeface="Microsoft Sans Serif"/>
                <a:cs typeface="Microsoft Sans Serif"/>
              </a:rPr>
              <a:t>терапевты </a:t>
            </a:r>
            <a:r>
              <a:rPr sz="1300" spc="-5" dirty="0">
                <a:latin typeface="Microsoft Sans Serif"/>
                <a:cs typeface="Microsoft Sans Serif"/>
              </a:rPr>
              <a:t>и </a:t>
            </a:r>
            <a:r>
              <a:rPr sz="1300" spc="-15" dirty="0">
                <a:latin typeface="Microsoft Sans Serif"/>
                <a:cs typeface="Microsoft Sans Serif"/>
              </a:rPr>
              <a:t>медицинские </a:t>
            </a:r>
            <a:r>
              <a:rPr sz="1300" spc="-5" dirty="0">
                <a:latin typeface="Microsoft Sans Serif"/>
                <a:cs typeface="Microsoft Sans Serif"/>
              </a:rPr>
              <a:t>сестры </a:t>
            </a:r>
            <a:r>
              <a:rPr sz="1300" spc="-10" dirty="0">
                <a:latin typeface="Microsoft Sans Serif"/>
                <a:cs typeface="Microsoft Sans Serif"/>
              </a:rPr>
              <a:t>участковые</a:t>
            </a:r>
            <a:r>
              <a:rPr sz="1300" spc="-10" dirty="0">
                <a:latin typeface="Calibri"/>
                <a:cs typeface="Calibri"/>
              </a:rPr>
              <a:t>, </a:t>
            </a:r>
            <a:r>
              <a:rPr sz="1300" spc="-5" dirty="0">
                <a:latin typeface="Calibri"/>
                <a:cs typeface="Calibri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врачи </a:t>
            </a:r>
            <a:r>
              <a:rPr sz="1300" spc="-10" dirty="0">
                <a:latin typeface="Microsoft Sans Serif"/>
                <a:cs typeface="Microsoft Sans Serif"/>
              </a:rPr>
              <a:t>общей </a:t>
            </a:r>
            <a:r>
              <a:rPr sz="1300" spc="-20" dirty="0">
                <a:latin typeface="Microsoft Sans Serif"/>
                <a:cs typeface="Microsoft Sans Serif"/>
              </a:rPr>
              <a:t>практики</a:t>
            </a:r>
            <a:r>
              <a:rPr sz="1300" spc="-20" dirty="0">
                <a:latin typeface="Calibri"/>
                <a:cs typeface="Calibri"/>
              </a:rPr>
              <a:t>,</a:t>
            </a:r>
            <a:r>
              <a:rPr sz="1300" spc="185" dirty="0">
                <a:latin typeface="Calibri"/>
                <a:cs typeface="Calibri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фельдшеры</a:t>
            </a:r>
            <a:r>
              <a:rPr sz="1300" spc="-10" dirty="0">
                <a:latin typeface="Calibri"/>
                <a:cs typeface="Calibri"/>
              </a:rPr>
              <a:t>,</a:t>
            </a:r>
            <a:r>
              <a:rPr sz="1300" spc="204" dirty="0">
                <a:latin typeface="Calibri"/>
                <a:cs typeface="Calibri"/>
              </a:rPr>
              <a:t> </a:t>
            </a:r>
            <a:r>
              <a:rPr sz="1300" dirty="0">
                <a:latin typeface="Microsoft Sans Serif"/>
                <a:cs typeface="Microsoft Sans Serif"/>
              </a:rPr>
              <a:t>а </a:t>
            </a:r>
            <a:r>
              <a:rPr sz="1300" spc="-30" dirty="0">
                <a:latin typeface="Microsoft Sans Serif"/>
                <a:cs typeface="Microsoft Sans Serif"/>
              </a:rPr>
              <a:t>также </a:t>
            </a:r>
            <a:r>
              <a:rPr sz="1300" spc="-10" dirty="0">
                <a:latin typeface="Microsoft Sans Serif"/>
                <a:cs typeface="Microsoft Sans Serif"/>
              </a:rPr>
              <a:t>врачи</a:t>
            </a:r>
            <a:r>
              <a:rPr sz="1300" spc="-10" dirty="0">
                <a:latin typeface="Calibri"/>
                <a:cs typeface="Calibri"/>
              </a:rPr>
              <a:t>-</a:t>
            </a:r>
            <a:r>
              <a:rPr sz="1300" spc="-10" dirty="0">
                <a:latin typeface="Microsoft Sans Serif"/>
                <a:cs typeface="Microsoft Sans Serif"/>
              </a:rPr>
              <a:t>специалисты </a:t>
            </a:r>
            <a:r>
              <a:rPr sz="1300" dirty="0">
                <a:latin typeface="Microsoft Sans Serif"/>
                <a:cs typeface="Microsoft Sans Serif"/>
              </a:rPr>
              <a:t>в </a:t>
            </a:r>
            <a:r>
              <a:rPr sz="1300" spc="-15" dirty="0">
                <a:latin typeface="Microsoft Sans Serif"/>
                <a:cs typeface="Microsoft Sans Serif"/>
              </a:rPr>
              <a:t>рамках </a:t>
            </a:r>
            <a:r>
              <a:rPr sz="1300" spc="-10" dirty="0">
                <a:latin typeface="Microsoft Sans Serif"/>
                <a:cs typeface="Microsoft Sans Serif"/>
              </a:rPr>
              <a:t>исследований 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dirty="0">
                <a:latin typeface="Microsoft Sans Serif"/>
                <a:cs typeface="Microsoft Sans Serif"/>
              </a:rPr>
              <a:t>в </a:t>
            </a:r>
            <a:r>
              <a:rPr sz="1300" spc="-10" dirty="0">
                <a:latin typeface="Microsoft Sans Serif"/>
                <a:cs typeface="Microsoft Sans Serif"/>
              </a:rPr>
              <a:t>соответствии </a:t>
            </a:r>
            <a:r>
              <a:rPr sz="1300" dirty="0">
                <a:latin typeface="Microsoft Sans Serif"/>
                <a:cs typeface="Microsoft Sans Serif"/>
              </a:rPr>
              <a:t>с </a:t>
            </a:r>
            <a:r>
              <a:rPr sz="1300" spc="-20" dirty="0">
                <a:latin typeface="Microsoft Sans Serif"/>
                <a:cs typeface="Microsoft Sans Serif"/>
              </a:rPr>
              <a:t>Порядком </a:t>
            </a:r>
            <a:r>
              <a:rPr sz="1300" spc="-10" dirty="0">
                <a:latin typeface="Microsoft Sans Serif"/>
                <a:cs typeface="Microsoft Sans Serif"/>
              </a:rPr>
              <a:t>проведения </a:t>
            </a:r>
            <a:r>
              <a:rPr sz="1300" spc="-5" dirty="0">
                <a:latin typeface="Microsoft Sans Serif"/>
                <a:cs typeface="Microsoft Sans Serif"/>
              </a:rPr>
              <a:t>ПМО и </a:t>
            </a:r>
            <a:r>
              <a:rPr sz="1300" spc="-10" dirty="0">
                <a:latin typeface="Microsoft Sans Serif"/>
                <a:cs typeface="Microsoft Sans Serif"/>
              </a:rPr>
              <a:t>диспансеризации определенных </a:t>
            </a:r>
            <a:r>
              <a:rPr sz="1300" spc="-20" dirty="0">
                <a:latin typeface="Microsoft Sans Serif"/>
                <a:cs typeface="Microsoft Sans Serif"/>
              </a:rPr>
              <a:t>групп </a:t>
            </a:r>
            <a:r>
              <a:rPr sz="1300" spc="-15" dirty="0">
                <a:latin typeface="Microsoft Sans Serif"/>
                <a:cs typeface="Microsoft Sans Serif"/>
              </a:rPr>
              <a:t> взрослого</a:t>
            </a:r>
            <a:r>
              <a:rPr sz="1300" spc="-4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населения</a:t>
            </a:r>
            <a:r>
              <a:rPr sz="1300" spc="-10" dirty="0">
                <a:latin typeface="Calibri"/>
                <a:cs typeface="Calibri"/>
              </a:rPr>
              <a:t>.</a:t>
            </a:r>
            <a:endParaRPr sz="1300" dirty="0">
              <a:latin typeface="Calibri"/>
              <a:cs typeface="Calibri"/>
            </a:endParaRPr>
          </a:p>
          <a:p>
            <a:pPr marL="12700" marR="5080" algn="just">
              <a:lnSpc>
                <a:spcPct val="101699"/>
              </a:lnSpc>
            </a:pPr>
            <a:r>
              <a:rPr sz="1300" spc="-5" dirty="0">
                <a:latin typeface="Microsoft Sans Serif"/>
                <a:cs typeface="Microsoft Sans Serif"/>
              </a:rPr>
              <a:t>ПМО и </a:t>
            </a:r>
            <a:r>
              <a:rPr sz="1300" spc="-10" dirty="0">
                <a:latin typeface="Microsoft Sans Serif"/>
                <a:cs typeface="Microsoft Sans Serif"/>
              </a:rPr>
              <a:t>диспансеризация проводится во </a:t>
            </a:r>
            <a:r>
              <a:rPr sz="1300" spc="-15" dirty="0">
                <a:latin typeface="Microsoft Sans Serif"/>
                <a:cs typeface="Microsoft Sans Serif"/>
              </a:rPr>
              <a:t>всех медицинских организациях</a:t>
            </a:r>
            <a:r>
              <a:rPr sz="1300" spc="-15" dirty="0">
                <a:latin typeface="Calibri"/>
                <a:cs typeface="Calibri"/>
              </a:rPr>
              <a:t>, </a:t>
            </a:r>
            <a:r>
              <a:rPr sz="1300" spc="-15" dirty="0">
                <a:latin typeface="Microsoft Sans Serif"/>
                <a:cs typeface="Microsoft Sans Serif"/>
              </a:rPr>
              <a:t>оказывающих </a:t>
            </a:r>
            <a:r>
              <a:rPr sz="1300" spc="-10" dirty="0">
                <a:latin typeface="Microsoft Sans Serif"/>
                <a:cs typeface="Microsoft Sans Serif"/>
              </a:rPr>
              <a:t> первичную</a:t>
            </a:r>
            <a:r>
              <a:rPr sz="1300" spc="-45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медико</a:t>
            </a:r>
            <a:r>
              <a:rPr sz="1300" spc="-15" dirty="0">
                <a:latin typeface="Calibri"/>
                <a:cs typeface="Calibri"/>
              </a:rPr>
              <a:t>-</a:t>
            </a:r>
            <a:r>
              <a:rPr sz="1300" spc="-15" dirty="0">
                <a:latin typeface="Microsoft Sans Serif"/>
                <a:cs typeface="Microsoft Sans Serif"/>
              </a:rPr>
              <a:t>санитарную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помощь</a:t>
            </a:r>
            <a:r>
              <a:rPr sz="1300" spc="-10" dirty="0">
                <a:latin typeface="Calibri"/>
                <a:cs typeface="Calibri"/>
              </a:rPr>
              <a:t>.</a:t>
            </a:r>
            <a:endParaRPr sz="1300" dirty="0">
              <a:latin typeface="Calibri"/>
              <a:cs typeface="Calibri"/>
            </a:endParaRPr>
          </a:p>
          <a:p>
            <a:pPr marL="12700" marR="9525" algn="just">
              <a:lnSpc>
                <a:spcPct val="101699"/>
              </a:lnSpc>
              <a:spcBef>
                <a:spcPts val="5"/>
              </a:spcBef>
            </a:pPr>
            <a:r>
              <a:rPr sz="1300" spc="-35" dirty="0">
                <a:latin typeface="Microsoft Sans Serif"/>
                <a:cs typeface="Microsoft Sans Serif"/>
              </a:rPr>
              <a:t>Для </a:t>
            </a:r>
            <a:r>
              <a:rPr sz="1300" spc="-15" dirty="0">
                <a:latin typeface="Microsoft Sans Serif"/>
                <a:cs typeface="Microsoft Sans Serif"/>
              </a:rPr>
              <a:t>прохождения </a:t>
            </a:r>
            <a:r>
              <a:rPr sz="1300" b="1" spc="-15" dirty="0">
                <a:latin typeface="Arial"/>
                <a:cs typeface="Arial"/>
              </a:rPr>
              <a:t>углубленной </a:t>
            </a:r>
            <a:r>
              <a:rPr sz="1300" b="1" spc="-10" dirty="0">
                <a:latin typeface="Arial"/>
                <a:cs typeface="Arial"/>
              </a:rPr>
              <a:t>диспансеризации </a:t>
            </a:r>
            <a:r>
              <a:rPr sz="1300" spc="-15" dirty="0">
                <a:latin typeface="Microsoft Sans Serif"/>
                <a:cs typeface="Microsoft Sans Serif"/>
              </a:rPr>
              <a:t>гражданин </a:t>
            </a:r>
            <a:r>
              <a:rPr sz="1300" spc="-30" dirty="0">
                <a:latin typeface="Microsoft Sans Serif"/>
                <a:cs typeface="Microsoft Sans Serif"/>
              </a:rPr>
              <a:t>также может </a:t>
            </a:r>
            <a:r>
              <a:rPr sz="1300" spc="-10" dirty="0">
                <a:latin typeface="Microsoft Sans Serif"/>
                <a:cs typeface="Microsoft Sans Serif"/>
              </a:rPr>
              <a:t>обратиться </a:t>
            </a:r>
            <a:r>
              <a:rPr sz="1300" dirty="0">
                <a:latin typeface="Microsoft Sans Serif"/>
                <a:cs typeface="Microsoft Sans Serif"/>
              </a:rPr>
              <a:t>в </a:t>
            </a:r>
            <a:r>
              <a:rPr sz="1300" spc="5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медицинскую</a:t>
            </a:r>
            <a:r>
              <a:rPr sz="1300" spc="-1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организацию</a:t>
            </a:r>
            <a:r>
              <a:rPr sz="1300" spc="-15" dirty="0">
                <a:latin typeface="Calibri"/>
                <a:cs typeface="Calibri"/>
              </a:rPr>
              <a:t>,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оказывающую</a:t>
            </a:r>
            <a:r>
              <a:rPr sz="1300" spc="-10" dirty="0">
                <a:latin typeface="Microsoft Sans Serif"/>
                <a:cs typeface="Microsoft Sans Serif"/>
              </a:rPr>
              <a:t> ПМСП</a:t>
            </a:r>
            <a:r>
              <a:rPr sz="1300" spc="-10" dirty="0">
                <a:latin typeface="Calibri"/>
                <a:cs typeface="Calibri"/>
              </a:rPr>
              <a:t>,</a:t>
            </a:r>
            <a:r>
              <a:rPr sz="1300" spc="-5" dirty="0">
                <a:latin typeface="Calibri"/>
                <a:cs typeface="Calibri"/>
              </a:rPr>
              <a:t> </a:t>
            </a:r>
            <a:r>
              <a:rPr sz="1300" spc="-65" dirty="0">
                <a:latin typeface="Microsoft Sans Serif"/>
                <a:cs typeface="Microsoft Sans Serif"/>
              </a:rPr>
              <a:t>к</a:t>
            </a:r>
            <a:r>
              <a:rPr sz="1300" spc="-60" dirty="0">
                <a:latin typeface="Microsoft Sans Serif"/>
                <a:cs typeface="Microsoft Sans Serif"/>
              </a:rPr>
              <a:t> </a:t>
            </a:r>
            <a:r>
              <a:rPr sz="1300" spc="-20" dirty="0">
                <a:latin typeface="Microsoft Sans Serif"/>
                <a:cs typeface="Microsoft Sans Serif"/>
              </a:rPr>
              <a:t>которой </a:t>
            </a:r>
            <a:r>
              <a:rPr sz="1300" spc="-5" dirty="0">
                <a:latin typeface="Microsoft Sans Serif"/>
                <a:cs typeface="Microsoft Sans Serif"/>
              </a:rPr>
              <a:t>он </a:t>
            </a:r>
            <a:r>
              <a:rPr sz="1300" spc="-15" dirty="0">
                <a:latin typeface="Microsoft Sans Serif"/>
                <a:cs typeface="Microsoft Sans Serif"/>
              </a:rPr>
              <a:t>прикреплен </a:t>
            </a:r>
            <a:r>
              <a:rPr sz="1300" spc="-5" dirty="0">
                <a:latin typeface="Microsoft Sans Serif"/>
                <a:cs typeface="Microsoft Sans Serif"/>
              </a:rPr>
              <a:t>и </a:t>
            </a:r>
            <a:r>
              <a:rPr sz="1300" spc="-10" dirty="0">
                <a:latin typeface="Microsoft Sans Serif"/>
                <a:cs typeface="Microsoft Sans Serif"/>
              </a:rPr>
              <a:t>пройти 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необходимые</a:t>
            </a:r>
            <a:r>
              <a:rPr sz="1300" spc="-10" dirty="0">
                <a:latin typeface="Microsoft Sans Serif"/>
                <a:cs typeface="Microsoft Sans Serif"/>
              </a:rPr>
              <a:t> обследования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dirty="0">
                <a:latin typeface="Microsoft Sans Serif"/>
                <a:cs typeface="Microsoft Sans Serif"/>
              </a:rPr>
              <a:t>в</a:t>
            </a:r>
            <a:r>
              <a:rPr sz="1300" spc="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соответствии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dirty="0">
                <a:latin typeface="Microsoft Sans Serif"/>
                <a:cs typeface="Microsoft Sans Serif"/>
              </a:rPr>
              <a:t>с</a:t>
            </a:r>
            <a:r>
              <a:rPr sz="1300" spc="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Постановлением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Правительства 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Российской </a:t>
            </a:r>
            <a:r>
              <a:rPr sz="1300" spc="-20" dirty="0">
                <a:latin typeface="Microsoft Sans Serif"/>
                <a:cs typeface="Microsoft Sans Serif"/>
              </a:rPr>
              <a:t>Федерации </a:t>
            </a:r>
            <a:r>
              <a:rPr sz="1300" spc="-15" dirty="0">
                <a:latin typeface="Microsoft Sans Serif"/>
                <a:cs typeface="Microsoft Sans Serif"/>
              </a:rPr>
              <a:t>от </a:t>
            </a:r>
            <a:r>
              <a:rPr sz="1300" spc="-5" dirty="0">
                <a:latin typeface="Calibri"/>
                <a:cs typeface="Calibri"/>
              </a:rPr>
              <a:t>18 </a:t>
            </a:r>
            <a:r>
              <a:rPr sz="1300" spc="-5" dirty="0">
                <a:latin typeface="Microsoft Sans Serif"/>
                <a:cs typeface="Microsoft Sans Serif"/>
              </a:rPr>
              <a:t>июня </a:t>
            </a:r>
            <a:r>
              <a:rPr sz="1300" spc="-5" dirty="0">
                <a:latin typeface="Calibri"/>
                <a:cs typeface="Calibri"/>
              </a:rPr>
              <a:t>2021 </a:t>
            </a:r>
            <a:r>
              <a:rPr sz="1300" spc="-20" dirty="0">
                <a:latin typeface="Microsoft Sans Serif"/>
                <a:cs typeface="Microsoft Sans Serif"/>
              </a:rPr>
              <a:t>года </a:t>
            </a:r>
            <a:r>
              <a:rPr sz="1300" spc="10" dirty="0">
                <a:latin typeface="Microsoft Sans Serif"/>
                <a:cs typeface="Microsoft Sans Serif"/>
              </a:rPr>
              <a:t>№</a:t>
            </a:r>
            <a:r>
              <a:rPr sz="1300" spc="10" dirty="0">
                <a:latin typeface="Calibri"/>
                <a:cs typeface="Calibri"/>
              </a:rPr>
              <a:t>927 </a:t>
            </a:r>
            <a:r>
              <a:rPr sz="1300" spc="-5" dirty="0">
                <a:latin typeface="Calibri"/>
                <a:cs typeface="Calibri"/>
              </a:rPr>
              <a:t>«</a:t>
            </a:r>
            <a:r>
              <a:rPr sz="1300" spc="-5" dirty="0">
                <a:latin typeface="Microsoft Sans Serif"/>
                <a:cs typeface="Microsoft Sans Serif"/>
              </a:rPr>
              <a:t>О </a:t>
            </a:r>
            <a:r>
              <a:rPr sz="1300" spc="-10" dirty="0">
                <a:latin typeface="Microsoft Sans Serif"/>
                <a:cs typeface="Microsoft Sans Serif"/>
              </a:rPr>
              <a:t>внесении </a:t>
            </a:r>
            <a:r>
              <a:rPr sz="1300" spc="-15" dirty="0">
                <a:latin typeface="Microsoft Sans Serif"/>
                <a:cs typeface="Microsoft Sans Serif"/>
              </a:rPr>
              <a:t>изменений </a:t>
            </a:r>
            <a:r>
              <a:rPr sz="1300" dirty="0">
                <a:latin typeface="Microsoft Sans Serif"/>
                <a:cs typeface="Microsoft Sans Serif"/>
              </a:rPr>
              <a:t>в </a:t>
            </a:r>
            <a:r>
              <a:rPr sz="1300" spc="-15" dirty="0">
                <a:latin typeface="Microsoft Sans Serif"/>
                <a:cs typeface="Microsoft Sans Serif"/>
              </a:rPr>
              <a:t>Программу </a:t>
            </a:r>
            <a:r>
              <a:rPr sz="1300" spc="-1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государственных </a:t>
            </a:r>
            <a:r>
              <a:rPr sz="1300" spc="-10" dirty="0">
                <a:latin typeface="Microsoft Sans Serif"/>
                <a:cs typeface="Microsoft Sans Serif"/>
              </a:rPr>
              <a:t>гарантий </a:t>
            </a:r>
            <a:r>
              <a:rPr sz="1300" spc="-15" dirty="0">
                <a:latin typeface="Microsoft Sans Serif"/>
                <a:cs typeface="Microsoft Sans Serif"/>
              </a:rPr>
              <a:t>бесплатного </a:t>
            </a:r>
            <a:r>
              <a:rPr sz="1300" spc="-20" dirty="0">
                <a:latin typeface="Microsoft Sans Serif"/>
                <a:cs typeface="Microsoft Sans Serif"/>
              </a:rPr>
              <a:t>оказания </a:t>
            </a:r>
            <a:r>
              <a:rPr sz="1300" spc="-15" dirty="0">
                <a:latin typeface="Microsoft Sans Serif"/>
                <a:cs typeface="Microsoft Sans Serif"/>
              </a:rPr>
              <a:t>медицинской помощи </a:t>
            </a:r>
            <a:r>
              <a:rPr sz="1300" spc="-5" dirty="0">
                <a:latin typeface="Microsoft Sans Serif"/>
                <a:cs typeface="Microsoft Sans Serif"/>
              </a:rPr>
              <a:t>на </a:t>
            </a:r>
            <a:r>
              <a:rPr sz="1300" spc="-5" dirty="0">
                <a:latin typeface="Calibri"/>
                <a:cs typeface="Calibri"/>
              </a:rPr>
              <a:t>2021 </a:t>
            </a:r>
            <a:r>
              <a:rPr sz="1300" spc="-25" dirty="0">
                <a:latin typeface="Microsoft Sans Serif"/>
                <a:cs typeface="Microsoft Sans Serif"/>
              </a:rPr>
              <a:t>год </a:t>
            </a:r>
            <a:r>
              <a:rPr sz="1300" spc="-5" dirty="0">
                <a:latin typeface="Microsoft Sans Serif"/>
                <a:cs typeface="Microsoft Sans Serif"/>
              </a:rPr>
              <a:t>и на </a:t>
            </a:r>
            <a:r>
              <a:rPr sz="1300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плановый</a:t>
            </a:r>
            <a:r>
              <a:rPr sz="1300" spc="-4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период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Calibri"/>
                <a:cs typeface="Calibri"/>
              </a:rPr>
              <a:t>2022 </a:t>
            </a:r>
            <a:r>
              <a:rPr sz="1300" spc="-5" dirty="0">
                <a:latin typeface="Microsoft Sans Serif"/>
                <a:cs typeface="Microsoft Sans Serif"/>
              </a:rPr>
              <a:t>и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Calibri"/>
                <a:cs typeface="Calibri"/>
              </a:rPr>
              <a:t>2023 </a:t>
            </a:r>
            <a:r>
              <a:rPr sz="1300" spc="-15" dirty="0">
                <a:latin typeface="Microsoft Sans Serif"/>
                <a:cs typeface="Microsoft Sans Serif"/>
              </a:rPr>
              <a:t>годов</a:t>
            </a:r>
            <a:r>
              <a:rPr sz="1300" spc="-15" dirty="0">
                <a:latin typeface="Calibri"/>
                <a:cs typeface="Calibri"/>
              </a:rPr>
              <a:t>».</a:t>
            </a:r>
            <a:endParaRPr sz="1300" dirty="0">
              <a:latin typeface="Calibri"/>
              <a:cs typeface="Calibri"/>
            </a:endParaRPr>
          </a:p>
          <a:p>
            <a:pPr marL="12700" marR="8255" algn="just">
              <a:lnSpc>
                <a:spcPct val="101699"/>
              </a:lnSpc>
            </a:pPr>
            <a:r>
              <a:rPr sz="1300" spc="-15" dirty="0">
                <a:latin typeface="Microsoft Sans Serif"/>
                <a:cs typeface="Microsoft Sans Serif"/>
              </a:rPr>
              <a:t>Углубленная </a:t>
            </a:r>
            <a:r>
              <a:rPr sz="1300" spc="-10" dirty="0">
                <a:latin typeface="Microsoft Sans Serif"/>
                <a:cs typeface="Microsoft Sans Serif"/>
              </a:rPr>
              <a:t>диспансеризация проводится </a:t>
            </a:r>
            <a:r>
              <a:rPr sz="1300" dirty="0">
                <a:latin typeface="Microsoft Sans Serif"/>
                <a:cs typeface="Microsoft Sans Serif"/>
              </a:rPr>
              <a:t>в </a:t>
            </a:r>
            <a:r>
              <a:rPr sz="1300" spc="-15" dirty="0">
                <a:latin typeface="Microsoft Sans Serif"/>
                <a:cs typeface="Microsoft Sans Serif"/>
              </a:rPr>
              <a:t>тех </a:t>
            </a:r>
            <a:r>
              <a:rPr sz="1300" spc="-25" dirty="0">
                <a:latin typeface="Microsoft Sans Serif"/>
                <a:cs typeface="Microsoft Sans Serif"/>
              </a:rPr>
              <a:t>же </a:t>
            </a:r>
            <a:r>
              <a:rPr sz="1300" spc="-10" dirty="0">
                <a:latin typeface="Microsoft Sans Serif"/>
                <a:cs typeface="Microsoft Sans Serif"/>
              </a:rPr>
              <a:t>структурных </a:t>
            </a:r>
            <a:r>
              <a:rPr sz="1300" spc="-15" dirty="0">
                <a:latin typeface="Microsoft Sans Serif"/>
                <a:cs typeface="Microsoft Sans Serif"/>
              </a:rPr>
              <a:t>подразделениях</a:t>
            </a:r>
            <a:r>
              <a:rPr sz="1300" spc="-15" dirty="0">
                <a:latin typeface="Calibri"/>
                <a:cs typeface="Calibri"/>
              </a:rPr>
              <a:t>, </a:t>
            </a:r>
            <a:r>
              <a:rPr sz="1300" spc="-15" dirty="0">
                <a:latin typeface="Microsoft Sans Serif"/>
                <a:cs typeface="Microsoft Sans Serif"/>
              </a:rPr>
              <a:t>что </a:t>
            </a:r>
            <a:r>
              <a:rPr sz="1300" spc="-5" dirty="0">
                <a:latin typeface="Microsoft Sans Serif"/>
                <a:cs typeface="Microsoft Sans Serif"/>
              </a:rPr>
              <a:t>и </a:t>
            </a:r>
            <a:r>
              <a:rPr sz="1300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ПМО</a:t>
            </a:r>
            <a:r>
              <a:rPr sz="1300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и</a:t>
            </a:r>
            <a:r>
              <a:rPr sz="130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диспансеризация</a:t>
            </a:r>
            <a:r>
              <a:rPr sz="1300" spc="-10" dirty="0">
                <a:latin typeface="Calibri"/>
                <a:cs typeface="Calibri"/>
              </a:rPr>
              <a:t>:</a:t>
            </a:r>
            <a:r>
              <a:rPr sz="1300" spc="-5" dirty="0">
                <a:latin typeface="Calibri"/>
                <a:cs typeface="Calibri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кабинет</a:t>
            </a:r>
            <a:r>
              <a:rPr sz="1300" spc="-15" dirty="0">
                <a:latin typeface="Calibri"/>
                <a:cs typeface="Calibri"/>
              </a:rPr>
              <a:t>/</a:t>
            </a:r>
            <a:r>
              <a:rPr sz="1300" spc="-15" dirty="0">
                <a:latin typeface="Microsoft Sans Serif"/>
                <a:cs typeface="Microsoft Sans Serif"/>
              </a:rPr>
              <a:t>отделение</a:t>
            </a:r>
            <a:r>
              <a:rPr sz="1300" spc="-1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медицинской</a:t>
            </a:r>
            <a:r>
              <a:rPr sz="1300" spc="-1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профилактики</a:t>
            </a:r>
            <a:r>
              <a:rPr sz="1300" spc="-15" dirty="0">
                <a:latin typeface="Calibri"/>
                <a:cs typeface="Calibri"/>
              </a:rPr>
              <a:t>,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spc="-35" dirty="0">
                <a:latin typeface="Microsoft Sans Serif"/>
                <a:cs typeface="Microsoft Sans Serif"/>
              </a:rPr>
              <a:t>ФАП</a:t>
            </a:r>
            <a:r>
              <a:rPr sz="1300" spc="-35" dirty="0">
                <a:latin typeface="Calibri"/>
                <a:cs typeface="Calibri"/>
              </a:rPr>
              <a:t>, </a:t>
            </a:r>
            <a:r>
              <a:rPr sz="1300" spc="-30" dirty="0">
                <a:latin typeface="Calibri"/>
                <a:cs typeface="Calibri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клинико</a:t>
            </a:r>
            <a:r>
              <a:rPr sz="1300" spc="-15" dirty="0">
                <a:latin typeface="Calibri"/>
                <a:cs typeface="Calibri"/>
              </a:rPr>
              <a:t>-</a:t>
            </a:r>
            <a:r>
              <a:rPr sz="1300" spc="-15" dirty="0">
                <a:latin typeface="Microsoft Sans Serif"/>
                <a:cs typeface="Microsoft Sans Serif"/>
              </a:rPr>
              <a:t>диагностическое отделение</a:t>
            </a:r>
            <a:r>
              <a:rPr sz="1300" spc="-15" dirty="0">
                <a:latin typeface="Calibri"/>
                <a:cs typeface="Calibri"/>
              </a:rPr>
              <a:t>,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кабинет врача</a:t>
            </a:r>
            <a:r>
              <a:rPr sz="1300" spc="-15" dirty="0">
                <a:latin typeface="Calibri"/>
                <a:cs typeface="Calibri"/>
              </a:rPr>
              <a:t>-</a:t>
            </a:r>
            <a:r>
              <a:rPr sz="1300" spc="-15" dirty="0">
                <a:latin typeface="Microsoft Sans Serif"/>
                <a:cs typeface="Microsoft Sans Serif"/>
              </a:rPr>
              <a:t>терапевта </a:t>
            </a:r>
            <a:r>
              <a:rPr sz="1300" spc="-15" dirty="0">
                <a:latin typeface="Calibri"/>
                <a:cs typeface="Calibri"/>
              </a:rPr>
              <a:t>(</a:t>
            </a:r>
            <a:r>
              <a:rPr sz="1300" spc="-15" dirty="0">
                <a:latin typeface="Microsoft Sans Serif"/>
                <a:cs typeface="Microsoft Sans Serif"/>
              </a:rPr>
              <a:t>участкового </a:t>
            </a:r>
            <a:r>
              <a:rPr sz="1300" spc="-10" dirty="0">
                <a:latin typeface="Microsoft Sans Serif"/>
                <a:cs typeface="Microsoft Sans Serif"/>
              </a:rPr>
              <a:t>терапевта</a:t>
            </a:r>
            <a:r>
              <a:rPr sz="1300" spc="-10" dirty="0">
                <a:latin typeface="Calibri"/>
                <a:cs typeface="Calibri"/>
              </a:rPr>
              <a:t>, </a:t>
            </a:r>
            <a:r>
              <a:rPr sz="1300" spc="-5" dirty="0">
                <a:latin typeface="Calibri"/>
                <a:cs typeface="Calibri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врача</a:t>
            </a:r>
            <a:r>
              <a:rPr sz="1300" spc="-4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общей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spc="-20" dirty="0">
                <a:latin typeface="Microsoft Sans Serif"/>
                <a:cs typeface="Microsoft Sans Serif"/>
              </a:rPr>
              <a:t>практики</a:t>
            </a:r>
            <a:r>
              <a:rPr sz="1300" spc="-20" dirty="0">
                <a:latin typeface="Calibri"/>
                <a:cs typeface="Calibri"/>
              </a:rPr>
              <a:t>).</a:t>
            </a:r>
            <a:endParaRPr sz="13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 dirty="0">
              <a:latin typeface="Calibri"/>
              <a:cs typeface="Calibri"/>
            </a:endParaRPr>
          </a:p>
          <a:p>
            <a:pPr marL="12700" marR="12700">
              <a:lnSpc>
                <a:spcPts val="1410"/>
              </a:lnSpc>
              <a:buSzPct val="110000"/>
              <a:buFont typeface="Verdana"/>
              <a:buAutoNum type="arabicPeriod" startAt="5"/>
              <a:tabLst>
                <a:tab pos="469265" algn="l"/>
                <a:tab pos="469900" algn="l"/>
                <a:tab pos="1016000" algn="l"/>
                <a:tab pos="1355725" algn="l"/>
                <a:tab pos="2060575" algn="l"/>
                <a:tab pos="3115945" algn="l"/>
                <a:tab pos="4523105" algn="l"/>
                <a:tab pos="5146040" algn="l"/>
              </a:tabLst>
            </a:pPr>
            <a:r>
              <a:rPr sz="1300" spc="365" dirty="0">
                <a:solidFill>
                  <a:srgbClr val="7D8525"/>
                </a:solidFill>
                <a:latin typeface="Lucida Sans Unicode"/>
                <a:cs typeface="Lucida Sans Unicode"/>
              </a:rPr>
              <a:t>К</a:t>
            </a:r>
            <a:r>
              <a:rPr sz="1300" spc="90" dirty="0">
                <a:solidFill>
                  <a:srgbClr val="7D8525"/>
                </a:solidFill>
                <a:latin typeface="Lucida Sans Unicode"/>
                <a:cs typeface="Lucida Sans Unicode"/>
              </a:rPr>
              <a:t>то	</a:t>
            </a:r>
            <a:r>
              <a:rPr sz="1300" spc="85" dirty="0">
                <a:solidFill>
                  <a:srgbClr val="7D8525"/>
                </a:solidFill>
                <a:latin typeface="Lucida Sans Unicode"/>
                <a:cs typeface="Lucida Sans Unicode"/>
              </a:rPr>
              <a:t>и	</a:t>
            </a:r>
            <a:r>
              <a:rPr sz="1300" spc="55" dirty="0">
                <a:solidFill>
                  <a:srgbClr val="7D8525"/>
                </a:solidFill>
                <a:latin typeface="Lucida Sans Unicode"/>
                <a:cs typeface="Lucida Sans Unicode"/>
              </a:rPr>
              <a:t>когда	</a:t>
            </a:r>
            <a:r>
              <a:rPr sz="1300" spc="70" dirty="0">
                <a:solidFill>
                  <a:srgbClr val="7D8525"/>
                </a:solidFill>
                <a:latin typeface="Lucida Sans Unicode"/>
                <a:cs typeface="Lucida Sans Unicode"/>
              </a:rPr>
              <a:t>подлежит	</a:t>
            </a:r>
            <a:r>
              <a:rPr sz="1300" spc="60" dirty="0">
                <a:solidFill>
                  <a:srgbClr val="7D8525"/>
                </a:solidFill>
                <a:latin typeface="Lucida Sans Unicode"/>
                <a:cs typeface="Lucida Sans Unicode"/>
              </a:rPr>
              <a:t>прохождению	</a:t>
            </a:r>
            <a:r>
              <a:rPr sz="1300" spc="229" dirty="0">
                <a:solidFill>
                  <a:srgbClr val="7D8525"/>
                </a:solidFill>
                <a:latin typeface="Lucida Sans Unicode"/>
                <a:cs typeface="Lucida Sans Unicode"/>
              </a:rPr>
              <a:t>ПМО	</a:t>
            </a:r>
            <a:r>
              <a:rPr sz="1300" spc="55" dirty="0">
                <a:solidFill>
                  <a:srgbClr val="7D8525"/>
                </a:solidFill>
                <a:latin typeface="Lucida Sans Unicode"/>
                <a:cs typeface="Lucida Sans Unicode"/>
              </a:rPr>
              <a:t>и  диспансеризации</a:t>
            </a:r>
            <a:r>
              <a:rPr sz="1300" spc="55" dirty="0">
                <a:solidFill>
                  <a:srgbClr val="7D8525"/>
                </a:solidFill>
                <a:latin typeface="Verdana"/>
                <a:cs typeface="Verdana"/>
              </a:rPr>
              <a:t>,</a:t>
            </a:r>
            <a:r>
              <a:rPr sz="1300" spc="20" dirty="0">
                <a:solidFill>
                  <a:srgbClr val="7D8525"/>
                </a:solidFill>
                <a:latin typeface="Verdana"/>
                <a:cs typeface="Verdana"/>
              </a:rPr>
              <a:t> </a:t>
            </a:r>
            <a:r>
              <a:rPr sz="1300" spc="145" dirty="0">
                <a:solidFill>
                  <a:srgbClr val="7D8525"/>
                </a:solidFill>
                <a:latin typeface="Lucida Sans Unicode"/>
                <a:cs typeface="Lucida Sans Unicode"/>
              </a:rPr>
              <a:t>в</a:t>
            </a:r>
            <a:r>
              <a:rPr sz="1300" spc="25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110" dirty="0">
                <a:solidFill>
                  <a:srgbClr val="7D8525"/>
                </a:solidFill>
                <a:latin typeface="Lucida Sans Unicode"/>
                <a:cs typeface="Lucida Sans Unicode"/>
              </a:rPr>
              <a:t>том</a:t>
            </a:r>
            <a:r>
              <a:rPr sz="1300" spc="25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65" dirty="0">
                <a:solidFill>
                  <a:srgbClr val="7D8525"/>
                </a:solidFill>
                <a:latin typeface="Lucida Sans Unicode"/>
                <a:cs typeface="Lucida Sans Unicode"/>
              </a:rPr>
              <a:t>числе</a:t>
            </a:r>
            <a:r>
              <a:rPr sz="1300" spc="25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65" dirty="0">
                <a:solidFill>
                  <a:srgbClr val="7D8525"/>
                </a:solidFill>
                <a:latin typeface="Lucida Sans Unicode"/>
                <a:cs typeface="Lucida Sans Unicode"/>
              </a:rPr>
              <a:t>углубленной</a:t>
            </a:r>
            <a:r>
              <a:rPr sz="1300" spc="65" dirty="0">
                <a:solidFill>
                  <a:srgbClr val="7D8525"/>
                </a:solidFill>
                <a:latin typeface="Verdana"/>
                <a:cs typeface="Verdana"/>
              </a:rPr>
              <a:t>?</a:t>
            </a:r>
            <a:endParaRPr sz="13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7D8525"/>
              </a:buClr>
              <a:buFont typeface="Verdana"/>
              <a:buAutoNum type="arabicPeriod" startAt="5"/>
            </a:pPr>
            <a:endParaRPr sz="1300" dirty="0">
              <a:latin typeface="Verdana"/>
              <a:cs typeface="Verdana"/>
            </a:endParaRPr>
          </a:p>
          <a:p>
            <a:pPr marL="12700" marR="2670175">
              <a:lnSpc>
                <a:spcPct val="101699"/>
              </a:lnSpc>
            </a:pPr>
            <a:r>
              <a:rPr sz="1300" spc="-10" dirty="0">
                <a:latin typeface="Microsoft Sans Serif"/>
                <a:cs typeface="Microsoft Sans Serif"/>
              </a:rPr>
              <a:t>П</a:t>
            </a:r>
            <a:r>
              <a:rPr sz="1300" spc="-5" dirty="0">
                <a:latin typeface="Microsoft Sans Serif"/>
                <a:cs typeface="Microsoft Sans Serif"/>
              </a:rPr>
              <a:t>М</a:t>
            </a:r>
            <a:r>
              <a:rPr sz="1300" dirty="0">
                <a:latin typeface="Microsoft Sans Serif"/>
                <a:cs typeface="Microsoft Sans Serif"/>
              </a:rPr>
              <a:t>О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spc="-20" dirty="0">
                <a:latin typeface="Microsoft Sans Serif"/>
                <a:cs typeface="Microsoft Sans Serif"/>
              </a:rPr>
              <a:t>п</a:t>
            </a:r>
            <a:r>
              <a:rPr sz="1300" spc="-5" dirty="0">
                <a:latin typeface="Microsoft Sans Serif"/>
                <a:cs typeface="Microsoft Sans Serif"/>
              </a:rPr>
              <a:t>ро</a:t>
            </a:r>
            <a:r>
              <a:rPr sz="1300" spc="-15" dirty="0">
                <a:latin typeface="Microsoft Sans Serif"/>
                <a:cs typeface="Microsoft Sans Serif"/>
              </a:rPr>
              <a:t>в</a:t>
            </a:r>
            <a:r>
              <a:rPr sz="1300" spc="-25" dirty="0">
                <a:latin typeface="Microsoft Sans Serif"/>
                <a:cs typeface="Microsoft Sans Serif"/>
              </a:rPr>
              <a:t>о</a:t>
            </a:r>
            <a:r>
              <a:rPr sz="1300" spc="-5" dirty="0">
                <a:latin typeface="Microsoft Sans Serif"/>
                <a:cs typeface="Microsoft Sans Serif"/>
              </a:rPr>
              <a:t>д</a:t>
            </a:r>
            <a:r>
              <a:rPr sz="1300" spc="-10" dirty="0">
                <a:latin typeface="Microsoft Sans Serif"/>
                <a:cs typeface="Microsoft Sans Serif"/>
              </a:rPr>
              <a:t>и</a:t>
            </a:r>
            <a:r>
              <a:rPr sz="1300" spc="-15" dirty="0">
                <a:latin typeface="Microsoft Sans Serif"/>
                <a:cs typeface="Microsoft Sans Serif"/>
              </a:rPr>
              <a:t>т</a:t>
            </a:r>
            <a:r>
              <a:rPr sz="1300" spc="-5" dirty="0">
                <a:latin typeface="Microsoft Sans Serif"/>
                <a:cs typeface="Microsoft Sans Serif"/>
              </a:rPr>
              <a:t>ся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е</a:t>
            </a:r>
            <a:r>
              <a:rPr sz="1300" spc="-45" dirty="0">
                <a:latin typeface="Microsoft Sans Serif"/>
                <a:cs typeface="Microsoft Sans Serif"/>
              </a:rPr>
              <a:t>ж</a:t>
            </a:r>
            <a:r>
              <a:rPr sz="1300" spc="-5" dirty="0">
                <a:latin typeface="Microsoft Sans Serif"/>
                <a:cs typeface="Microsoft Sans Serif"/>
              </a:rPr>
              <a:t>е</a:t>
            </a:r>
            <a:r>
              <a:rPr sz="1300" spc="-45" dirty="0">
                <a:latin typeface="Microsoft Sans Serif"/>
                <a:cs typeface="Microsoft Sans Serif"/>
              </a:rPr>
              <a:t>г</a:t>
            </a:r>
            <a:r>
              <a:rPr sz="1300" spc="-25" dirty="0">
                <a:latin typeface="Microsoft Sans Serif"/>
                <a:cs typeface="Microsoft Sans Serif"/>
              </a:rPr>
              <a:t>о</a:t>
            </a:r>
            <a:r>
              <a:rPr sz="1300" spc="-5" dirty="0">
                <a:latin typeface="Microsoft Sans Serif"/>
                <a:cs typeface="Microsoft Sans Serif"/>
              </a:rPr>
              <a:t>д</a:t>
            </a:r>
            <a:r>
              <a:rPr sz="1300" spc="-10" dirty="0">
                <a:latin typeface="Microsoft Sans Serif"/>
                <a:cs typeface="Microsoft Sans Serif"/>
              </a:rPr>
              <a:t>н</a:t>
            </a:r>
            <a:r>
              <a:rPr sz="1300" dirty="0">
                <a:latin typeface="Microsoft Sans Serif"/>
                <a:cs typeface="Microsoft Sans Serif"/>
              </a:rPr>
              <a:t>о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д</a:t>
            </a:r>
            <a:r>
              <a:rPr sz="1300" spc="5" dirty="0">
                <a:latin typeface="Microsoft Sans Serif"/>
                <a:cs typeface="Microsoft Sans Serif"/>
              </a:rPr>
              <a:t>л</a:t>
            </a:r>
            <a:r>
              <a:rPr sz="1300" spc="-5" dirty="0">
                <a:latin typeface="Microsoft Sans Serif"/>
                <a:cs typeface="Microsoft Sans Serif"/>
              </a:rPr>
              <a:t>я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spc="5" dirty="0">
                <a:latin typeface="Microsoft Sans Serif"/>
                <a:cs typeface="Microsoft Sans Serif"/>
              </a:rPr>
              <a:t>л</a:t>
            </a:r>
            <a:r>
              <a:rPr sz="1300" spc="-10" dirty="0">
                <a:latin typeface="Microsoft Sans Serif"/>
                <a:cs typeface="Microsoft Sans Serif"/>
              </a:rPr>
              <a:t>и</a:t>
            </a:r>
            <a:r>
              <a:rPr sz="1300" spc="-5" dirty="0">
                <a:latin typeface="Microsoft Sans Serif"/>
                <a:cs typeface="Microsoft Sans Serif"/>
              </a:rPr>
              <a:t>ц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dirty="0">
                <a:latin typeface="Microsoft Sans Serif"/>
                <a:cs typeface="Microsoft Sans Serif"/>
              </a:rPr>
              <a:t>с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Calibri"/>
                <a:cs typeface="Calibri"/>
              </a:rPr>
              <a:t>1</a:t>
            </a:r>
            <a:r>
              <a:rPr sz="1300" dirty="0">
                <a:latin typeface="Calibri"/>
                <a:cs typeface="Calibri"/>
              </a:rPr>
              <a:t>8</a:t>
            </a:r>
            <a:r>
              <a:rPr sz="1300" spc="-5" dirty="0">
                <a:latin typeface="Calibri"/>
                <a:cs typeface="Calibri"/>
              </a:rPr>
              <a:t> </a:t>
            </a:r>
            <a:r>
              <a:rPr sz="1300" spc="5" dirty="0">
                <a:latin typeface="Microsoft Sans Serif"/>
                <a:cs typeface="Microsoft Sans Serif"/>
              </a:rPr>
              <a:t>л</a:t>
            </a:r>
            <a:r>
              <a:rPr sz="1300" spc="-35" dirty="0">
                <a:latin typeface="Microsoft Sans Serif"/>
                <a:cs typeface="Microsoft Sans Serif"/>
              </a:rPr>
              <a:t>е</a:t>
            </a:r>
            <a:r>
              <a:rPr sz="1300" spc="-5" dirty="0">
                <a:latin typeface="Microsoft Sans Serif"/>
                <a:cs typeface="Microsoft Sans Serif"/>
              </a:rPr>
              <a:t>т</a:t>
            </a:r>
            <a:r>
              <a:rPr sz="1300" dirty="0">
                <a:latin typeface="Calibri"/>
                <a:cs typeface="Calibri"/>
              </a:rPr>
              <a:t>.  </a:t>
            </a:r>
            <a:r>
              <a:rPr sz="1300" spc="-20" dirty="0">
                <a:latin typeface="Microsoft Sans Serif"/>
                <a:cs typeface="Microsoft Sans Serif"/>
              </a:rPr>
              <a:t>Диспансеризация</a:t>
            </a:r>
            <a:r>
              <a:rPr sz="1300" spc="-4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проводится</a:t>
            </a:r>
            <a:r>
              <a:rPr sz="1300" spc="-10" dirty="0">
                <a:latin typeface="Calibri"/>
                <a:cs typeface="Calibri"/>
              </a:rPr>
              <a:t>:</a:t>
            </a:r>
            <a:endParaRPr sz="1300" dirty="0">
              <a:latin typeface="Calibri"/>
              <a:cs typeface="Calibri"/>
            </a:endParaRPr>
          </a:p>
          <a:p>
            <a:pPr marL="469900" lvl="1" indent="-228600">
              <a:lnSpc>
                <a:spcPct val="100000"/>
              </a:lnSpc>
              <a:spcBef>
                <a:spcPts val="20"/>
              </a:spcBef>
              <a:buFont typeface="Microsoft Sans Serif"/>
              <a:buChar char="●"/>
              <a:tabLst>
                <a:tab pos="469265" algn="l"/>
                <a:tab pos="469900" algn="l"/>
              </a:tabLst>
            </a:pPr>
            <a:r>
              <a:rPr sz="1300" dirty="0">
                <a:latin typeface="Calibri"/>
                <a:cs typeface="Calibri"/>
              </a:rPr>
              <a:t>1</a:t>
            </a:r>
            <a:r>
              <a:rPr sz="1300" spc="-5" dirty="0">
                <a:latin typeface="Calibri"/>
                <a:cs typeface="Calibri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р</a:t>
            </a:r>
            <a:r>
              <a:rPr sz="1300" spc="-15" dirty="0">
                <a:latin typeface="Microsoft Sans Serif"/>
                <a:cs typeface="Microsoft Sans Serif"/>
              </a:rPr>
              <a:t>а</a:t>
            </a:r>
            <a:r>
              <a:rPr sz="1300" spc="-45" dirty="0">
                <a:latin typeface="Microsoft Sans Serif"/>
                <a:cs typeface="Microsoft Sans Serif"/>
              </a:rPr>
              <a:t>з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dirty="0">
                <a:latin typeface="Microsoft Sans Serif"/>
                <a:cs typeface="Microsoft Sans Serif"/>
              </a:rPr>
              <a:t>в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dirty="0">
                <a:latin typeface="Calibri"/>
                <a:cs typeface="Calibri"/>
              </a:rPr>
              <a:t>3</a:t>
            </a:r>
            <a:r>
              <a:rPr sz="1300" spc="-5" dirty="0">
                <a:latin typeface="Calibri"/>
                <a:cs typeface="Calibri"/>
              </a:rPr>
              <a:t> </a:t>
            </a:r>
            <a:r>
              <a:rPr sz="1300" spc="-45" dirty="0">
                <a:latin typeface="Microsoft Sans Serif"/>
                <a:cs typeface="Microsoft Sans Serif"/>
              </a:rPr>
              <a:t>г</a:t>
            </a:r>
            <a:r>
              <a:rPr sz="1300" spc="-25" dirty="0">
                <a:latin typeface="Microsoft Sans Serif"/>
                <a:cs typeface="Microsoft Sans Serif"/>
              </a:rPr>
              <a:t>о</a:t>
            </a:r>
            <a:r>
              <a:rPr sz="1300" spc="-5" dirty="0">
                <a:latin typeface="Microsoft Sans Serif"/>
                <a:cs typeface="Microsoft Sans Serif"/>
              </a:rPr>
              <a:t>д</a:t>
            </a:r>
            <a:r>
              <a:rPr sz="1300" dirty="0">
                <a:latin typeface="Microsoft Sans Serif"/>
                <a:cs typeface="Microsoft Sans Serif"/>
              </a:rPr>
              <a:t>а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д</a:t>
            </a:r>
            <a:r>
              <a:rPr sz="1300" spc="5" dirty="0">
                <a:latin typeface="Microsoft Sans Serif"/>
                <a:cs typeface="Microsoft Sans Serif"/>
              </a:rPr>
              <a:t>л</a:t>
            </a:r>
            <a:r>
              <a:rPr sz="1300" spc="-5" dirty="0">
                <a:latin typeface="Microsoft Sans Serif"/>
                <a:cs typeface="Microsoft Sans Serif"/>
              </a:rPr>
              <a:t>я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spc="5" dirty="0">
                <a:latin typeface="Microsoft Sans Serif"/>
                <a:cs typeface="Microsoft Sans Serif"/>
              </a:rPr>
              <a:t>л</a:t>
            </a:r>
            <a:r>
              <a:rPr sz="1300" spc="-10" dirty="0">
                <a:latin typeface="Microsoft Sans Serif"/>
                <a:cs typeface="Microsoft Sans Serif"/>
              </a:rPr>
              <a:t>и</a:t>
            </a:r>
            <a:r>
              <a:rPr sz="1300" spc="-5" dirty="0">
                <a:latin typeface="Microsoft Sans Serif"/>
                <a:cs typeface="Microsoft Sans Serif"/>
              </a:rPr>
              <a:t>ц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spc="-25" dirty="0">
                <a:latin typeface="Microsoft Sans Serif"/>
                <a:cs typeface="Microsoft Sans Serif"/>
              </a:rPr>
              <a:t>о</a:t>
            </a:r>
            <a:r>
              <a:rPr sz="1300" dirty="0">
                <a:latin typeface="Microsoft Sans Serif"/>
                <a:cs typeface="Microsoft Sans Serif"/>
              </a:rPr>
              <a:t>т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Calibri"/>
                <a:cs typeface="Calibri"/>
              </a:rPr>
              <a:t>1</a:t>
            </a:r>
            <a:r>
              <a:rPr sz="1300" dirty="0">
                <a:latin typeface="Calibri"/>
                <a:cs typeface="Calibri"/>
              </a:rPr>
              <a:t>8</a:t>
            </a:r>
            <a:r>
              <a:rPr sz="1300" spc="-5" dirty="0">
                <a:latin typeface="Calibri"/>
                <a:cs typeface="Calibri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д</a:t>
            </a:r>
            <a:r>
              <a:rPr sz="1300" dirty="0">
                <a:latin typeface="Microsoft Sans Serif"/>
                <a:cs typeface="Microsoft Sans Serif"/>
              </a:rPr>
              <a:t>о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Calibri"/>
                <a:cs typeface="Calibri"/>
              </a:rPr>
              <a:t>3</a:t>
            </a:r>
            <a:r>
              <a:rPr sz="1300" dirty="0">
                <a:latin typeface="Calibri"/>
                <a:cs typeface="Calibri"/>
              </a:rPr>
              <a:t>9</a:t>
            </a:r>
            <a:r>
              <a:rPr sz="1300" spc="-5" dirty="0">
                <a:latin typeface="Calibri"/>
                <a:cs typeface="Calibri"/>
              </a:rPr>
              <a:t> </a:t>
            </a:r>
            <a:r>
              <a:rPr sz="1300" spc="5" dirty="0">
                <a:latin typeface="Microsoft Sans Serif"/>
                <a:cs typeface="Microsoft Sans Serif"/>
              </a:rPr>
              <a:t>л</a:t>
            </a:r>
            <a:r>
              <a:rPr sz="1300" spc="-35" dirty="0">
                <a:latin typeface="Microsoft Sans Serif"/>
                <a:cs typeface="Microsoft Sans Serif"/>
              </a:rPr>
              <a:t>е</a:t>
            </a:r>
            <a:r>
              <a:rPr sz="1300" spc="-5" dirty="0">
                <a:latin typeface="Microsoft Sans Serif"/>
                <a:cs typeface="Microsoft Sans Serif"/>
              </a:rPr>
              <a:t>т</a:t>
            </a:r>
            <a:r>
              <a:rPr sz="1300" dirty="0">
                <a:latin typeface="Calibri"/>
                <a:cs typeface="Calibri"/>
              </a:rPr>
              <a:t>;</a:t>
            </a:r>
          </a:p>
          <a:p>
            <a:pPr marL="469900" lvl="1" indent="-228600">
              <a:lnSpc>
                <a:spcPct val="100000"/>
              </a:lnSpc>
              <a:spcBef>
                <a:spcPts val="25"/>
              </a:spcBef>
              <a:buChar char="●"/>
              <a:tabLst>
                <a:tab pos="469265" algn="l"/>
                <a:tab pos="469900" algn="l"/>
              </a:tabLst>
            </a:pPr>
            <a:r>
              <a:rPr sz="1300" dirty="0">
                <a:latin typeface="Microsoft Sans Serif"/>
                <a:cs typeface="Microsoft Sans Serif"/>
              </a:rPr>
              <a:t>с</a:t>
            </a:r>
            <a:r>
              <a:rPr sz="1300" spc="-55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Calibri"/>
                <a:cs typeface="Calibri"/>
              </a:rPr>
              <a:t>40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лет</a:t>
            </a:r>
            <a:r>
              <a:rPr sz="1300" spc="-55" dirty="0">
                <a:latin typeface="Microsoft Sans Serif"/>
                <a:cs typeface="Microsoft Sans Serif"/>
              </a:rPr>
              <a:t> </a:t>
            </a:r>
            <a:r>
              <a:rPr sz="1300" spc="-20" dirty="0">
                <a:latin typeface="Microsoft Sans Serif"/>
                <a:cs typeface="Microsoft Sans Serif"/>
              </a:rPr>
              <a:t>ежегодно</a:t>
            </a:r>
            <a:r>
              <a:rPr sz="1300" spc="-20" dirty="0">
                <a:latin typeface="Calibri"/>
                <a:cs typeface="Calibri"/>
              </a:rPr>
              <a:t>.</a:t>
            </a:r>
            <a:endParaRPr sz="1300" dirty="0">
              <a:latin typeface="Calibri"/>
              <a:cs typeface="Calibri"/>
            </a:endParaRPr>
          </a:p>
          <a:p>
            <a:pPr marL="12700" marR="6985" algn="just">
              <a:lnSpc>
                <a:spcPct val="101699"/>
              </a:lnSpc>
            </a:pPr>
            <a:r>
              <a:rPr sz="1300" b="1" spc="-5" dirty="0">
                <a:latin typeface="Arial"/>
                <a:cs typeface="Arial"/>
              </a:rPr>
              <a:t>Лица</a:t>
            </a:r>
            <a:r>
              <a:rPr sz="1300" b="1" spc="-5" dirty="0">
                <a:latin typeface="Calibri"/>
                <a:cs typeface="Calibri"/>
              </a:rPr>
              <a:t>, </a:t>
            </a:r>
            <a:r>
              <a:rPr sz="1300" b="1" spc="-10" dirty="0">
                <a:latin typeface="Arial"/>
                <a:cs typeface="Arial"/>
              </a:rPr>
              <a:t>перенесшие новую коронавирусную инфекцию</a:t>
            </a:r>
            <a:r>
              <a:rPr sz="1300" b="1" spc="-10" dirty="0">
                <a:latin typeface="Calibri"/>
                <a:cs typeface="Calibri"/>
              </a:rPr>
              <a:t>, </a:t>
            </a:r>
            <a:r>
              <a:rPr sz="1300" b="1" spc="-5" dirty="0">
                <a:latin typeface="Arial"/>
                <a:cs typeface="Arial"/>
              </a:rPr>
              <a:t>могут пройти </a:t>
            </a:r>
            <a:r>
              <a:rPr sz="1300" b="1" spc="-15" dirty="0">
                <a:latin typeface="Arial"/>
                <a:cs typeface="Arial"/>
              </a:rPr>
              <a:t>углубленную </a:t>
            </a:r>
            <a:r>
              <a:rPr sz="1300" b="1" spc="-10" dirty="0">
                <a:latin typeface="Arial"/>
                <a:cs typeface="Arial"/>
              </a:rPr>
              <a:t> диспансеризацию</a:t>
            </a:r>
            <a:r>
              <a:rPr sz="1300" b="1" spc="-10" dirty="0">
                <a:latin typeface="Calibri"/>
                <a:cs typeface="Calibri"/>
              </a:rPr>
              <a:t>, </a:t>
            </a:r>
            <a:r>
              <a:rPr sz="1300" b="1" spc="-10" dirty="0">
                <a:latin typeface="Arial"/>
                <a:cs typeface="Arial"/>
              </a:rPr>
              <a:t>начиная </a:t>
            </a:r>
            <a:r>
              <a:rPr sz="1300" b="1" spc="-5" dirty="0">
                <a:latin typeface="Arial"/>
                <a:cs typeface="Arial"/>
              </a:rPr>
              <a:t>со </a:t>
            </a:r>
            <a:r>
              <a:rPr sz="1300" b="1" spc="-10" dirty="0">
                <a:latin typeface="Arial"/>
                <a:cs typeface="Arial"/>
              </a:rPr>
              <a:t>второго </a:t>
            </a:r>
            <a:r>
              <a:rPr sz="1300" b="1" spc="-5" dirty="0">
                <a:latin typeface="Arial"/>
                <a:cs typeface="Arial"/>
              </a:rPr>
              <a:t>месяца </a:t>
            </a:r>
            <a:r>
              <a:rPr sz="1300" b="1" spc="-10" dirty="0">
                <a:latin typeface="Arial"/>
                <a:cs typeface="Arial"/>
              </a:rPr>
              <a:t>после выздоровления</a:t>
            </a:r>
            <a:r>
              <a:rPr sz="1300" b="1" spc="-10" dirty="0">
                <a:latin typeface="Calibri"/>
                <a:cs typeface="Calibri"/>
              </a:rPr>
              <a:t>. </a:t>
            </a:r>
            <a:r>
              <a:rPr sz="1300" b="1" spc="-15" dirty="0">
                <a:latin typeface="Arial"/>
                <a:cs typeface="Arial"/>
              </a:rPr>
              <a:t>Углубленная </a:t>
            </a:r>
            <a:r>
              <a:rPr sz="1300" b="1" spc="-10" dirty="0">
                <a:latin typeface="Arial"/>
                <a:cs typeface="Arial"/>
              </a:rPr>
              <a:t> диспансеризация</a:t>
            </a:r>
            <a:r>
              <a:rPr sz="1300" b="1" spc="-55" dirty="0">
                <a:latin typeface="Arial"/>
                <a:cs typeface="Arial"/>
              </a:rPr>
              <a:t> </a:t>
            </a:r>
            <a:r>
              <a:rPr sz="1300" b="1" spc="-10" dirty="0">
                <a:latin typeface="Arial"/>
                <a:cs typeface="Arial"/>
              </a:rPr>
              <a:t>проводится</a:t>
            </a:r>
            <a:r>
              <a:rPr sz="1300" b="1" spc="-50" dirty="0">
                <a:latin typeface="Arial"/>
                <a:cs typeface="Arial"/>
              </a:rPr>
              <a:t> </a:t>
            </a:r>
            <a:r>
              <a:rPr sz="1300" b="1" spc="-10" dirty="0">
                <a:latin typeface="Arial"/>
                <a:cs typeface="Arial"/>
              </a:rPr>
              <a:t>дополнительно</a:t>
            </a:r>
            <a:r>
              <a:rPr sz="1300" b="1" spc="-50" dirty="0">
                <a:latin typeface="Arial"/>
                <a:cs typeface="Arial"/>
              </a:rPr>
              <a:t> </a:t>
            </a:r>
            <a:r>
              <a:rPr sz="1300" b="1" dirty="0">
                <a:latin typeface="Arial"/>
                <a:cs typeface="Arial"/>
              </a:rPr>
              <a:t>к</a:t>
            </a:r>
            <a:r>
              <a:rPr sz="1300" b="1" spc="-50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ПМО</a:t>
            </a:r>
            <a:r>
              <a:rPr sz="1300" b="1" spc="-50" dirty="0">
                <a:latin typeface="Arial"/>
                <a:cs typeface="Arial"/>
              </a:rPr>
              <a:t> </a:t>
            </a:r>
            <a:r>
              <a:rPr sz="1300" b="1" dirty="0">
                <a:latin typeface="Arial"/>
                <a:cs typeface="Arial"/>
              </a:rPr>
              <a:t>и</a:t>
            </a:r>
            <a:r>
              <a:rPr sz="1300" b="1" spc="-55" dirty="0">
                <a:latin typeface="Arial"/>
                <a:cs typeface="Arial"/>
              </a:rPr>
              <a:t> </a:t>
            </a:r>
            <a:r>
              <a:rPr sz="1300" b="1" spc="-10" dirty="0">
                <a:latin typeface="Arial"/>
                <a:cs typeface="Arial"/>
              </a:rPr>
              <a:t>диспансеризации</a:t>
            </a:r>
            <a:r>
              <a:rPr sz="1300" b="1" spc="-10" dirty="0">
                <a:latin typeface="Calibri"/>
                <a:cs typeface="Calibri"/>
              </a:rPr>
              <a:t>.</a:t>
            </a:r>
            <a:endParaRPr sz="1300" dirty="0">
              <a:latin typeface="Calibri"/>
              <a:cs typeface="Calibri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xfrm>
            <a:off x="7216270" y="9449062"/>
            <a:ext cx="203200" cy="172483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45"/>
              </a:spcBef>
            </a:pPr>
            <a:fld id="{81D60167-4931-47E6-BA6A-407CBD079E47}" type="slidenum">
              <a:rPr dirty="0"/>
              <a:t>2</a:t>
            </a:fld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81000" y="228600"/>
            <a:ext cx="7010400" cy="9220200"/>
            <a:chOff x="914400" y="1366663"/>
            <a:chExt cx="5934075" cy="7448550"/>
          </a:xfrm>
        </p:grpSpPr>
        <p:sp>
          <p:nvSpPr>
            <p:cNvPr id="3" name="object 3"/>
            <p:cNvSpPr/>
            <p:nvPr/>
          </p:nvSpPr>
          <p:spPr>
            <a:xfrm>
              <a:off x="914400" y="1366663"/>
              <a:ext cx="228600" cy="7448550"/>
            </a:xfrm>
            <a:custGeom>
              <a:avLst/>
              <a:gdLst/>
              <a:ahLst/>
              <a:cxnLst/>
              <a:rect l="l" t="t" r="r" b="b"/>
              <a:pathLst>
                <a:path w="228600" h="7448550">
                  <a:moveTo>
                    <a:pt x="228600" y="7448550"/>
                  </a:moveTo>
                  <a:lnTo>
                    <a:pt x="0" y="7448550"/>
                  </a:lnTo>
                  <a:lnTo>
                    <a:pt x="0" y="0"/>
                  </a:lnTo>
                  <a:lnTo>
                    <a:pt x="228600" y="0"/>
                  </a:lnTo>
                  <a:lnTo>
                    <a:pt x="228600" y="7448550"/>
                  </a:lnTo>
                  <a:close/>
                </a:path>
              </a:pathLst>
            </a:custGeom>
            <a:solidFill>
              <a:srgbClr val="91D0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143000" y="1366663"/>
              <a:ext cx="5705475" cy="7448550"/>
            </a:xfrm>
            <a:custGeom>
              <a:avLst/>
              <a:gdLst/>
              <a:ahLst/>
              <a:cxnLst/>
              <a:rect l="l" t="t" r="r" b="b"/>
              <a:pathLst>
                <a:path w="5705475" h="7448550">
                  <a:moveTo>
                    <a:pt x="5705475" y="7448550"/>
                  </a:moveTo>
                  <a:lnTo>
                    <a:pt x="0" y="7448550"/>
                  </a:lnTo>
                  <a:lnTo>
                    <a:pt x="0" y="0"/>
                  </a:lnTo>
                  <a:lnTo>
                    <a:pt x="5705475" y="0"/>
                  </a:lnTo>
                  <a:lnTo>
                    <a:pt x="5705475" y="7448550"/>
                  </a:lnTo>
                  <a:close/>
                </a:path>
              </a:pathLst>
            </a:custGeom>
            <a:solidFill>
              <a:srgbClr val="F5F6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912447" y="381000"/>
            <a:ext cx="6326553" cy="864570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22225" marR="9525">
              <a:lnSpc>
                <a:spcPts val="1410"/>
              </a:lnSpc>
              <a:spcBef>
                <a:spcPts val="170"/>
              </a:spcBef>
              <a:buSzPct val="110000"/>
              <a:buFont typeface="Verdana"/>
              <a:buAutoNum type="arabicPeriod" startAt="6"/>
              <a:tabLst>
                <a:tab pos="245745" algn="l"/>
              </a:tabLst>
            </a:pPr>
            <a:r>
              <a:rPr sz="1300" spc="55" dirty="0">
                <a:solidFill>
                  <a:srgbClr val="7D8525"/>
                </a:solidFill>
                <a:latin typeface="Lucida Sans Unicode"/>
                <a:cs typeface="Lucida Sans Unicode"/>
              </a:rPr>
              <a:t>Необходимо</a:t>
            </a:r>
            <a:r>
              <a:rPr sz="1300" spc="105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35" dirty="0">
                <a:solidFill>
                  <a:srgbClr val="7D8525"/>
                </a:solidFill>
                <a:latin typeface="Lucida Sans Unicode"/>
                <a:cs typeface="Lucida Sans Unicode"/>
              </a:rPr>
              <a:t>ли</a:t>
            </a:r>
            <a:r>
              <a:rPr sz="1300" spc="105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55" dirty="0">
                <a:solidFill>
                  <a:srgbClr val="7D8525"/>
                </a:solidFill>
                <a:latin typeface="Lucida Sans Unicode"/>
                <a:cs typeface="Lucida Sans Unicode"/>
              </a:rPr>
              <a:t>проходить</a:t>
            </a:r>
            <a:r>
              <a:rPr sz="1300" spc="105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229" dirty="0">
                <a:solidFill>
                  <a:srgbClr val="7D8525"/>
                </a:solidFill>
                <a:latin typeface="Lucida Sans Unicode"/>
                <a:cs typeface="Lucida Sans Unicode"/>
              </a:rPr>
              <a:t>ПМО</a:t>
            </a:r>
            <a:r>
              <a:rPr sz="1300" spc="170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85" dirty="0">
                <a:solidFill>
                  <a:srgbClr val="7D8525"/>
                </a:solidFill>
                <a:latin typeface="Lucida Sans Unicode"/>
                <a:cs typeface="Lucida Sans Unicode"/>
              </a:rPr>
              <a:t>и</a:t>
            </a:r>
            <a:r>
              <a:rPr sz="1300" spc="105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65" dirty="0">
                <a:solidFill>
                  <a:srgbClr val="7D8525"/>
                </a:solidFill>
                <a:latin typeface="Lucida Sans Unicode"/>
                <a:cs typeface="Lucida Sans Unicode"/>
              </a:rPr>
              <a:t>диспансеризацию</a:t>
            </a:r>
            <a:r>
              <a:rPr sz="1300" spc="105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15" dirty="0">
                <a:solidFill>
                  <a:srgbClr val="7D8525"/>
                </a:solidFill>
                <a:latin typeface="Verdana"/>
                <a:cs typeface="Verdana"/>
              </a:rPr>
              <a:t>(</a:t>
            </a:r>
            <a:r>
              <a:rPr sz="1300" spc="15" dirty="0">
                <a:solidFill>
                  <a:srgbClr val="7D8525"/>
                </a:solidFill>
                <a:latin typeface="Lucida Sans Unicode"/>
                <a:cs typeface="Lucida Sans Unicode"/>
              </a:rPr>
              <a:t>в</a:t>
            </a:r>
            <a:r>
              <a:rPr sz="1300" spc="105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110" dirty="0">
                <a:solidFill>
                  <a:srgbClr val="7D8525"/>
                </a:solidFill>
                <a:latin typeface="Lucida Sans Unicode"/>
                <a:cs typeface="Lucida Sans Unicode"/>
              </a:rPr>
              <a:t>том </a:t>
            </a:r>
            <a:r>
              <a:rPr sz="1300" spc="-365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65" dirty="0">
                <a:solidFill>
                  <a:srgbClr val="7D8525"/>
                </a:solidFill>
                <a:latin typeface="Lucida Sans Unicode"/>
                <a:cs typeface="Lucida Sans Unicode"/>
              </a:rPr>
              <a:t>числе</a:t>
            </a:r>
            <a:r>
              <a:rPr sz="1300" spc="25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55" dirty="0">
                <a:solidFill>
                  <a:srgbClr val="7D8525"/>
                </a:solidFill>
                <a:latin typeface="Lucida Sans Unicode"/>
                <a:cs typeface="Lucida Sans Unicode"/>
              </a:rPr>
              <a:t>углубленную</a:t>
            </a:r>
            <a:r>
              <a:rPr sz="1300" spc="55" dirty="0">
                <a:solidFill>
                  <a:srgbClr val="7D8525"/>
                </a:solidFill>
                <a:latin typeface="Verdana"/>
                <a:cs typeface="Verdana"/>
              </a:rPr>
              <a:t>)</a:t>
            </a:r>
            <a:r>
              <a:rPr sz="1300" spc="20" dirty="0">
                <a:solidFill>
                  <a:srgbClr val="7D8525"/>
                </a:solidFill>
                <a:latin typeface="Verdana"/>
                <a:cs typeface="Verdana"/>
              </a:rPr>
              <a:t> </a:t>
            </a:r>
            <a:r>
              <a:rPr sz="1300" spc="145" dirty="0">
                <a:solidFill>
                  <a:srgbClr val="7D8525"/>
                </a:solidFill>
                <a:latin typeface="Lucida Sans Unicode"/>
                <a:cs typeface="Lucida Sans Unicode"/>
              </a:rPr>
              <a:t>в</a:t>
            </a:r>
            <a:r>
              <a:rPr sz="1300" spc="25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45" dirty="0">
                <a:solidFill>
                  <a:srgbClr val="7D8525"/>
                </a:solidFill>
                <a:latin typeface="Lucida Sans Unicode"/>
                <a:cs typeface="Lucida Sans Unicode"/>
              </a:rPr>
              <a:t>молодом</a:t>
            </a:r>
            <a:r>
              <a:rPr sz="1300" spc="25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80" dirty="0">
                <a:solidFill>
                  <a:srgbClr val="7D8525"/>
                </a:solidFill>
                <a:latin typeface="Lucida Sans Unicode"/>
                <a:cs typeface="Lucida Sans Unicode"/>
              </a:rPr>
              <a:t>возрасте</a:t>
            </a:r>
            <a:r>
              <a:rPr sz="1300" spc="80" dirty="0">
                <a:solidFill>
                  <a:srgbClr val="7D8525"/>
                </a:solidFill>
                <a:latin typeface="Verdana"/>
                <a:cs typeface="Verdana"/>
              </a:rPr>
              <a:t>?</a:t>
            </a:r>
            <a:endParaRPr sz="13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7D8525"/>
              </a:buClr>
              <a:buFont typeface="Verdana"/>
              <a:buAutoNum type="arabicPeriod" startAt="6"/>
            </a:pPr>
            <a:endParaRPr sz="1300" dirty="0">
              <a:latin typeface="Verdana"/>
              <a:cs typeface="Verdana"/>
            </a:endParaRPr>
          </a:p>
          <a:p>
            <a:pPr marL="22225" marR="7620" algn="just">
              <a:lnSpc>
                <a:spcPct val="101699"/>
              </a:lnSpc>
            </a:pPr>
            <a:r>
              <a:rPr sz="1300" dirty="0">
                <a:latin typeface="Microsoft Sans Serif"/>
                <a:cs typeface="Microsoft Sans Serif"/>
              </a:rPr>
              <a:t>В </a:t>
            </a:r>
            <a:r>
              <a:rPr sz="1300" spc="-15" dirty="0">
                <a:latin typeface="Microsoft Sans Serif"/>
                <a:cs typeface="Microsoft Sans Serif"/>
              </a:rPr>
              <a:t>молодом возрасте </a:t>
            </a:r>
            <a:r>
              <a:rPr sz="1300" spc="-10" dirty="0">
                <a:latin typeface="Microsoft Sans Serif"/>
                <a:cs typeface="Microsoft Sans Serif"/>
              </a:rPr>
              <a:t>выявление </a:t>
            </a:r>
            <a:r>
              <a:rPr sz="1300" spc="-15" dirty="0">
                <a:latin typeface="Microsoft Sans Serif"/>
                <a:cs typeface="Microsoft Sans Serif"/>
              </a:rPr>
              <a:t>факторов риска дает </a:t>
            </a:r>
            <a:r>
              <a:rPr sz="1300" spc="-20" dirty="0">
                <a:latin typeface="Microsoft Sans Serif"/>
                <a:cs typeface="Microsoft Sans Serif"/>
              </a:rPr>
              <a:t>возможность </a:t>
            </a:r>
            <a:r>
              <a:rPr sz="1300" spc="-5" dirty="0">
                <a:latin typeface="Microsoft Sans Serif"/>
                <a:cs typeface="Microsoft Sans Serif"/>
              </a:rPr>
              <a:t>их </a:t>
            </a:r>
            <a:r>
              <a:rPr sz="1300" spc="-10" dirty="0">
                <a:latin typeface="Microsoft Sans Serif"/>
                <a:cs typeface="Microsoft Sans Serif"/>
              </a:rPr>
              <a:t>своевременной 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20" dirty="0">
                <a:latin typeface="Microsoft Sans Serif"/>
                <a:cs typeface="Microsoft Sans Serif"/>
              </a:rPr>
              <a:t>коррекции</a:t>
            </a:r>
            <a:r>
              <a:rPr sz="1300" spc="-15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и</a:t>
            </a:r>
            <a:r>
              <a:rPr sz="130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недопущения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развития</a:t>
            </a:r>
            <a:r>
              <a:rPr sz="1300" spc="-1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хронических</a:t>
            </a:r>
            <a:r>
              <a:rPr sz="1300" spc="-1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неинфекционных</a:t>
            </a:r>
            <a:r>
              <a:rPr sz="1300" spc="-1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заболеваний</a:t>
            </a:r>
            <a:r>
              <a:rPr sz="1300" spc="-10" dirty="0">
                <a:latin typeface="Microsoft Sans Serif"/>
                <a:cs typeface="Microsoft Sans Serif"/>
              </a:rPr>
              <a:t> </a:t>
            </a:r>
            <a:r>
              <a:rPr sz="1300" dirty="0">
                <a:latin typeface="Microsoft Sans Serif"/>
                <a:cs typeface="Microsoft Sans Serif"/>
              </a:rPr>
              <a:t>в </a:t>
            </a:r>
            <a:r>
              <a:rPr sz="1300" spc="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дальнейшем</a:t>
            </a:r>
            <a:r>
              <a:rPr sz="1300" spc="-10" dirty="0">
                <a:latin typeface="Calibri"/>
                <a:cs typeface="Calibri"/>
              </a:rPr>
              <a:t>.</a:t>
            </a:r>
            <a:endParaRPr sz="1300" dirty="0">
              <a:latin typeface="Calibri"/>
              <a:cs typeface="Calibri"/>
            </a:endParaRPr>
          </a:p>
          <a:p>
            <a:pPr marL="22225" marR="5080" algn="just">
              <a:lnSpc>
                <a:spcPct val="101699"/>
              </a:lnSpc>
            </a:pPr>
            <a:r>
              <a:rPr sz="1300" b="1" spc="-5" dirty="0">
                <a:latin typeface="Arial"/>
                <a:cs typeface="Arial"/>
              </a:rPr>
              <a:t>Лицам</a:t>
            </a:r>
            <a:r>
              <a:rPr sz="1300" b="1" spc="-5" dirty="0">
                <a:latin typeface="Calibri"/>
                <a:cs typeface="Calibri"/>
              </a:rPr>
              <a:t>,</a:t>
            </a:r>
            <a:r>
              <a:rPr sz="1300" b="1" dirty="0">
                <a:latin typeface="Calibri"/>
                <a:cs typeface="Calibri"/>
              </a:rPr>
              <a:t> </a:t>
            </a:r>
            <a:r>
              <a:rPr sz="1300" b="1" spc="-10" dirty="0">
                <a:latin typeface="Arial"/>
                <a:cs typeface="Arial"/>
              </a:rPr>
              <a:t>перенесшим</a:t>
            </a:r>
            <a:r>
              <a:rPr sz="1300" b="1" spc="-5" dirty="0">
                <a:latin typeface="Arial"/>
                <a:cs typeface="Arial"/>
              </a:rPr>
              <a:t> </a:t>
            </a:r>
            <a:r>
              <a:rPr sz="1300" b="1" spc="-10" dirty="0">
                <a:latin typeface="Arial"/>
                <a:cs typeface="Arial"/>
              </a:rPr>
              <a:t>новую</a:t>
            </a:r>
            <a:r>
              <a:rPr sz="1300" b="1" spc="-5" dirty="0">
                <a:latin typeface="Arial"/>
                <a:cs typeface="Arial"/>
              </a:rPr>
              <a:t> </a:t>
            </a:r>
            <a:r>
              <a:rPr sz="1300" b="1" spc="-10" dirty="0">
                <a:latin typeface="Arial"/>
                <a:cs typeface="Arial"/>
              </a:rPr>
              <a:t>коронавирусную</a:t>
            </a:r>
            <a:r>
              <a:rPr sz="1300" b="1" spc="-5" dirty="0">
                <a:latin typeface="Arial"/>
                <a:cs typeface="Arial"/>
              </a:rPr>
              <a:t> </a:t>
            </a:r>
            <a:r>
              <a:rPr sz="1300" b="1" spc="-10" dirty="0">
                <a:latin typeface="Arial"/>
                <a:cs typeface="Arial"/>
              </a:rPr>
              <a:t>инфекцию</a:t>
            </a:r>
            <a:r>
              <a:rPr sz="1300" b="1" spc="-10" dirty="0">
                <a:latin typeface="Calibri"/>
                <a:cs typeface="Calibri"/>
              </a:rPr>
              <a:t>,</a:t>
            </a:r>
            <a:r>
              <a:rPr sz="1300" b="1" spc="-5" dirty="0">
                <a:latin typeface="Calibri"/>
                <a:cs typeface="Calibri"/>
              </a:rPr>
              <a:t> </a:t>
            </a:r>
            <a:r>
              <a:rPr sz="1300" b="1" spc="-10" dirty="0">
                <a:latin typeface="Arial"/>
                <a:cs typeface="Arial"/>
              </a:rPr>
              <a:t>рекомендуется</a:t>
            </a:r>
            <a:r>
              <a:rPr sz="1300" b="1" spc="-5" dirty="0">
                <a:latin typeface="Arial"/>
                <a:cs typeface="Arial"/>
              </a:rPr>
              <a:t> </a:t>
            </a:r>
            <a:r>
              <a:rPr sz="1300" b="1" dirty="0">
                <a:latin typeface="Arial"/>
                <a:cs typeface="Arial"/>
              </a:rPr>
              <a:t>в </a:t>
            </a:r>
            <a:r>
              <a:rPr sz="1300" b="1" spc="5" dirty="0">
                <a:latin typeface="Arial"/>
                <a:cs typeface="Arial"/>
              </a:rPr>
              <a:t> </a:t>
            </a:r>
            <a:r>
              <a:rPr sz="1300" b="1" spc="-10" dirty="0">
                <a:latin typeface="Arial"/>
                <a:cs typeface="Arial"/>
              </a:rPr>
              <a:t>приоритетном</a:t>
            </a:r>
            <a:r>
              <a:rPr sz="1300" b="1" spc="-5" dirty="0">
                <a:latin typeface="Arial"/>
                <a:cs typeface="Arial"/>
              </a:rPr>
              <a:t> </a:t>
            </a:r>
            <a:r>
              <a:rPr sz="1300" b="1" spc="-10" dirty="0">
                <a:latin typeface="Arial"/>
                <a:cs typeface="Arial"/>
              </a:rPr>
              <a:t>порядке</a:t>
            </a:r>
            <a:r>
              <a:rPr sz="1300" b="1" spc="-5" dirty="0">
                <a:latin typeface="Arial"/>
                <a:cs typeface="Arial"/>
              </a:rPr>
              <a:t> пройти</a:t>
            </a:r>
            <a:r>
              <a:rPr sz="1300" b="1" dirty="0">
                <a:latin typeface="Arial"/>
                <a:cs typeface="Arial"/>
              </a:rPr>
              <a:t> </a:t>
            </a:r>
            <a:r>
              <a:rPr sz="1300" b="1" spc="-15" dirty="0">
                <a:latin typeface="Arial"/>
                <a:cs typeface="Arial"/>
              </a:rPr>
              <a:t>углубленную</a:t>
            </a:r>
            <a:r>
              <a:rPr sz="1300" b="1" spc="250" dirty="0">
                <a:latin typeface="Arial"/>
                <a:cs typeface="Arial"/>
              </a:rPr>
              <a:t> </a:t>
            </a:r>
            <a:r>
              <a:rPr sz="1300" b="1" spc="-10" dirty="0">
                <a:latin typeface="Arial"/>
                <a:cs typeface="Arial"/>
              </a:rPr>
              <a:t>диспансеризацию</a:t>
            </a:r>
            <a:r>
              <a:rPr sz="1300" b="1" spc="-10" dirty="0">
                <a:latin typeface="Calibri"/>
                <a:cs typeface="Calibri"/>
              </a:rPr>
              <a:t>,</a:t>
            </a:r>
            <a:r>
              <a:rPr sz="1300" b="1" spc="210" dirty="0">
                <a:latin typeface="Calibri"/>
                <a:cs typeface="Calibri"/>
              </a:rPr>
              <a:t> </a:t>
            </a:r>
            <a:r>
              <a:rPr sz="1300" b="1" spc="-10" dirty="0">
                <a:latin typeface="Arial"/>
                <a:cs typeface="Arial"/>
              </a:rPr>
              <a:t>особенно </a:t>
            </a:r>
            <a:r>
              <a:rPr sz="1300" b="1" spc="-5" dirty="0">
                <a:latin typeface="Arial"/>
                <a:cs typeface="Arial"/>
              </a:rPr>
              <a:t> имеющим</a:t>
            </a:r>
            <a:r>
              <a:rPr sz="1300" b="1" spc="-55" dirty="0">
                <a:latin typeface="Arial"/>
                <a:cs typeface="Arial"/>
              </a:rPr>
              <a:t> </a:t>
            </a:r>
            <a:r>
              <a:rPr sz="1300" b="1" spc="-10" dirty="0">
                <a:latin typeface="Arial"/>
                <a:cs typeface="Arial"/>
              </a:rPr>
              <a:t>одно</a:t>
            </a:r>
            <a:r>
              <a:rPr sz="1300" b="1" spc="-50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или</a:t>
            </a:r>
            <a:r>
              <a:rPr sz="1300" b="1" spc="-50" dirty="0">
                <a:latin typeface="Arial"/>
                <a:cs typeface="Arial"/>
              </a:rPr>
              <a:t> </a:t>
            </a:r>
            <a:r>
              <a:rPr sz="1300" b="1" spc="-15" dirty="0">
                <a:latin typeface="Arial"/>
                <a:cs typeface="Arial"/>
              </a:rPr>
              <a:t>несколько</a:t>
            </a:r>
            <a:r>
              <a:rPr sz="1300" b="1" spc="-55" dirty="0">
                <a:latin typeface="Arial"/>
                <a:cs typeface="Arial"/>
              </a:rPr>
              <a:t> </a:t>
            </a:r>
            <a:r>
              <a:rPr sz="1300" b="1" spc="-10" dirty="0">
                <a:latin typeface="Arial"/>
                <a:cs typeface="Arial"/>
              </a:rPr>
              <a:t>хронических</a:t>
            </a:r>
            <a:r>
              <a:rPr sz="1300" b="1" spc="-50" dirty="0">
                <a:latin typeface="Arial"/>
                <a:cs typeface="Arial"/>
              </a:rPr>
              <a:t> </a:t>
            </a:r>
            <a:r>
              <a:rPr sz="1300" b="1" spc="-10" dirty="0">
                <a:latin typeface="Arial"/>
                <a:cs typeface="Arial"/>
              </a:rPr>
              <a:t>неинфекционных</a:t>
            </a:r>
            <a:r>
              <a:rPr sz="1300" b="1" spc="-50" dirty="0">
                <a:latin typeface="Arial"/>
                <a:cs typeface="Arial"/>
              </a:rPr>
              <a:t> </a:t>
            </a:r>
            <a:r>
              <a:rPr sz="1300" b="1" spc="-10" dirty="0">
                <a:latin typeface="Arial"/>
                <a:cs typeface="Arial"/>
              </a:rPr>
              <a:t>заболеваний</a:t>
            </a:r>
            <a:r>
              <a:rPr sz="1300" b="1" spc="-10" dirty="0">
                <a:latin typeface="Calibri"/>
                <a:cs typeface="Calibri"/>
              </a:rPr>
              <a:t>.</a:t>
            </a:r>
            <a:endParaRPr sz="1300" dirty="0">
              <a:latin typeface="Calibri"/>
              <a:cs typeface="Calibri"/>
            </a:endParaRPr>
          </a:p>
          <a:p>
            <a:pPr marL="22225" marR="8255">
              <a:lnSpc>
                <a:spcPts val="1410"/>
              </a:lnSpc>
              <a:spcBef>
                <a:spcPts val="55"/>
              </a:spcBef>
              <a:buSzPct val="110000"/>
              <a:buFont typeface="Verdana"/>
              <a:buAutoNum type="arabicPeriod" startAt="7"/>
              <a:tabLst>
                <a:tab pos="478790" algn="l"/>
                <a:tab pos="479425" algn="l"/>
                <a:tab pos="965835" algn="l"/>
                <a:tab pos="1607185" algn="l"/>
                <a:tab pos="2789555" algn="l"/>
                <a:tab pos="3843654" algn="l"/>
                <a:tab pos="5167630" algn="l"/>
              </a:tabLst>
            </a:pPr>
            <a:r>
              <a:rPr sz="1300" spc="365" dirty="0">
                <a:solidFill>
                  <a:srgbClr val="7D8525"/>
                </a:solidFill>
                <a:latin typeface="Lucida Sans Unicode"/>
                <a:cs typeface="Lucida Sans Unicode"/>
              </a:rPr>
              <a:t>К</a:t>
            </a:r>
            <a:r>
              <a:rPr sz="1300" spc="90" dirty="0">
                <a:solidFill>
                  <a:srgbClr val="7D8525"/>
                </a:solidFill>
                <a:latin typeface="Lucida Sans Unicode"/>
                <a:cs typeface="Lucida Sans Unicode"/>
              </a:rPr>
              <a:t>ак	</a:t>
            </a:r>
            <a:r>
              <a:rPr sz="1300" spc="15" dirty="0">
                <a:solidFill>
                  <a:srgbClr val="7D8525"/>
                </a:solidFill>
                <a:latin typeface="Lucida Sans Unicode"/>
                <a:cs typeface="Lucida Sans Unicode"/>
              </a:rPr>
              <a:t>долго	</a:t>
            </a:r>
            <a:r>
              <a:rPr sz="1300" spc="40" dirty="0">
                <a:solidFill>
                  <a:srgbClr val="7D8525"/>
                </a:solidFill>
                <a:latin typeface="Lucida Sans Unicode"/>
                <a:cs typeface="Lucida Sans Unicode"/>
              </a:rPr>
              <a:t>необходимо	</a:t>
            </a:r>
            <a:r>
              <a:rPr sz="1300" spc="55" dirty="0">
                <a:solidFill>
                  <a:srgbClr val="7D8525"/>
                </a:solidFill>
                <a:latin typeface="Lucida Sans Unicode"/>
                <a:cs typeface="Lucida Sans Unicode"/>
              </a:rPr>
              <a:t>проходить	</a:t>
            </a:r>
            <a:r>
              <a:rPr sz="1300" spc="65" dirty="0">
                <a:solidFill>
                  <a:srgbClr val="7D8525"/>
                </a:solidFill>
                <a:latin typeface="Lucida Sans Unicode"/>
                <a:cs typeface="Lucida Sans Unicode"/>
              </a:rPr>
              <a:t>исследования	</a:t>
            </a:r>
            <a:r>
              <a:rPr sz="1300" spc="105" dirty="0">
                <a:solidFill>
                  <a:srgbClr val="7D8525"/>
                </a:solidFill>
                <a:latin typeface="Lucida Sans Unicode"/>
                <a:cs typeface="Lucida Sans Unicode"/>
              </a:rPr>
              <a:t>в  </a:t>
            </a:r>
            <a:r>
              <a:rPr sz="1300" spc="60" dirty="0">
                <a:solidFill>
                  <a:srgbClr val="7D8525"/>
                </a:solidFill>
                <a:latin typeface="Lucida Sans Unicode"/>
                <a:cs typeface="Lucida Sans Unicode"/>
              </a:rPr>
              <a:t>рамках</a:t>
            </a:r>
            <a:r>
              <a:rPr sz="1300" spc="20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229" dirty="0">
                <a:solidFill>
                  <a:srgbClr val="7D8525"/>
                </a:solidFill>
                <a:latin typeface="Lucida Sans Unicode"/>
                <a:cs typeface="Lucida Sans Unicode"/>
              </a:rPr>
              <a:t>ПМО</a:t>
            </a:r>
            <a:r>
              <a:rPr sz="1300" spc="90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85" dirty="0">
                <a:solidFill>
                  <a:srgbClr val="7D8525"/>
                </a:solidFill>
                <a:latin typeface="Lucida Sans Unicode"/>
                <a:cs typeface="Lucida Sans Unicode"/>
              </a:rPr>
              <a:t>и</a:t>
            </a:r>
            <a:r>
              <a:rPr sz="1300" spc="25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70" dirty="0">
                <a:solidFill>
                  <a:srgbClr val="7D8525"/>
                </a:solidFill>
                <a:latin typeface="Lucida Sans Unicode"/>
                <a:cs typeface="Lucida Sans Unicode"/>
              </a:rPr>
              <a:t>диспансеризации</a:t>
            </a:r>
            <a:r>
              <a:rPr sz="1300" spc="70" dirty="0">
                <a:solidFill>
                  <a:srgbClr val="7D8525"/>
                </a:solidFill>
                <a:latin typeface="Verdana"/>
                <a:cs typeface="Verdana"/>
              </a:rPr>
              <a:t>?</a:t>
            </a:r>
            <a:endParaRPr sz="13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7D8525"/>
              </a:buClr>
              <a:buFont typeface="Verdana"/>
              <a:buAutoNum type="arabicPeriod" startAt="7"/>
            </a:pPr>
            <a:endParaRPr sz="1300" dirty="0">
              <a:latin typeface="Verdana"/>
              <a:cs typeface="Verdana"/>
            </a:endParaRPr>
          </a:p>
          <a:p>
            <a:pPr marL="22225" marR="8255" algn="just">
              <a:lnSpc>
                <a:spcPct val="101699"/>
              </a:lnSpc>
            </a:pPr>
            <a:r>
              <a:rPr sz="1300" spc="-5" dirty="0">
                <a:latin typeface="Microsoft Sans Serif"/>
                <a:cs typeface="Microsoft Sans Serif"/>
              </a:rPr>
              <a:t>Все </a:t>
            </a:r>
            <a:r>
              <a:rPr sz="1300" spc="-15" dirty="0">
                <a:latin typeface="Microsoft Sans Serif"/>
                <a:cs typeface="Microsoft Sans Serif"/>
              </a:rPr>
              <a:t>зависит от возраста человека</a:t>
            </a:r>
            <a:r>
              <a:rPr sz="1300" spc="-15" dirty="0">
                <a:latin typeface="Calibri"/>
                <a:cs typeface="Calibri"/>
              </a:rPr>
              <a:t>. </a:t>
            </a:r>
            <a:r>
              <a:rPr sz="1300" spc="-10" dirty="0">
                <a:latin typeface="Microsoft Sans Serif"/>
                <a:cs typeface="Microsoft Sans Serif"/>
              </a:rPr>
              <a:t>Самый </a:t>
            </a:r>
            <a:r>
              <a:rPr sz="1300" spc="-15" dirty="0">
                <a:latin typeface="Microsoft Sans Serif"/>
                <a:cs typeface="Microsoft Sans Serif"/>
              </a:rPr>
              <a:t>широкий список </a:t>
            </a:r>
            <a:r>
              <a:rPr sz="1300" spc="-10" dirty="0">
                <a:latin typeface="Microsoft Sans Serif"/>
                <a:cs typeface="Microsoft Sans Serif"/>
              </a:rPr>
              <a:t>обследований </a:t>
            </a:r>
            <a:r>
              <a:rPr sz="1300" dirty="0">
                <a:latin typeface="Microsoft Sans Serif"/>
                <a:cs typeface="Microsoft Sans Serif"/>
              </a:rPr>
              <a:t>в </a:t>
            </a:r>
            <a:r>
              <a:rPr sz="1300" spc="-15" dirty="0">
                <a:latin typeface="Microsoft Sans Serif"/>
                <a:cs typeface="Microsoft Sans Serif"/>
              </a:rPr>
              <a:t>возрастной </a:t>
            </a:r>
            <a:r>
              <a:rPr sz="1300" spc="-1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группе</a:t>
            </a:r>
            <a:r>
              <a:rPr sz="1300" spc="-10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Calibri"/>
                <a:cs typeface="Calibri"/>
              </a:rPr>
              <a:t>40-75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20" dirty="0">
                <a:latin typeface="Microsoft Sans Serif"/>
                <a:cs typeface="Microsoft Sans Serif"/>
              </a:rPr>
              <a:t>года</a:t>
            </a:r>
            <a:r>
              <a:rPr sz="1300" spc="-15" dirty="0">
                <a:latin typeface="Microsoft Sans Serif"/>
                <a:cs typeface="Microsoft Sans Serif"/>
              </a:rPr>
              <a:t> </a:t>
            </a:r>
            <a:r>
              <a:rPr sz="1300" dirty="0">
                <a:latin typeface="Calibri"/>
                <a:cs typeface="Calibri"/>
              </a:rPr>
              <a:t>–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группа</a:t>
            </a:r>
            <a:r>
              <a:rPr sz="1300" spc="-10" dirty="0">
                <a:latin typeface="Microsoft Sans Serif"/>
                <a:cs typeface="Microsoft Sans Serif"/>
              </a:rPr>
              <a:t> наивысшего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риска</a:t>
            </a:r>
            <a:r>
              <a:rPr sz="1300" spc="-1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развития</a:t>
            </a:r>
            <a:r>
              <a:rPr sz="1300" spc="-1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ХНИЗ</a:t>
            </a:r>
            <a:r>
              <a:rPr sz="1300" spc="-15" dirty="0">
                <a:latin typeface="Calibri"/>
                <a:cs typeface="Calibri"/>
              </a:rPr>
              <a:t>.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spc="-35" dirty="0">
                <a:latin typeface="Microsoft Sans Serif"/>
                <a:cs typeface="Microsoft Sans Serif"/>
              </a:rPr>
              <a:t>Также</a:t>
            </a:r>
            <a:r>
              <a:rPr sz="1300" spc="200" dirty="0">
                <a:latin typeface="Microsoft Sans Serif"/>
                <a:cs typeface="Microsoft Sans Serif"/>
              </a:rPr>
              <a:t> </a:t>
            </a:r>
            <a:r>
              <a:rPr sz="1300" b="1" spc="-15" dirty="0">
                <a:latin typeface="Arial"/>
                <a:cs typeface="Arial"/>
              </a:rPr>
              <a:t>более </a:t>
            </a:r>
            <a:r>
              <a:rPr sz="1300" b="1" spc="-10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расширенный</a:t>
            </a:r>
            <a:r>
              <a:rPr sz="1300" b="1" dirty="0">
                <a:latin typeface="Arial"/>
                <a:cs typeface="Arial"/>
              </a:rPr>
              <a:t> </a:t>
            </a:r>
            <a:r>
              <a:rPr sz="1300" b="1" spc="-10" dirty="0">
                <a:latin typeface="Arial"/>
                <a:cs typeface="Arial"/>
              </a:rPr>
              <a:t>перечень</a:t>
            </a:r>
            <a:r>
              <a:rPr sz="1300" b="1" spc="-5" dirty="0">
                <a:latin typeface="Arial"/>
                <a:cs typeface="Arial"/>
              </a:rPr>
              <a:t> </a:t>
            </a:r>
            <a:r>
              <a:rPr sz="1300" b="1" spc="-10" dirty="0">
                <a:latin typeface="Arial"/>
                <a:cs typeface="Arial"/>
              </a:rPr>
              <a:t>исследований</a:t>
            </a:r>
            <a:r>
              <a:rPr sz="1300" b="1" spc="-5" dirty="0">
                <a:latin typeface="Arial"/>
                <a:cs typeface="Arial"/>
              </a:rPr>
              <a:t> для</a:t>
            </a:r>
            <a:r>
              <a:rPr sz="1300" b="1" dirty="0">
                <a:latin typeface="Arial"/>
                <a:cs typeface="Arial"/>
              </a:rPr>
              <a:t> </a:t>
            </a:r>
            <a:r>
              <a:rPr sz="1300" b="1" spc="-10" dirty="0">
                <a:latin typeface="Arial"/>
                <a:cs typeface="Arial"/>
              </a:rPr>
              <a:t>пациентов</a:t>
            </a:r>
            <a:r>
              <a:rPr sz="1300" b="1" spc="-10" dirty="0">
                <a:latin typeface="Calibri"/>
                <a:cs typeface="Calibri"/>
              </a:rPr>
              <a:t>,</a:t>
            </a:r>
            <a:r>
              <a:rPr sz="1300" b="1" spc="-5" dirty="0">
                <a:latin typeface="Calibri"/>
                <a:cs typeface="Calibri"/>
              </a:rPr>
              <a:t> </a:t>
            </a:r>
            <a:r>
              <a:rPr sz="1300" b="1" spc="-10" dirty="0">
                <a:latin typeface="Arial"/>
                <a:cs typeface="Arial"/>
              </a:rPr>
              <a:t>перенесших</a:t>
            </a:r>
            <a:r>
              <a:rPr sz="1300" b="1" spc="-5" dirty="0">
                <a:latin typeface="Arial"/>
                <a:cs typeface="Arial"/>
              </a:rPr>
              <a:t> </a:t>
            </a:r>
            <a:r>
              <a:rPr sz="1300" b="1" spc="-10" dirty="0">
                <a:latin typeface="Arial"/>
                <a:cs typeface="Arial"/>
              </a:rPr>
              <a:t>новую </a:t>
            </a:r>
            <a:r>
              <a:rPr sz="1300" b="1" spc="-5" dirty="0">
                <a:latin typeface="Arial"/>
                <a:cs typeface="Arial"/>
              </a:rPr>
              <a:t> </a:t>
            </a:r>
            <a:r>
              <a:rPr sz="1300" b="1" spc="-10" dirty="0">
                <a:latin typeface="Arial"/>
                <a:cs typeface="Arial"/>
              </a:rPr>
              <a:t>коронавирусную</a:t>
            </a:r>
            <a:r>
              <a:rPr sz="1300" b="1" spc="-55" dirty="0">
                <a:latin typeface="Arial"/>
                <a:cs typeface="Arial"/>
              </a:rPr>
              <a:t> </a:t>
            </a:r>
            <a:r>
              <a:rPr sz="1300" b="1" spc="-10" dirty="0">
                <a:latin typeface="Arial"/>
                <a:cs typeface="Arial"/>
              </a:rPr>
              <a:t>инфекцию</a:t>
            </a:r>
            <a:r>
              <a:rPr sz="1300" b="1" spc="-55" dirty="0">
                <a:latin typeface="Arial"/>
                <a:cs typeface="Arial"/>
              </a:rPr>
              <a:t> </a:t>
            </a:r>
            <a:r>
              <a:rPr sz="1300" b="1" dirty="0">
                <a:latin typeface="Arial"/>
                <a:cs typeface="Arial"/>
              </a:rPr>
              <a:t>в</a:t>
            </a:r>
            <a:r>
              <a:rPr sz="1300" b="1" spc="-50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рамках</a:t>
            </a:r>
            <a:r>
              <a:rPr sz="1300" b="1" spc="-55" dirty="0">
                <a:latin typeface="Arial"/>
                <a:cs typeface="Arial"/>
              </a:rPr>
              <a:t> </a:t>
            </a:r>
            <a:r>
              <a:rPr sz="1300" b="1" spc="-15" dirty="0">
                <a:latin typeface="Arial"/>
                <a:cs typeface="Arial"/>
              </a:rPr>
              <a:t>углубленной</a:t>
            </a:r>
            <a:r>
              <a:rPr sz="1300" b="1" spc="-50" dirty="0">
                <a:latin typeface="Arial"/>
                <a:cs typeface="Arial"/>
              </a:rPr>
              <a:t> </a:t>
            </a:r>
            <a:r>
              <a:rPr sz="1300" b="1" spc="-10" dirty="0">
                <a:latin typeface="Arial"/>
                <a:cs typeface="Arial"/>
              </a:rPr>
              <a:t>диспансеризации</a:t>
            </a:r>
            <a:r>
              <a:rPr sz="1300" b="1" spc="-10" dirty="0">
                <a:latin typeface="Calibri"/>
                <a:cs typeface="Calibri"/>
              </a:rPr>
              <a:t>.</a:t>
            </a:r>
            <a:endParaRPr sz="1300" dirty="0">
              <a:latin typeface="Calibri"/>
              <a:cs typeface="Calibri"/>
            </a:endParaRPr>
          </a:p>
          <a:p>
            <a:pPr marL="22225" marR="8890" algn="just">
              <a:lnSpc>
                <a:spcPct val="101699"/>
              </a:lnSpc>
            </a:pPr>
            <a:r>
              <a:rPr sz="1300" dirty="0">
                <a:latin typeface="Microsoft Sans Serif"/>
                <a:cs typeface="Microsoft Sans Serif"/>
              </a:rPr>
              <a:t>В </a:t>
            </a:r>
            <a:r>
              <a:rPr sz="1300" spc="-10" dirty="0">
                <a:latin typeface="Microsoft Sans Serif"/>
                <a:cs typeface="Microsoft Sans Serif"/>
              </a:rPr>
              <a:t>настоящее время </a:t>
            </a:r>
            <a:r>
              <a:rPr sz="1300" spc="-5" dirty="0">
                <a:latin typeface="Microsoft Sans Serif"/>
                <a:cs typeface="Microsoft Sans Serif"/>
              </a:rPr>
              <a:t>ПМО и </a:t>
            </a:r>
            <a:r>
              <a:rPr sz="1300" spc="-10" dirty="0">
                <a:latin typeface="Microsoft Sans Serif"/>
                <a:cs typeface="Microsoft Sans Serif"/>
              </a:rPr>
              <a:t>диспансеризацию</a:t>
            </a:r>
            <a:r>
              <a:rPr sz="1300" spc="-10" dirty="0">
                <a:latin typeface="Calibri"/>
                <a:cs typeface="Calibri"/>
              </a:rPr>
              <a:t>, </a:t>
            </a:r>
            <a:r>
              <a:rPr sz="1300" dirty="0">
                <a:latin typeface="Microsoft Sans Serif"/>
                <a:cs typeface="Microsoft Sans Serif"/>
              </a:rPr>
              <a:t>в </a:t>
            </a:r>
            <a:r>
              <a:rPr sz="1300" spc="-20" dirty="0">
                <a:latin typeface="Microsoft Sans Serif"/>
                <a:cs typeface="Microsoft Sans Serif"/>
              </a:rPr>
              <a:t>том </a:t>
            </a:r>
            <a:r>
              <a:rPr sz="1300" spc="-5" dirty="0">
                <a:latin typeface="Microsoft Sans Serif"/>
                <a:cs typeface="Microsoft Sans Serif"/>
              </a:rPr>
              <a:t>числе </a:t>
            </a:r>
            <a:r>
              <a:rPr sz="1300" spc="-10" dirty="0">
                <a:latin typeface="Microsoft Sans Serif"/>
                <a:cs typeface="Microsoft Sans Serif"/>
              </a:rPr>
              <a:t>углубленную</a:t>
            </a:r>
            <a:r>
              <a:rPr sz="1300" spc="-10" dirty="0">
                <a:latin typeface="Calibri"/>
                <a:cs typeface="Calibri"/>
              </a:rPr>
              <a:t>, </a:t>
            </a:r>
            <a:r>
              <a:rPr sz="1300" spc="-20" dirty="0">
                <a:latin typeface="Microsoft Sans Serif"/>
                <a:cs typeface="Microsoft Sans Serif"/>
              </a:rPr>
              <a:t>можно </a:t>
            </a:r>
            <a:r>
              <a:rPr sz="1300" spc="-10" dirty="0">
                <a:latin typeface="Microsoft Sans Serif"/>
                <a:cs typeface="Microsoft Sans Serif"/>
              </a:rPr>
              <a:t>пройти</a:t>
            </a:r>
            <a:r>
              <a:rPr sz="1300" spc="-10" dirty="0">
                <a:latin typeface="Calibri"/>
                <a:cs typeface="Calibri"/>
              </a:rPr>
              <a:t>, </a:t>
            </a:r>
            <a:r>
              <a:rPr sz="1300" dirty="0">
                <a:latin typeface="Microsoft Sans Serif"/>
                <a:cs typeface="Microsoft Sans Serif"/>
              </a:rPr>
              <a:t>в </a:t>
            </a:r>
            <a:r>
              <a:rPr sz="1300" spc="5" dirty="0">
                <a:latin typeface="Microsoft Sans Serif"/>
                <a:cs typeface="Microsoft Sans Serif"/>
              </a:rPr>
              <a:t> </a:t>
            </a:r>
            <a:r>
              <a:rPr sz="1300" spc="-20" dirty="0">
                <a:latin typeface="Microsoft Sans Serif"/>
                <a:cs typeface="Microsoft Sans Serif"/>
              </a:rPr>
              <a:t>том </a:t>
            </a:r>
            <a:r>
              <a:rPr sz="1300" spc="-5" dirty="0">
                <a:latin typeface="Microsoft Sans Serif"/>
                <a:cs typeface="Microsoft Sans Serif"/>
              </a:rPr>
              <a:t>числе</a:t>
            </a:r>
            <a:r>
              <a:rPr sz="1300" spc="-5" dirty="0">
                <a:latin typeface="Calibri"/>
                <a:cs typeface="Calibri"/>
              </a:rPr>
              <a:t>,</a:t>
            </a:r>
            <a:r>
              <a:rPr sz="1300" spc="215" dirty="0">
                <a:latin typeface="Calibri"/>
                <a:cs typeface="Calibri"/>
              </a:rPr>
              <a:t> </a:t>
            </a:r>
            <a:r>
              <a:rPr sz="1300" dirty="0">
                <a:latin typeface="Microsoft Sans Serif"/>
                <a:cs typeface="Microsoft Sans Serif"/>
              </a:rPr>
              <a:t>в </a:t>
            </a:r>
            <a:r>
              <a:rPr sz="1300" spc="-15" dirty="0">
                <a:latin typeface="Microsoft Sans Serif"/>
                <a:cs typeface="Microsoft Sans Serif"/>
              </a:rPr>
              <a:t>вечернее </a:t>
            </a:r>
            <a:r>
              <a:rPr sz="1300" spc="-10" dirty="0">
                <a:latin typeface="Microsoft Sans Serif"/>
                <a:cs typeface="Microsoft Sans Serif"/>
              </a:rPr>
              <a:t>время </a:t>
            </a:r>
            <a:r>
              <a:rPr sz="1300" spc="-5" dirty="0">
                <a:latin typeface="Microsoft Sans Serif"/>
                <a:cs typeface="Microsoft Sans Serif"/>
              </a:rPr>
              <a:t>и </a:t>
            </a:r>
            <a:r>
              <a:rPr sz="1300" dirty="0">
                <a:latin typeface="Microsoft Sans Serif"/>
                <a:cs typeface="Microsoft Sans Serif"/>
              </a:rPr>
              <a:t>в </a:t>
            </a:r>
            <a:r>
              <a:rPr sz="1300" spc="-5" dirty="0">
                <a:latin typeface="Microsoft Sans Serif"/>
                <a:cs typeface="Microsoft Sans Serif"/>
              </a:rPr>
              <a:t>субботу</a:t>
            </a:r>
            <a:r>
              <a:rPr sz="1300" spc="-5" dirty="0">
                <a:latin typeface="Calibri"/>
                <a:cs typeface="Calibri"/>
              </a:rPr>
              <a:t>. </a:t>
            </a:r>
            <a:r>
              <a:rPr sz="1300" spc="-10" dirty="0">
                <a:latin typeface="Microsoft Sans Serif"/>
                <a:cs typeface="Microsoft Sans Serif"/>
              </a:rPr>
              <a:t>Большинство исследований </a:t>
            </a:r>
            <a:r>
              <a:rPr sz="1300" spc="-5" dirty="0">
                <a:latin typeface="Microsoft Sans Serif"/>
                <a:cs typeface="Microsoft Sans Serif"/>
              </a:rPr>
              <a:t>ПМО и </a:t>
            </a:r>
            <a:r>
              <a:rPr sz="1300" spc="-10" dirty="0">
                <a:latin typeface="Microsoft Sans Serif"/>
                <a:cs typeface="Microsoft Sans Serif"/>
              </a:rPr>
              <a:t>первый 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этап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диспансеризации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и</a:t>
            </a:r>
            <a:r>
              <a:rPr sz="1300" spc="-3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углубленной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диспансеризации</a:t>
            </a:r>
            <a:r>
              <a:rPr sz="1300" spc="-35" dirty="0">
                <a:latin typeface="Microsoft Sans Serif"/>
                <a:cs typeface="Microsoft Sans Serif"/>
              </a:rPr>
              <a:t> </a:t>
            </a:r>
            <a:r>
              <a:rPr sz="1300" spc="-25" dirty="0">
                <a:latin typeface="Microsoft Sans Serif"/>
                <a:cs typeface="Microsoft Sans Serif"/>
              </a:rPr>
              <a:t>возможно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пройти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spc="-25" dirty="0">
                <a:latin typeface="Microsoft Sans Serif"/>
                <a:cs typeface="Microsoft Sans Serif"/>
              </a:rPr>
              <a:t>за</a:t>
            </a:r>
            <a:r>
              <a:rPr sz="1300" spc="-3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один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день</a:t>
            </a:r>
            <a:r>
              <a:rPr sz="1300" spc="-10" dirty="0">
                <a:latin typeface="Calibri"/>
                <a:cs typeface="Calibri"/>
              </a:rPr>
              <a:t>.</a:t>
            </a:r>
            <a:endParaRPr sz="1300" dirty="0">
              <a:latin typeface="Calibri"/>
              <a:cs typeface="Calibri"/>
            </a:endParaRPr>
          </a:p>
          <a:p>
            <a:pPr marL="22225" marR="13335" algn="just">
              <a:lnSpc>
                <a:spcPct val="101699"/>
              </a:lnSpc>
            </a:pPr>
            <a:r>
              <a:rPr sz="1300" dirty="0">
                <a:latin typeface="Microsoft Sans Serif"/>
                <a:cs typeface="Microsoft Sans Serif"/>
              </a:rPr>
              <a:t>В </a:t>
            </a:r>
            <a:r>
              <a:rPr sz="1300" spc="-15" dirty="0">
                <a:latin typeface="Microsoft Sans Serif"/>
                <a:cs typeface="Microsoft Sans Serif"/>
              </a:rPr>
              <a:t>рамках </a:t>
            </a:r>
            <a:r>
              <a:rPr sz="1300" spc="-25" dirty="0">
                <a:latin typeface="Microsoft Sans Serif"/>
                <a:cs typeface="Microsoft Sans Serif"/>
              </a:rPr>
              <a:t>Трудового кодекса </a:t>
            </a:r>
            <a:r>
              <a:rPr sz="1300" spc="-55" dirty="0">
                <a:latin typeface="Microsoft Sans Serif"/>
                <a:cs typeface="Microsoft Sans Serif"/>
              </a:rPr>
              <a:t>РФ </a:t>
            </a:r>
            <a:r>
              <a:rPr sz="1300" spc="-15" dirty="0">
                <a:latin typeface="Microsoft Sans Serif"/>
                <a:cs typeface="Microsoft Sans Serif"/>
              </a:rPr>
              <a:t>работодатель </a:t>
            </a:r>
            <a:r>
              <a:rPr sz="1300" spc="-20" dirty="0">
                <a:latin typeface="Microsoft Sans Serif"/>
                <a:cs typeface="Microsoft Sans Serif"/>
              </a:rPr>
              <a:t>обязан </a:t>
            </a:r>
            <a:r>
              <a:rPr sz="1300" spc="-10" dirty="0">
                <a:latin typeface="Microsoft Sans Serif"/>
                <a:cs typeface="Microsoft Sans Serif"/>
              </a:rPr>
              <a:t>предоставить один рабочий день 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один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25" dirty="0">
                <a:latin typeface="Microsoft Sans Serif"/>
                <a:cs typeface="Microsoft Sans Serif"/>
              </a:rPr>
              <a:t>раз</a:t>
            </a:r>
            <a:r>
              <a:rPr sz="1300" spc="-20" dirty="0">
                <a:latin typeface="Microsoft Sans Serif"/>
                <a:cs typeface="Microsoft Sans Serif"/>
              </a:rPr>
              <a:t> </a:t>
            </a:r>
            <a:r>
              <a:rPr sz="1300" dirty="0">
                <a:latin typeface="Microsoft Sans Serif"/>
                <a:cs typeface="Microsoft Sans Serif"/>
              </a:rPr>
              <a:t>в</a:t>
            </a:r>
            <a:r>
              <a:rPr sz="1300" spc="5" dirty="0">
                <a:latin typeface="Microsoft Sans Serif"/>
                <a:cs typeface="Microsoft Sans Serif"/>
              </a:rPr>
              <a:t> </a:t>
            </a:r>
            <a:r>
              <a:rPr sz="1300" spc="-25" dirty="0">
                <a:latin typeface="Microsoft Sans Serif"/>
                <a:cs typeface="Microsoft Sans Serif"/>
              </a:rPr>
              <a:t>год</a:t>
            </a:r>
            <a:r>
              <a:rPr sz="1300" spc="-20" dirty="0">
                <a:latin typeface="Microsoft Sans Serif"/>
                <a:cs typeface="Microsoft Sans Serif"/>
              </a:rPr>
              <a:t> </a:t>
            </a:r>
            <a:r>
              <a:rPr sz="1300" dirty="0">
                <a:latin typeface="Microsoft Sans Serif"/>
                <a:cs typeface="Microsoft Sans Serif"/>
              </a:rPr>
              <a:t>с</a:t>
            </a:r>
            <a:r>
              <a:rPr sz="1300" spc="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сохранением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места</a:t>
            </a:r>
            <a:r>
              <a:rPr sz="1300" spc="-10" dirty="0">
                <a:latin typeface="Microsoft Sans Serif"/>
                <a:cs typeface="Microsoft Sans Serif"/>
              </a:rPr>
              <a:t> работы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Calibri"/>
                <a:cs typeface="Calibri"/>
              </a:rPr>
              <a:t>(</a:t>
            </a:r>
            <a:r>
              <a:rPr sz="1300" spc="-10" dirty="0">
                <a:latin typeface="Microsoft Sans Serif"/>
                <a:cs typeface="Microsoft Sans Serif"/>
              </a:rPr>
              <a:t>должности</a:t>
            </a:r>
            <a:r>
              <a:rPr sz="1300" spc="-10" dirty="0">
                <a:latin typeface="Calibri"/>
                <a:cs typeface="Calibri"/>
              </a:rPr>
              <a:t>)</a:t>
            </a:r>
            <a:r>
              <a:rPr sz="1300" spc="-5" dirty="0">
                <a:latin typeface="Calibri"/>
                <a:cs typeface="Calibri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и</a:t>
            </a:r>
            <a:r>
              <a:rPr sz="130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среднего</a:t>
            </a:r>
            <a:r>
              <a:rPr sz="1300" spc="-10" dirty="0">
                <a:latin typeface="Microsoft Sans Serif"/>
                <a:cs typeface="Microsoft Sans Serif"/>
              </a:rPr>
              <a:t> </a:t>
            </a:r>
            <a:r>
              <a:rPr sz="1300" spc="-20" dirty="0">
                <a:latin typeface="Microsoft Sans Serif"/>
                <a:cs typeface="Microsoft Sans Serif"/>
              </a:rPr>
              <a:t>заработка </a:t>
            </a:r>
            <a:r>
              <a:rPr sz="1300" spc="-15" dirty="0">
                <a:latin typeface="Microsoft Sans Serif"/>
                <a:cs typeface="Microsoft Sans Serif"/>
              </a:rPr>
              <a:t> сотрудникам</a:t>
            </a:r>
            <a:r>
              <a:rPr sz="1300" spc="-15" dirty="0">
                <a:latin typeface="Calibri"/>
                <a:cs typeface="Calibri"/>
              </a:rPr>
              <a:t>.</a:t>
            </a:r>
            <a:endParaRPr sz="1300" dirty="0">
              <a:latin typeface="Calibri"/>
              <a:cs typeface="Calibri"/>
            </a:endParaRPr>
          </a:p>
          <a:p>
            <a:pPr marL="479425" indent="-457200">
              <a:lnSpc>
                <a:spcPts val="1420"/>
              </a:lnSpc>
              <a:buSzPct val="91666"/>
              <a:buFont typeface="Verdana"/>
              <a:buAutoNum type="arabicPeriod" startAt="8"/>
              <a:tabLst>
                <a:tab pos="478790" algn="l"/>
                <a:tab pos="479425" algn="l"/>
              </a:tabLst>
            </a:pPr>
            <a:r>
              <a:rPr sz="1300" spc="114" dirty="0">
                <a:solidFill>
                  <a:srgbClr val="7D8525"/>
                </a:solidFill>
                <a:latin typeface="Lucida Sans Unicode"/>
                <a:cs typeface="Lucida Sans Unicode"/>
              </a:rPr>
              <a:t>Что</a:t>
            </a:r>
            <a:r>
              <a:rPr sz="1300" spc="10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65" dirty="0">
                <a:solidFill>
                  <a:srgbClr val="7D8525"/>
                </a:solidFill>
                <a:latin typeface="Lucida Sans Unicode"/>
                <a:cs typeface="Lucida Sans Unicode"/>
              </a:rPr>
              <a:t>входит</a:t>
            </a:r>
            <a:r>
              <a:rPr sz="1300" spc="10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145" dirty="0">
                <a:solidFill>
                  <a:srgbClr val="7D8525"/>
                </a:solidFill>
                <a:latin typeface="Lucida Sans Unicode"/>
                <a:cs typeface="Lucida Sans Unicode"/>
              </a:rPr>
              <a:t>в</a:t>
            </a:r>
            <a:r>
              <a:rPr sz="1300" spc="15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220" dirty="0">
                <a:solidFill>
                  <a:srgbClr val="7D8525"/>
                </a:solidFill>
                <a:latin typeface="Lucida Sans Unicode"/>
                <a:cs typeface="Lucida Sans Unicode"/>
              </a:rPr>
              <a:t>ПМО</a:t>
            </a:r>
            <a:r>
              <a:rPr sz="1300" spc="220" dirty="0">
                <a:solidFill>
                  <a:srgbClr val="7D8525"/>
                </a:solidFill>
                <a:latin typeface="Verdana"/>
                <a:cs typeface="Verdana"/>
              </a:rPr>
              <a:t>?</a:t>
            </a:r>
            <a:endParaRPr sz="13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 dirty="0">
              <a:latin typeface="Verdana"/>
              <a:cs typeface="Verdana"/>
            </a:endParaRPr>
          </a:p>
          <a:p>
            <a:pPr marL="22225" marR="5080" algn="just">
              <a:lnSpc>
                <a:spcPct val="101699"/>
              </a:lnSpc>
            </a:pPr>
            <a:r>
              <a:rPr sz="1300" spc="-10" dirty="0">
                <a:latin typeface="Microsoft Sans Serif"/>
                <a:cs typeface="Microsoft Sans Serif"/>
              </a:rPr>
              <a:t>Один </a:t>
            </a:r>
            <a:r>
              <a:rPr sz="1300" spc="-25" dirty="0">
                <a:latin typeface="Microsoft Sans Serif"/>
                <a:cs typeface="Microsoft Sans Serif"/>
              </a:rPr>
              <a:t>раз </a:t>
            </a:r>
            <a:r>
              <a:rPr sz="1300" dirty="0">
                <a:latin typeface="Microsoft Sans Serif"/>
                <a:cs typeface="Microsoft Sans Serif"/>
              </a:rPr>
              <a:t>в </a:t>
            </a:r>
            <a:r>
              <a:rPr sz="1300" spc="-20" dirty="0">
                <a:latin typeface="Microsoft Sans Serif"/>
                <a:cs typeface="Microsoft Sans Serif"/>
              </a:rPr>
              <a:t>год</a:t>
            </a:r>
            <a:r>
              <a:rPr sz="1300" spc="-20" dirty="0">
                <a:latin typeface="Calibri"/>
                <a:cs typeface="Calibri"/>
              </a:rPr>
              <a:t>:</a:t>
            </a:r>
            <a:r>
              <a:rPr sz="1300" spc="-15" dirty="0">
                <a:latin typeface="Calibri"/>
                <a:cs typeface="Calibri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анкетирование</a:t>
            </a:r>
            <a:r>
              <a:rPr sz="1300" spc="-15" dirty="0">
                <a:latin typeface="Calibri"/>
                <a:cs typeface="Calibri"/>
              </a:rPr>
              <a:t>,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расчет </a:t>
            </a:r>
            <a:r>
              <a:rPr sz="1300" spc="-5" dirty="0">
                <a:latin typeface="Microsoft Sans Serif"/>
                <a:cs typeface="Microsoft Sans Serif"/>
              </a:rPr>
              <a:t>на </a:t>
            </a:r>
            <a:r>
              <a:rPr sz="1300" spc="-10" dirty="0">
                <a:latin typeface="Microsoft Sans Serif"/>
                <a:cs typeface="Microsoft Sans Serif"/>
              </a:rPr>
              <a:t>основании </a:t>
            </a:r>
            <a:r>
              <a:rPr sz="1300" spc="-15" dirty="0">
                <a:latin typeface="Microsoft Sans Serif"/>
                <a:cs typeface="Microsoft Sans Serif"/>
              </a:rPr>
              <a:t>антропометрии </a:t>
            </a:r>
            <a:r>
              <a:rPr sz="1300" spc="-5" dirty="0">
                <a:latin typeface="Microsoft Sans Serif"/>
                <a:cs typeface="Microsoft Sans Serif"/>
              </a:rPr>
              <a:t>ИМТ</a:t>
            </a:r>
            <a:r>
              <a:rPr sz="1300" spc="-5" dirty="0">
                <a:latin typeface="Calibri"/>
                <a:cs typeface="Calibri"/>
              </a:rPr>
              <a:t>, </a:t>
            </a:r>
            <a:r>
              <a:rPr sz="1300" spc="-15" dirty="0">
                <a:latin typeface="Microsoft Sans Serif"/>
                <a:cs typeface="Microsoft Sans Serif"/>
              </a:rPr>
              <a:t>измерение </a:t>
            </a:r>
            <a:r>
              <a:rPr sz="1300" spc="-1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окружности </a:t>
            </a:r>
            <a:r>
              <a:rPr sz="1300" spc="-5" dirty="0">
                <a:latin typeface="Microsoft Sans Serif"/>
                <a:cs typeface="Microsoft Sans Serif"/>
              </a:rPr>
              <a:t>талии</a:t>
            </a:r>
            <a:r>
              <a:rPr sz="1300" spc="-5" dirty="0">
                <a:latin typeface="Calibri"/>
                <a:cs typeface="Calibri"/>
              </a:rPr>
              <a:t>,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измерение </a:t>
            </a:r>
            <a:r>
              <a:rPr sz="1300" spc="-35" dirty="0">
                <a:latin typeface="Microsoft Sans Serif"/>
                <a:cs typeface="Microsoft Sans Serif"/>
              </a:rPr>
              <a:t>АД</a:t>
            </a:r>
            <a:r>
              <a:rPr sz="1300" spc="-30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на </a:t>
            </a:r>
            <a:r>
              <a:rPr sz="1300" spc="-15" dirty="0">
                <a:latin typeface="Microsoft Sans Serif"/>
                <a:cs typeface="Microsoft Sans Serif"/>
              </a:rPr>
              <a:t>периферических </a:t>
            </a:r>
            <a:r>
              <a:rPr sz="1300" spc="-10" dirty="0">
                <a:latin typeface="Microsoft Sans Serif"/>
                <a:cs typeface="Microsoft Sans Serif"/>
              </a:rPr>
              <a:t>артериях</a:t>
            </a:r>
            <a:r>
              <a:rPr sz="1300" spc="-10" dirty="0">
                <a:latin typeface="Calibri"/>
                <a:cs typeface="Calibri"/>
              </a:rPr>
              <a:t>, </a:t>
            </a:r>
            <a:r>
              <a:rPr sz="1300" spc="-10" dirty="0">
                <a:latin typeface="Microsoft Sans Serif"/>
                <a:cs typeface="Microsoft Sans Serif"/>
              </a:rPr>
              <a:t>исследование уровня 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общего</a:t>
            </a:r>
            <a:r>
              <a:rPr sz="1300" spc="-10" dirty="0">
                <a:latin typeface="Microsoft Sans Serif"/>
                <a:cs typeface="Microsoft Sans Serif"/>
              </a:rPr>
              <a:t> холестерина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dirty="0">
                <a:latin typeface="Microsoft Sans Serif"/>
                <a:cs typeface="Microsoft Sans Serif"/>
              </a:rPr>
              <a:t>в</a:t>
            </a:r>
            <a:r>
              <a:rPr sz="1300" spc="5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крови</a:t>
            </a:r>
            <a:r>
              <a:rPr sz="1300" spc="-15" dirty="0">
                <a:latin typeface="Calibri"/>
                <a:cs typeface="Calibri"/>
              </a:rPr>
              <a:t>,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уровня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25" dirty="0">
                <a:latin typeface="Microsoft Sans Serif"/>
                <a:cs typeface="Microsoft Sans Serif"/>
              </a:rPr>
              <a:t>глюкозы</a:t>
            </a:r>
            <a:r>
              <a:rPr sz="1300" spc="-20" dirty="0">
                <a:latin typeface="Microsoft Sans Serif"/>
                <a:cs typeface="Microsoft Sans Serif"/>
              </a:rPr>
              <a:t> крови</a:t>
            </a:r>
            <a:r>
              <a:rPr sz="1300" spc="-15" dirty="0">
                <a:latin typeface="Microsoft Sans Serif"/>
                <a:cs typeface="Microsoft Sans Serif"/>
              </a:rPr>
              <a:t> </a:t>
            </a:r>
            <a:r>
              <a:rPr sz="1300" spc="-20" dirty="0">
                <a:latin typeface="Microsoft Sans Serif"/>
                <a:cs typeface="Microsoft Sans Serif"/>
              </a:rPr>
              <a:t>натощак</a:t>
            </a:r>
            <a:r>
              <a:rPr sz="1300" spc="-15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Calibri"/>
                <a:cs typeface="Calibri"/>
              </a:rPr>
              <a:t>(</a:t>
            </a:r>
            <a:r>
              <a:rPr sz="1300" spc="-5" dirty="0">
                <a:latin typeface="Microsoft Sans Serif"/>
                <a:cs typeface="Microsoft Sans Serif"/>
              </a:rPr>
              <a:t>в</a:t>
            </a:r>
            <a:r>
              <a:rPr sz="1300" dirty="0">
                <a:latin typeface="Microsoft Sans Serif"/>
                <a:cs typeface="Microsoft Sans Serif"/>
              </a:rPr>
              <a:t> </a:t>
            </a:r>
            <a:r>
              <a:rPr sz="1300" spc="-20" dirty="0">
                <a:latin typeface="Microsoft Sans Serif"/>
                <a:cs typeface="Microsoft Sans Serif"/>
              </a:rPr>
              <a:t>том</a:t>
            </a:r>
            <a:r>
              <a:rPr sz="1300" spc="-15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числе </a:t>
            </a:r>
            <a:r>
              <a:rPr sz="130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экспресс</a:t>
            </a:r>
            <a:r>
              <a:rPr sz="1300" spc="-15" dirty="0">
                <a:latin typeface="Calibri"/>
                <a:cs typeface="Calibri"/>
              </a:rPr>
              <a:t>-</a:t>
            </a:r>
            <a:r>
              <a:rPr sz="1300" spc="-15" dirty="0">
                <a:latin typeface="Microsoft Sans Serif"/>
                <a:cs typeface="Microsoft Sans Serif"/>
              </a:rPr>
              <a:t>методом</a:t>
            </a:r>
            <a:r>
              <a:rPr sz="1300" spc="-15" dirty="0">
                <a:latin typeface="Calibri"/>
                <a:cs typeface="Calibri"/>
              </a:rPr>
              <a:t>),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определение </a:t>
            </a:r>
            <a:r>
              <a:rPr sz="1300" spc="-15" dirty="0">
                <a:latin typeface="Microsoft Sans Serif"/>
                <a:cs typeface="Microsoft Sans Serif"/>
              </a:rPr>
              <a:t>относительного </a:t>
            </a:r>
            <a:r>
              <a:rPr sz="1300" spc="-5" dirty="0">
                <a:latin typeface="Microsoft Sans Serif"/>
                <a:cs typeface="Microsoft Sans Serif"/>
              </a:rPr>
              <a:t>и </a:t>
            </a:r>
            <a:r>
              <a:rPr sz="1300" spc="-10" dirty="0">
                <a:latin typeface="Microsoft Sans Serif"/>
                <a:cs typeface="Microsoft Sans Serif"/>
              </a:rPr>
              <a:t>абсолютного </a:t>
            </a:r>
            <a:r>
              <a:rPr sz="1300" spc="-15" dirty="0">
                <a:latin typeface="Microsoft Sans Serif"/>
                <a:cs typeface="Microsoft Sans Serif"/>
              </a:rPr>
              <a:t>сердечно</a:t>
            </a:r>
            <a:r>
              <a:rPr sz="1300" spc="-15" dirty="0">
                <a:latin typeface="Calibri"/>
                <a:cs typeface="Calibri"/>
              </a:rPr>
              <a:t>-</a:t>
            </a:r>
            <a:r>
              <a:rPr sz="1300" spc="-15" dirty="0">
                <a:latin typeface="Microsoft Sans Serif"/>
                <a:cs typeface="Microsoft Sans Serif"/>
              </a:rPr>
              <a:t>сосудистого </a:t>
            </a:r>
            <a:r>
              <a:rPr sz="1300" spc="-1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рисков</a:t>
            </a:r>
            <a:r>
              <a:rPr sz="1300" spc="-15" dirty="0">
                <a:latin typeface="Calibri"/>
                <a:cs typeface="Calibri"/>
              </a:rPr>
              <a:t>;</a:t>
            </a:r>
            <a:endParaRPr sz="1300" dirty="0">
              <a:latin typeface="Calibri"/>
              <a:cs typeface="Calibri"/>
            </a:endParaRPr>
          </a:p>
          <a:p>
            <a:pPr marL="22225" marR="10795" algn="just">
              <a:lnSpc>
                <a:spcPct val="101699"/>
              </a:lnSpc>
              <a:buFont typeface="Calibri"/>
              <a:buChar char="-"/>
              <a:tabLst>
                <a:tab pos="156845" algn="l"/>
              </a:tabLst>
            </a:pPr>
            <a:r>
              <a:rPr sz="1300" spc="-15" dirty="0">
                <a:latin typeface="Microsoft Sans Serif"/>
                <a:cs typeface="Microsoft Sans Serif"/>
              </a:rPr>
              <a:t>Осмотр</a:t>
            </a:r>
            <a:r>
              <a:rPr sz="1300" spc="-10" dirty="0">
                <a:latin typeface="Microsoft Sans Serif"/>
                <a:cs typeface="Microsoft Sans Serif"/>
              </a:rPr>
              <a:t> фельдшером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Calibri"/>
                <a:cs typeface="Calibri"/>
              </a:rPr>
              <a:t>(</a:t>
            </a:r>
            <a:r>
              <a:rPr sz="1300" spc="-15" dirty="0">
                <a:latin typeface="Microsoft Sans Serif"/>
                <a:cs typeface="Microsoft Sans Serif"/>
              </a:rPr>
              <a:t>акушеркой</a:t>
            </a:r>
            <a:r>
              <a:rPr sz="1300" spc="-15" dirty="0">
                <a:latin typeface="Calibri"/>
                <a:cs typeface="Calibri"/>
              </a:rPr>
              <a:t>)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dirty="0">
                <a:latin typeface="Microsoft Sans Serif"/>
                <a:cs typeface="Microsoft Sans Serif"/>
              </a:rPr>
              <a:t>или</a:t>
            </a:r>
            <a:r>
              <a:rPr sz="1300" spc="5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врачом</a:t>
            </a:r>
            <a:r>
              <a:rPr sz="1300" spc="-1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акушером</a:t>
            </a:r>
            <a:r>
              <a:rPr sz="1300" spc="-15" dirty="0">
                <a:latin typeface="Calibri"/>
                <a:cs typeface="Calibri"/>
              </a:rPr>
              <a:t>-</a:t>
            </a:r>
            <a:r>
              <a:rPr sz="1300" spc="-15" dirty="0">
                <a:latin typeface="Microsoft Sans Serif"/>
                <a:cs typeface="Microsoft Sans Serif"/>
              </a:rPr>
              <a:t>гинекологом</a:t>
            </a:r>
            <a:r>
              <a:rPr sz="1300" spc="-1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женщин</a:t>
            </a:r>
            <a:r>
              <a:rPr sz="1300" spc="-10" dirty="0">
                <a:latin typeface="Microsoft Sans Serif"/>
                <a:cs typeface="Microsoft Sans Serif"/>
              </a:rPr>
              <a:t> </a:t>
            </a:r>
            <a:r>
              <a:rPr sz="1300" dirty="0">
                <a:latin typeface="Microsoft Sans Serif"/>
                <a:cs typeface="Microsoft Sans Serif"/>
              </a:rPr>
              <a:t>в </a:t>
            </a:r>
            <a:r>
              <a:rPr sz="1300" spc="5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возрасте</a:t>
            </a:r>
            <a:r>
              <a:rPr sz="1300" spc="-45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от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Calibri"/>
                <a:cs typeface="Calibri"/>
              </a:rPr>
              <a:t>18 </a:t>
            </a:r>
            <a:r>
              <a:rPr sz="1300" spc="-5" dirty="0">
                <a:latin typeface="Microsoft Sans Serif"/>
                <a:cs typeface="Microsoft Sans Serif"/>
              </a:rPr>
              <a:t>до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Calibri"/>
                <a:cs typeface="Calibri"/>
              </a:rPr>
              <a:t>39 </a:t>
            </a:r>
            <a:r>
              <a:rPr sz="1300" spc="-10" dirty="0">
                <a:latin typeface="Microsoft Sans Serif"/>
                <a:cs typeface="Microsoft Sans Serif"/>
              </a:rPr>
              <a:t>лет</a:t>
            </a:r>
            <a:r>
              <a:rPr sz="1300" spc="-10" dirty="0">
                <a:latin typeface="Calibri"/>
                <a:cs typeface="Calibri"/>
              </a:rPr>
              <a:t>;</a:t>
            </a:r>
            <a:endParaRPr sz="1300" dirty="0">
              <a:latin typeface="Calibri"/>
              <a:cs typeface="Calibri"/>
            </a:endParaRPr>
          </a:p>
          <a:p>
            <a:pPr marL="89535" indent="-67945">
              <a:lnSpc>
                <a:spcPct val="100000"/>
              </a:lnSpc>
              <a:spcBef>
                <a:spcPts val="20"/>
              </a:spcBef>
              <a:buFont typeface="Calibri"/>
              <a:buChar char="-"/>
              <a:tabLst>
                <a:tab pos="90170" algn="l"/>
              </a:tabLst>
            </a:pPr>
            <a:r>
              <a:rPr sz="1300" spc="-15" dirty="0">
                <a:latin typeface="Microsoft Sans Serif"/>
                <a:cs typeface="Microsoft Sans Serif"/>
              </a:rPr>
              <a:t>Флюорография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spc="-20" dirty="0">
                <a:latin typeface="Microsoft Sans Serif"/>
                <a:cs typeface="Microsoft Sans Serif"/>
              </a:rPr>
              <a:t>легких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dirty="0">
                <a:latin typeface="Microsoft Sans Serif"/>
                <a:cs typeface="Microsoft Sans Serif"/>
              </a:rPr>
              <a:t>или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рентгенография</a:t>
            </a:r>
            <a:r>
              <a:rPr sz="1300" spc="-35" dirty="0">
                <a:latin typeface="Microsoft Sans Serif"/>
                <a:cs typeface="Microsoft Sans Serif"/>
              </a:rPr>
              <a:t> </a:t>
            </a:r>
            <a:r>
              <a:rPr sz="1300" spc="-20" dirty="0">
                <a:latin typeface="Microsoft Sans Serif"/>
                <a:cs typeface="Microsoft Sans Serif"/>
              </a:rPr>
              <a:t>легких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проводится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dirty="0">
                <a:latin typeface="Calibri"/>
                <a:cs typeface="Calibri"/>
              </a:rPr>
              <a:t>1</a:t>
            </a:r>
            <a:r>
              <a:rPr sz="1300" spc="-5" dirty="0">
                <a:latin typeface="Calibri"/>
                <a:cs typeface="Calibri"/>
              </a:rPr>
              <a:t> </a:t>
            </a:r>
            <a:r>
              <a:rPr sz="1300" spc="-25" dirty="0">
                <a:latin typeface="Microsoft Sans Serif"/>
                <a:cs typeface="Microsoft Sans Serif"/>
              </a:rPr>
              <a:t>раз</a:t>
            </a:r>
            <a:r>
              <a:rPr sz="1300" spc="-35" dirty="0">
                <a:latin typeface="Microsoft Sans Serif"/>
                <a:cs typeface="Microsoft Sans Serif"/>
              </a:rPr>
              <a:t> </a:t>
            </a:r>
            <a:r>
              <a:rPr sz="1300" dirty="0">
                <a:latin typeface="Microsoft Sans Serif"/>
                <a:cs typeface="Microsoft Sans Serif"/>
              </a:rPr>
              <a:t>в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два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spc="-20" dirty="0">
                <a:latin typeface="Microsoft Sans Serif"/>
                <a:cs typeface="Microsoft Sans Serif"/>
              </a:rPr>
              <a:t>года</a:t>
            </a:r>
            <a:r>
              <a:rPr sz="1300" spc="-20" dirty="0">
                <a:latin typeface="Calibri"/>
                <a:cs typeface="Calibri"/>
              </a:rPr>
              <a:t>.</a:t>
            </a:r>
            <a:endParaRPr sz="1300" dirty="0">
              <a:latin typeface="Calibri"/>
              <a:cs typeface="Calibri"/>
            </a:endParaRPr>
          </a:p>
          <a:p>
            <a:pPr marL="89535" indent="-67945">
              <a:lnSpc>
                <a:spcPct val="100000"/>
              </a:lnSpc>
              <a:spcBef>
                <a:spcPts val="20"/>
              </a:spcBef>
              <a:buFont typeface="Calibri"/>
              <a:buChar char="-"/>
              <a:tabLst>
                <a:tab pos="90170" algn="l"/>
              </a:tabLst>
            </a:pPr>
            <a:r>
              <a:rPr sz="1300" spc="-40" dirty="0">
                <a:latin typeface="Microsoft Sans Serif"/>
                <a:cs typeface="Microsoft Sans Serif"/>
              </a:rPr>
              <a:t>ЭКГ </a:t>
            </a:r>
            <a:r>
              <a:rPr sz="1300" spc="-10" dirty="0">
                <a:latin typeface="Microsoft Sans Serif"/>
                <a:cs typeface="Microsoft Sans Serif"/>
              </a:rPr>
              <a:t>проводится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при</a:t>
            </a:r>
            <a:r>
              <a:rPr sz="1300" spc="-35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первом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посещении</a:t>
            </a:r>
            <a:r>
              <a:rPr sz="1300" spc="-10" dirty="0">
                <a:latin typeface="Calibri"/>
                <a:cs typeface="Calibri"/>
              </a:rPr>
              <a:t>,</a:t>
            </a:r>
            <a:r>
              <a:rPr sz="1300" spc="-5" dirty="0">
                <a:latin typeface="Calibri"/>
                <a:cs typeface="Calibri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далее</a:t>
            </a:r>
            <a:r>
              <a:rPr sz="1300" spc="-35" dirty="0">
                <a:latin typeface="Microsoft Sans Serif"/>
                <a:cs typeface="Microsoft Sans Serif"/>
              </a:rPr>
              <a:t> </a:t>
            </a:r>
            <a:r>
              <a:rPr sz="1300" dirty="0">
                <a:latin typeface="Microsoft Sans Serif"/>
                <a:cs typeface="Microsoft Sans Serif"/>
              </a:rPr>
              <a:t>в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Calibri"/>
                <a:cs typeface="Calibri"/>
              </a:rPr>
              <a:t>35 </a:t>
            </a:r>
            <a:r>
              <a:rPr sz="1300" spc="-10" dirty="0">
                <a:latin typeface="Microsoft Sans Serif"/>
                <a:cs typeface="Microsoft Sans Serif"/>
              </a:rPr>
              <a:t>лет</a:t>
            </a:r>
            <a:r>
              <a:rPr sz="1300" spc="-35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и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старше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dirty="0">
                <a:latin typeface="Calibri"/>
                <a:cs typeface="Calibri"/>
              </a:rPr>
              <a:t>1 </a:t>
            </a:r>
            <a:r>
              <a:rPr sz="1300" spc="-25" dirty="0">
                <a:latin typeface="Microsoft Sans Serif"/>
                <a:cs typeface="Microsoft Sans Serif"/>
              </a:rPr>
              <a:t>раз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dirty="0">
                <a:latin typeface="Microsoft Sans Serif"/>
                <a:cs typeface="Microsoft Sans Serif"/>
              </a:rPr>
              <a:t>в</a:t>
            </a:r>
            <a:r>
              <a:rPr sz="1300" spc="-35" dirty="0">
                <a:latin typeface="Microsoft Sans Serif"/>
                <a:cs typeface="Microsoft Sans Serif"/>
              </a:rPr>
              <a:t> </a:t>
            </a:r>
            <a:r>
              <a:rPr sz="1300" spc="-20" dirty="0">
                <a:latin typeface="Microsoft Sans Serif"/>
                <a:cs typeface="Microsoft Sans Serif"/>
              </a:rPr>
              <a:t>год</a:t>
            </a:r>
            <a:r>
              <a:rPr sz="1300" spc="-20" dirty="0">
                <a:latin typeface="Calibri"/>
                <a:cs typeface="Calibri"/>
              </a:rPr>
              <a:t>.</a:t>
            </a:r>
            <a:endParaRPr sz="1300" dirty="0">
              <a:latin typeface="Calibri"/>
              <a:cs typeface="Calibri"/>
            </a:endParaRPr>
          </a:p>
          <a:p>
            <a:pPr marL="99060" indent="-77470">
              <a:lnSpc>
                <a:spcPct val="100000"/>
              </a:lnSpc>
              <a:spcBef>
                <a:spcPts val="20"/>
              </a:spcBef>
              <a:buFont typeface="Calibri"/>
              <a:buChar char="-"/>
              <a:tabLst>
                <a:tab pos="99695" algn="l"/>
              </a:tabLst>
            </a:pPr>
            <a:r>
              <a:rPr sz="1300" spc="-15" dirty="0">
                <a:latin typeface="Microsoft Sans Serif"/>
                <a:cs typeface="Microsoft Sans Serif"/>
              </a:rPr>
              <a:t>Измерение</a:t>
            </a:r>
            <a:r>
              <a:rPr sz="1300" spc="4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внутриглазного</a:t>
            </a:r>
            <a:r>
              <a:rPr sz="1300" spc="4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давления</a:t>
            </a:r>
            <a:r>
              <a:rPr sz="1300" spc="4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при</a:t>
            </a:r>
            <a:r>
              <a:rPr sz="1300" spc="4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первом</a:t>
            </a:r>
            <a:r>
              <a:rPr sz="1300" spc="-3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посещении</a:t>
            </a:r>
            <a:r>
              <a:rPr sz="1300" spc="-10" dirty="0">
                <a:latin typeface="Calibri"/>
                <a:cs typeface="Calibri"/>
              </a:rPr>
              <a:t>,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далее</a:t>
            </a:r>
            <a:r>
              <a:rPr sz="1300" spc="-35" dirty="0">
                <a:latin typeface="Microsoft Sans Serif"/>
                <a:cs typeface="Microsoft Sans Serif"/>
              </a:rPr>
              <a:t> </a:t>
            </a:r>
            <a:r>
              <a:rPr sz="1300" dirty="0">
                <a:latin typeface="Microsoft Sans Serif"/>
                <a:cs typeface="Microsoft Sans Serif"/>
              </a:rPr>
              <a:t>в</a:t>
            </a:r>
            <a:r>
              <a:rPr sz="1300" spc="-30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Calibri"/>
                <a:cs typeface="Calibri"/>
              </a:rPr>
              <a:t>40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лет</a:t>
            </a:r>
            <a:r>
              <a:rPr sz="1300" spc="-35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и</a:t>
            </a:r>
            <a:r>
              <a:rPr sz="1300" spc="-3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старше</a:t>
            </a:r>
            <a:r>
              <a:rPr sz="1300" spc="-35" dirty="0">
                <a:latin typeface="Microsoft Sans Serif"/>
                <a:cs typeface="Microsoft Sans Serif"/>
              </a:rPr>
              <a:t> </a:t>
            </a:r>
            <a:r>
              <a:rPr sz="1300" dirty="0">
                <a:latin typeface="Calibri"/>
                <a:cs typeface="Calibri"/>
              </a:rPr>
              <a:t>1</a:t>
            </a:r>
          </a:p>
          <a:p>
            <a:pPr marL="22225">
              <a:lnSpc>
                <a:spcPct val="100000"/>
              </a:lnSpc>
              <a:spcBef>
                <a:spcPts val="25"/>
              </a:spcBef>
            </a:pPr>
            <a:r>
              <a:rPr sz="1300" spc="-5" dirty="0">
                <a:latin typeface="Microsoft Sans Serif"/>
                <a:cs typeface="Microsoft Sans Serif"/>
              </a:rPr>
              <a:t>р</a:t>
            </a:r>
            <a:r>
              <a:rPr sz="1300" spc="-15" dirty="0">
                <a:latin typeface="Microsoft Sans Serif"/>
                <a:cs typeface="Microsoft Sans Serif"/>
              </a:rPr>
              <a:t>а</a:t>
            </a:r>
            <a:r>
              <a:rPr sz="1300" spc="-45" dirty="0">
                <a:latin typeface="Microsoft Sans Serif"/>
                <a:cs typeface="Microsoft Sans Serif"/>
              </a:rPr>
              <a:t>з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dirty="0">
                <a:latin typeface="Microsoft Sans Serif"/>
                <a:cs typeface="Microsoft Sans Serif"/>
              </a:rPr>
              <a:t>в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spc="-45" dirty="0">
                <a:latin typeface="Microsoft Sans Serif"/>
                <a:cs typeface="Microsoft Sans Serif"/>
              </a:rPr>
              <a:t>г</a:t>
            </a:r>
            <a:r>
              <a:rPr sz="1300" spc="-25" dirty="0">
                <a:latin typeface="Microsoft Sans Serif"/>
                <a:cs typeface="Microsoft Sans Serif"/>
              </a:rPr>
              <a:t>о</a:t>
            </a:r>
            <a:r>
              <a:rPr sz="1300" spc="-5" dirty="0">
                <a:latin typeface="Microsoft Sans Serif"/>
                <a:cs typeface="Microsoft Sans Serif"/>
              </a:rPr>
              <a:t>д</a:t>
            </a:r>
            <a:r>
              <a:rPr sz="1300" dirty="0">
                <a:latin typeface="Calibri"/>
                <a:cs typeface="Calibri"/>
              </a:rPr>
              <a:t>.</a:t>
            </a:r>
          </a:p>
          <a:p>
            <a:pPr marL="22225">
              <a:lnSpc>
                <a:spcPct val="100000"/>
              </a:lnSpc>
              <a:spcBef>
                <a:spcPts val="20"/>
              </a:spcBef>
            </a:pPr>
            <a:r>
              <a:rPr sz="1300" spc="-5" dirty="0">
                <a:latin typeface="Microsoft Sans Serif"/>
                <a:cs typeface="Microsoft Sans Serif"/>
              </a:rPr>
              <a:t>По</a:t>
            </a:r>
            <a:r>
              <a:rPr sz="1300" spc="-45" dirty="0">
                <a:latin typeface="Microsoft Sans Serif"/>
                <a:cs typeface="Microsoft Sans Serif"/>
              </a:rPr>
              <a:t> </a:t>
            </a:r>
            <a:r>
              <a:rPr sz="1300" spc="-20" dirty="0">
                <a:latin typeface="Microsoft Sans Serif"/>
                <a:cs typeface="Microsoft Sans Serif"/>
              </a:rPr>
              <a:t>итогам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проведенных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исследований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проводится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прием</a:t>
            </a:r>
            <a:r>
              <a:rPr sz="1300" spc="-4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Calibri"/>
                <a:cs typeface="Calibri"/>
              </a:rPr>
              <a:t>(</a:t>
            </a:r>
            <a:r>
              <a:rPr sz="1300" spc="-10" dirty="0">
                <a:latin typeface="Microsoft Sans Serif"/>
                <a:cs typeface="Microsoft Sans Serif"/>
              </a:rPr>
              <a:t>осмотр</a:t>
            </a:r>
            <a:r>
              <a:rPr sz="1300" spc="-10" dirty="0">
                <a:latin typeface="Calibri"/>
                <a:cs typeface="Calibri"/>
              </a:rPr>
              <a:t>):</a:t>
            </a:r>
            <a:endParaRPr sz="1300" dirty="0">
              <a:latin typeface="Calibri"/>
              <a:cs typeface="Calibri"/>
            </a:endParaRPr>
          </a:p>
          <a:p>
            <a:pPr marL="22225" marR="5080" indent="-9525">
              <a:lnSpc>
                <a:spcPct val="101699"/>
              </a:lnSpc>
              <a:buFont typeface="Calibri"/>
              <a:buChar char="-"/>
              <a:tabLst>
                <a:tab pos="90170" algn="l"/>
              </a:tabLst>
            </a:pPr>
            <a:r>
              <a:rPr sz="1300" spc="-15" dirty="0">
                <a:latin typeface="Microsoft Sans Serif"/>
                <a:cs typeface="Microsoft Sans Serif"/>
              </a:rPr>
              <a:t>врачом</a:t>
            </a:r>
            <a:r>
              <a:rPr sz="1300" spc="-15" dirty="0">
                <a:latin typeface="Calibri"/>
                <a:cs typeface="Calibri"/>
              </a:rPr>
              <a:t>-</a:t>
            </a:r>
            <a:r>
              <a:rPr sz="1300" spc="-15" dirty="0">
                <a:latin typeface="Microsoft Sans Serif"/>
                <a:cs typeface="Microsoft Sans Serif"/>
              </a:rPr>
              <a:t>терапевтом</a:t>
            </a:r>
            <a:r>
              <a:rPr sz="1300" spc="40" dirty="0">
                <a:latin typeface="Microsoft Sans Serif"/>
                <a:cs typeface="Microsoft Sans Serif"/>
              </a:rPr>
              <a:t> </a:t>
            </a:r>
            <a:r>
              <a:rPr sz="1300" dirty="0">
                <a:latin typeface="Microsoft Sans Serif"/>
                <a:cs typeface="Microsoft Sans Serif"/>
              </a:rPr>
              <a:t>для</a:t>
            </a:r>
            <a:r>
              <a:rPr sz="1300" spc="4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пациентов</a:t>
            </a:r>
            <a:r>
              <a:rPr sz="1300" spc="4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установленной</a:t>
            </a:r>
            <a:r>
              <a:rPr sz="1300" spc="45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Calibri"/>
                <a:cs typeface="Calibri"/>
              </a:rPr>
              <a:t>3</a:t>
            </a:r>
            <a:r>
              <a:rPr sz="1300" spc="-5" dirty="0">
                <a:latin typeface="Microsoft Sans Serif"/>
                <a:cs typeface="Microsoft Sans Serif"/>
              </a:rPr>
              <a:t>а</a:t>
            </a:r>
            <a:r>
              <a:rPr sz="1300" spc="40" dirty="0">
                <a:latin typeface="Microsoft Sans Serif"/>
                <a:cs typeface="Microsoft Sans Serif"/>
              </a:rPr>
              <a:t> </a:t>
            </a:r>
            <a:r>
              <a:rPr sz="1300" dirty="0">
                <a:latin typeface="Microsoft Sans Serif"/>
                <a:cs typeface="Microsoft Sans Serif"/>
              </a:rPr>
              <a:t>или</a:t>
            </a:r>
            <a:r>
              <a:rPr sz="1300" spc="-35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Calibri"/>
                <a:cs typeface="Calibri"/>
              </a:rPr>
              <a:t>3</a:t>
            </a:r>
            <a:r>
              <a:rPr sz="1300" spc="-5" dirty="0">
                <a:latin typeface="Microsoft Sans Serif"/>
                <a:cs typeface="Microsoft Sans Serif"/>
              </a:rPr>
              <a:t>б</a:t>
            </a:r>
            <a:r>
              <a:rPr sz="1300" spc="-35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группы</a:t>
            </a:r>
            <a:r>
              <a:rPr sz="1300" spc="-35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здоровья</a:t>
            </a:r>
            <a:r>
              <a:rPr sz="1300" spc="-15" dirty="0">
                <a:latin typeface="Calibri"/>
                <a:cs typeface="Calibri"/>
              </a:rPr>
              <a:t>,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либо</a:t>
            </a:r>
            <a:r>
              <a:rPr sz="1300" spc="-3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при </a:t>
            </a:r>
            <a:r>
              <a:rPr sz="1300" spc="-5" dirty="0">
                <a:latin typeface="Microsoft Sans Serif"/>
                <a:cs typeface="Microsoft Sans Serif"/>
              </a:rPr>
              <a:t> наличии</a:t>
            </a:r>
            <a:r>
              <a:rPr sz="1300" spc="-45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подозрений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на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наличие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заболеваний</a:t>
            </a:r>
            <a:r>
              <a:rPr sz="1300" spc="-10" dirty="0">
                <a:latin typeface="Calibri"/>
                <a:cs typeface="Calibri"/>
              </a:rPr>
              <a:t>;</a:t>
            </a:r>
            <a:endParaRPr sz="1300" dirty="0">
              <a:latin typeface="Calibri"/>
              <a:cs typeface="Calibri"/>
            </a:endParaRPr>
          </a:p>
          <a:p>
            <a:pPr marL="22225" marR="5715" indent="-9525">
              <a:lnSpc>
                <a:spcPct val="101699"/>
              </a:lnSpc>
              <a:buFont typeface="Calibri"/>
              <a:buChar char="-"/>
              <a:tabLst>
                <a:tab pos="109220" algn="l"/>
              </a:tabLst>
            </a:pPr>
            <a:r>
              <a:rPr sz="1300" spc="-15" dirty="0">
                <a:latin typeface="Microsoft Sans Serif"/>
                <a:cs typeface="Microsoft Sans Serif"/>
              </a:rPr>
              <a:t>врачом</a:t>
            </a:r>
            <a:r>
              <a:rPr sz="1300" spc="-1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Calibri"/>
                <a:cs typeface="Calibri"/>
              </a:rPr>
              <a:t>(</a:t>
            </a:r>
            <a:r>
              <a:rPr sz="1300" spc="-10" dirty="0">
                <a:latin typeface="Microsoft Sans Serif"/>
                <a:cs typeface="Microsoft Sans Serif"/>
              </a:rPr>
              <a:t>фельдшером</a:t>
            </a:r>
            <a:r>
              <a:rPr sz="1300" spc="-10" dirty="0">
                <a:latin typeface="Calibri"/>
                <a:cs typeface="Calibri"/>
              </a:rPr>
              <a:t>)</a:t>
            </a:r>
            <a:r>
              <a:rPr sz="1300" spc="-5" dirty="0">
                <a:latin typeface="Calibri"/>
                <a:cs typeface="Calibri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кабинета</a:t>
            </a:r>
            <a:r>
              <a:rPr sz="1300" spc="-1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Calibri"/>
                <a:cs typeface="Calibri"/>
              </a:rPr>
              <a:t>(</a:t>
            </a:r>
            <a:r>
              <a:rPr sz="1300" spc="-15" dirty="0">
                <a:latin typeface="Microsoft Sans Serif"/>
                <a:cs typeface="Microsoft Sans Serif"/>
              </a:rPr>
              <a:t>отделения</a:t>
            </a:r>
            <a:r>
              <a:rPr sz="1300" spc="-15" dirty="0">
                <a:latin typeface="Calibri"/>
                <a:cs typeface="Calibri"/>
              </a:rPr>
              <a:t>)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медицинской</a:t>
            </a:r>
            <a:r>
              <a:rPr sz="1300" spc="-1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профилактики</a:t>
            </a:r>
            <a:r>
              <a:rPr sz="1300" spc="-10" dirty="0">
                <a:latin typeface="Microsoft Sans Serif"/>
                <a:cs typeface="Microsoft Sans Serif"/>
              </a:rPr>
              <a:t> </a:t>
            </a:r>
            <a:r>
              <a:rPr sz="1300" dirty="0">
                <a:latin typeface="Microsoft Sans Serif"/>
                <a:cs typeface="Microsoft Sans Serif"/>
              </a:rPr>
              <a:t>или </a:t>
            </a:r>
            <a:r>
              <a:rPr sz="1300" spc="-10" dirty="0">
                <a:latin typeface="Microsoft Sans Serif"/>
                <a:cs typeface="Microsoft Sans Serif"/>
              </a:rPr>
              <a:t>центра </a:t>
            </a:r>
            <a:r>
              <a:rPr sz="1300" spc="-254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здоровья</a:t>
            </a:r>
            <a:r>
              <a:rPr sz="1300" spc="-15" dirty="0">
                <a:latin typeface="Calibri"/>
                <a:cs typeface="Calibri"/>
              </a:rPr>
              <a:t>,</a:t>
            </a:r>
            <a:r>
              <a:rPr sz="1300" spc="-5" dirty="0">
                <a:latin typeface="Calibri"/>
                <a:cs typeface="Calibri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пациентам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dirty="0">
                <a:latin typeface="Calibri"/>
                <a:cs typeface="Calibri"/>
              </a:rPr>
              <a:t>1</a:t>
            </a:r>
            <a:r>
              <a:rPr sz="1300" spc="-5" dirty="0">
                <a:latin typeface="Calibri"/>
                <a:cs typeface="Calibri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и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dirty="0">
                <a:latin typeface="Calibri"/>
                <a:cs typeface="Calibri"/>
              </a:rPr>
              <a:t>2</a:t>
            </a:r>
            <a:r>
              <a:rPr sz="1300" spc="-5" dirty="0">
                <a:latin typeface="Calibri"/>
                <a:cs typeface="Calibri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группы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здоровья</a:t>
            </a:r>
            <a:r>
              <a:rPr sz="1300" spc="-15" dirty="0">
                <a:latin typeface="Calibri"/>
                <a:cs typeface="Calibri"/>
              </a:rPr>
              <a:t>;</a:t>
            </a:r>
            <a:endParaRPr sz="1300" dirty="0">
              <a:latin typeface="Calibri"/>
              <a:cs typeface="Calibri"/>
            </a:endParaRPr>
          </a:p>
          <a:p>
            <a:pPr marL="80010" indent="-67945">
              <a:lnSpc>
                <a:spcPct val="100000"/>
              </a:lnSpc>
              <a:spcBef>
                <a:spcPts val="20"/>
              </a:spcBef>
              <a:buFont typeface="Calibri"/>
              <a:buChar char="-"/>
              <a:tabLst>
                <a:tab pos="80645" algn="l"/>
              </a:tabLst>
            </a:pPr>
            <a:r>
              <a:rPr sz="1300" spc="-10" dirty="0">
                <a:latin typeface="Microsoft Sans Serif"/>
                <a:cs typeface="Microsoft Sans Serif"/>
              </a:rPr>
              <a:t>ф</a:t>
            </a:r>
            <a:r>
              <a:rPr sz="1300" spc="-35" dirty="0">
                <a:latin typeface="Microsoft Sans Serif"/>
                <a:cs typeface="Microsoft Sans Serif"/>
              </a:rPr>
              <a:t>е</a:t>
            </a:r>
            <a:r>
              <a:rPr sz="1300" spc="5" dirty="0">
                <a:latin typeface="Microsoft Sans Serif"/>
                <a:cs typeface="Microsoft Sans Serif"/>
              </a:rPr>
              <a:t>л</a:t>
            </a:r>
            <a:r>
              <a:rPr sz="1300" spc="-10" dirty="0">
                <a:latin typeface="Microsoft Sans Serif"/>
                <a:cs typeface="Microsoft Sans Serif"/>
              </a:rPr>
              <a:t>ь</a:t>
            </a:r>
            <a:r>
              <a:rPr sz="1300" spc="-5" dirty="0">
                <a:latin typeface="Microsoft Sans Serif"/>
                <a:cs typeface="Microsoft Sans Serif"/>
              </a:rPr>
              <a:t>дшеро</a:t>
            </a:r>
            <a:r>
              <a:rPr sz="1300" spc="-30" dirty="0">
                <a:latin typeface="Microsoft Sans Serif"/>
                <a:cs typeface="Microsoft Sans Serif"/>
              </a:rPr>
              <a:t>м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spc="-70" dirty="0">
                <a:latin typeface="Microsoft Sans Serif"/>
                <a:cs typeface="Microsoft Sans Serif"/>
              </a:rPr>
              <a:t>з</a:t>
            </a:r>
            <a:r>
              <a:rPr sz="1300" spc="-5" dirty="0">
                <a:latin typeface="Microsoft Sans Serif"/>
                <a:cs typeface="Microsoft Sans Serif"/>
              </a:rPr>
              <a:t>драв</a:t>
            </a:r>
            <a:r>
              <a:rPr sz="1300" spc="-20" dirty="0">
                <a:latin typeface="Microsoft Sans Serif"/>
                <a:cs typeface="Microsoft Sans Serif"/>
              </a:rPr>
              <a:t>п</a:t>
            </a:r>
            <a:r>
              <a:rPr sz="1300" spc="-5" dirty="0">
                <a:latin typeface="Microsoft Sans Serif"/>
                <a:cs typeface="Microsoft Sans Serif"/>
              </a:rPr>
              <a:t>у</a:t>
            </a:r>
            <a:r>
              <a:rPr sz="1300" spc="-10" dirty="0">
                <a:latin typeface="Microsoft Sans Serif"/>
                <a:cs typeface="Microsoft Sans Serif"/>
              </a:rPr>
              <a:t>н</a:t>
            </a:r>
            <a:r>
              <a:rPr sz="1300" spc="-55" dirty="0">
                <a:latin typeface="Microsoft Sans Serif"/>
                <a:cs typeface="Microsoft Sans Serif"/>
              </a:rPr>
              <a:t>к</a:t>
            </a:r>
            <a:r>
              <a:rPr sz="1300" spc="-15" dirty="0">
                <a:latin typeface="Microsoft Sans Serif"/>
                <a:cs typeface="Microsoft Sans Serif"/>
              </a:rPr>
              <a:t>т</a:t>
            </a:r>
            <a:r>
              <a:rPr sz="1300" dirty="0">
                <a:latin typeface="Microsoft Sans Serif"/>
                <a:cs typeface="Microsoft Sans Serif"/>
              </a:rPr>
              <a:t>а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и</a:t>
            </a:r>
            <a:r>
              <a:rPr sz="1300" spc="5" dirty="0">
                <a:latin typeface="Microsoft Sans Serif"/>
                <a:cs typeface="Microsoft Sans Serif"/>
              </a:rPr>
              <a:t>л</a:t>
            </a:r>
            <a:r>
              <a:rPr sz="1300" spc="-5" dirty="0">
                <a:latin typeface="Microsoft Sans Serif"/>
                <a:cs typeface="Microsoft Sans Serif"/>
              </a:rPr>
              <a:t>и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spc="-114" dirty="0">
                <a:latin typeface="Microsoft Sans Serif"/>
                <a:cs typeface="Microsoft Sans Serif"/>
              </a:rPr>
              <a:t>Ф</a:t>
            </a:r>
            <a:r>
              <a:rPr sz="1300" spc="-15" dirty="0">
                <a:latin typeface="Microsoft Sans Serif"/>
                <a:cs typeface="Microsoft Sans Serif"/>
              </a:rPr>
              <a:t>А</a:t>
            </a:r>
            <a:r>
              <a:rPr sz="1300" spc="-10" dirty="0">
                <a:latin typeface="Microsoft Sans Serif"/>
                <a:cs typeface="Microsoft Sans Serif"/>
              </a:rPr>
              <a:t>П</a:t>
            </a:r>
            <a:r>
              <a:rPr sz="1300" spc="-5" dirty="0">
                <a:latin typeface="Microsoft Sans Serif"/>
                <a:cs typeface="Microsoft Sans Serif"/>
              </a:rPr>
              <a:t>а</a:t>
            </a:r>
            <a:r>
              <a:rPr sz="1300" dirty="0">
                <a:latin typeface="Calibri"/>
                <a:cs typeface="Calibri"/>
              </a:rPr>
              <a:t>.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xfrm>
            <a:off x="7188200" y="9488519"/>
            <a:ext cx="203200" cy="200659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45"/>
              </a:spcBef>
            </a:pPr>
            <a:fld id="{81D60167-4931-47E6-BA6A-407CBD079E47}" type="slidenum">
              <a:rPr dirty="0"/>
              <a:t>3</a:t>
            </a:fld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28600" y="269111"/>
            <a:ext cx="7391400" cy="9601200"/>
            <a:chOff x="914400" y="1366663"/>
            <a:chExt cx="5934075" cy="7343775"/>
          </a:xfrm>
        </p:grpSpPr>
        <p:sp>
          <p:nvSpPr>
            <p:cNvPr id="3" name="object 3"/>
            <p:cNvSpPr/>
            <p:nvPr/>
          </p:nvSpPr>
          <p:spPr>
            <a:xfrm>
              <a:off x="914400" y="1366663"/>
              <a:ext cx="228600" cy="7343775"/>
            </a:xfrm>
            <a:custGeom>
              <a:avLst/>
              <a:gdLst/>
              <a:ahLst/>
              <a:cxnLst/>
              <a:rect l="l" t="t" r="r" b="b"/>
              <a:pathLst>
                <a:path w="228600" h="7343775">
                  <a:moveTo>
                    <a:pt x="228600" y="7343775"/>
                  </a:moveTo>
                  <a:lnTo>
                    <a:pt x="0" y="7343775"/>
                  </a:lnTo>
                  <a:lnTo>
                    <a:pt x="0" y="0"/>
                  </a:lnTo>
                  <a:lnTo>
                    <a:pt x="228600" y="0"/>
                  </a:lnTo>
                  <a:lnTo>
                    <a:pt x="228600" y="7343775"/>
                  </a:lnTo>
                  <a:close/>
                </a:path>
              </a:pathLst>
            </a:custGeom>
            <a:solidFill>
              <a:srgbClr val="91D0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143000" y="1366663"/>
              <a:ext cx="5705475" cy="7343775"/>
            </a:xfrm>
            <a:custGeom>
              <a:avLst/>
              <a:gdLst/>
              <a:ahLst/>
              <a:cxnLst/>
              <a:rect l="l" t="t" r="r" b="b"/>
              <a:pathLst>
                <a:path w="5705475" h="7343775">
                  <a:moveTo>
                    <a:pt x="5705475" y="7343775"/>
                  </a:moveTo>
                  <a:lnTo>
                    <a:pt x="0" y="7343775"/>
                  </a:lnTo>
                  <a:lnTo>
                    <a:pt x="0" y="0"/>
                  </a:lnTo>
                  <a:lnTo>
                    <a:pt x="5705475" y="0"/>
                  </a:lnTo>
                  <a:lnTo>
                    <a:pt x="5705475" y="7343775"/>
                  </a:lnTo>
                  <a:close/>
                </a:path>
              </a:pathLst>
            </a:custGeom>
            <a:solidFill>
              <a:srgbClr val="F5F6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1371600" y="3012960"/>
            <a:ext cx="5210175" cy="5457825"/>
          </a:xfrm>
          <a:custGeom>
            <a:avLst/>
            <a:gdLst/>
            <a:ahLst/>
            <a:cxnLst/>
            <a:rect l="l" t="t" r="r" b="b"/>
            <a:pathLst>
              <a:path w="5210175" h="5457825">
                <a:moveTo>
                  <a:pt x="5210175" y="0"/>
                </a:moveTo>
                <a:lnTo>
                  <a:pt x="0" y="0"/>
                </a:lnTo>
                <a:lnTo>
                  <a:pt x="0" y="447675"/>
                </a:lnTo>
                <a:lnTo>
                  <a:pt x="0" y="895350"/>
                </a:lnTo>
                <a:lnTo>
                  <a:pt x="0" y="5457825"/>
                </a:lnTo>
                <a:lnTo>
                  <a:pt x="5210175" y="5457825"/>
                </a:lnTo>
                <a:lnTo>
                  <a:pt x="5210175" y="447675"/>
                </a:lnTo>
                <a:lnTo>
                  <a:pt x="5210175" y="0"/>
                </a:lnTo>
                <a:close/>
              </a:path>
            </a:pathLst>
          </a:custGeom>
          <a:solidFill>
            <a:srgbClr val="FDF6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79134" y="533400"/>
            <a:ext cx="6775072" cy="14020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79425" indent="-457200">
              <a:lnSpc>
                <a:spcPct val="100000"/>
              </a:lnSpc>
              <a:spcBef>
                <a:spcPts val="100"/>
              </a:spcBef>
              <a:buSzPct val="110000"/>
              <a:buFont typeface="Verdana"/>
              <a:buAutoNum type="arabicPeriod" startAt="9"/>
              <a:tabLst>
                <a:tab pos="478790" algn="l"/>
                <a:tab pos="479425" algn="l"/>
              </a:tabLst>
            </a:pPr>
            <a:r>
              <a:rPr sz="1300" spc="114" dirty="0">
                <a:solidFill>
                  <a:srgbClr val="7D8525"/>
                </a:solidFill>
                <a:latin typeface="Lucida Sans Unicode"/>
                <a:cs typeface="Lucida Sans Unicode"/>
              </a:rPr>
              <a:t>Почему</a:t>
            </a:r>
            <a:r>
              <a:rPr sz="1300" spc="25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65" dirty="0">
                <a:solidFill>
                  <a:srgbClr val="7D8525"/>
                </a:solidFill>
                <a:latin typeface="Lucida Sans Unicode"/>
                <a:cs typeface="Lucida Sans Unicode"/>
              </a:rPr>
              <a:t>диспансеризация</a:t>
            </a:r>
            <a:r>
              <a:rPr sz="1300" spc="25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75" dirty="0">
                <a:solidFill>
                  <a:srgbClr val="7D8525"/>
                </a:solidFill>
                <a:latin typeface="Lucida Sans Unicode"/>
                <a:cs typeface="Lucida Sans Unicode"/>
              </a:rPr>
              <a:t>проводится</a:t>
            </a:r>
            <a:r>
              <a:rPr sz="1300" spc="25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145" dirty="0">
                <a:solidFill>
                  <a:srgbClr val="7D8525"/>
                </a:solidFill>
                <a:latin typeface="Lucida Sans Unicode"/>
                <a:cs typeface="Lucida Sans Unicode"/>
              </a:rPr>
              <a:t>в</a:t>
            </a:r>
            <a:r>
              <a:rPr sz="1300" spc="30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65" dirty="0">
                <a:solidFill>
                  <a:srgbClr val="7D8525"/>
                </a:solidFill>
                <a:latin typeface="Lucida Sans Unicode"/>
                <a:cs typeface="Lucida Sans Unicode"/>
              </a:rPr>
              <a:t>два</a:t>
            </a:r>
            <a:r>
              <a:rPr sz="1300" spc="25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100" dirty="0">
                <a:solidFill>
                  <a:srgbClr val="7D8525"/>
                </a:solidFill>
                <a:latin typeface="Lucida Sans Unicode"/>
                <a:cs typeface="Lucida Sans Unicode"/>
              </a:rPr>
              <a:t>этапа</a:t>
            </a:r>
            <a:r>
              <a:rPr sz="1300" spc="100" dirty="0">
                <a:solidFill>
                  <a:srgbClr val="7D8525"/>
                </a:solidFill>
                <a:latin typeface="Verdana"/>
                <a:cs typeface="Verdana"/>
              </a:rPr>
              <a:t>?</a:t>
            </a:r>
            <a:endParaRPr sz="13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7D8525"/>
              </a:buClr>
              <a:buFont typeface="Verdana"/>
              <a:buAutoNum type="arabicPeriod" startAt="9"/>
            </a:pPr>
            <a:endParaRPr sz="1300" dirty="0">
              <a:latin typeface="Verdana"/>
              <a:cs typeface="Verdana"/>
            </a:endParaRPr>
          </a:p>
          <a:p>
            <a:pPr marL="22225" marR="5080" indent="-9525" algn="just">
              <a:lnSpc>
                <a:spcPct val="101699"/>
              </a:lnSpc>
            </a:pPr>
            <a:r>
              <a:rPr sz="1300" spc="-5" dirty="0">
                <a:latin typeface="Microsoft Sans Serif"/>
                <a:cs typeface="Microsoft Sans Serif"/>
              </a:rPr>
              <a:t>Первый</a:t>
            </a:r>
            <a:r>
              <a:rPr sz="130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этап</a:t>
            </a:r>
            <a:r>
              <a:rPr sz="1300" spc="-10" dirty="0">
                <a:latin typeface="Microsoft Sans Serif"/>
                <a:cs typeface="Microsoft Sans Serif"/>
              </a:rPr>
              <a:t> диспансеризации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направлен </a:t>
            </a:r>
            <a:r>
              <a:rPr sz="1300" spc="-5" dirty="0">
                <a:latin typeface="Microsoft Sans Serif"/>
                <a:cs typeface="Microsoft Sans Serif"/>
              </a:rPr>
              <a:t>на </a:t>
            </a:r>
            <a:r>
              <a:rPr sz="1300" spc="-10" dirty="0">
                <a:latin typeface="Microsoft Sans Serif"/>
                <a:cs typeface="Microsoft Sans Serif"/>
              </a:rPr>
              <a:t>выявление </a:t>
            </a:r>
            <a:r>
              <a:rPr sz="1300" dirty="0">
                <a:latin typeface="Microsoft Sans Serif"/>
                <a:cs typeface="Microsoft Sans Serif"/>
              </a:rPr>
              <a:t>у </a:t>
            </a:r>
            <a:r>
              <a:rPr sz="1300" spc="-15" dirty="0">
                <a:latin typeface="Microsoft Sans Serif"/>
                <a:cs typeface="Microsoft Sans Serif"/>
              </a:rPr>
              <a:t>граждан </a:t>
            </a:r>
            <a:r>
              <a:rPr sz="1300" spc="-20" dirty="0">
                <a:latin typeface="Microsoft Sans Serif"/>
                <a:cs typeface="Microsoft Sans Serif"/>
              </a:rPr>
              <a:t>признаков </a:t>
            </a:r>
            <a:r>
              <a:rPr sz="1300" spc="-15" dirty="0">
                <a:latin typeface="Microsoft Sans Serif"/>
                <a:cs typeface="Microsoft Sans Serif"/>
              </a:rPr>
              <a:t>ХНИЗ</a:t>
            </a:r>
            <a:r>
              <a:rPr sz="1300" spc="-15" dirty="0">
                <a:latin typeface="Calibri"/>
                <a:cs typeface="Calibri"/>
              </a:rPr>
              <a:t>, 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факторов</a:t>
            </a:r>
            <a:r>
              <a:rPr sz="1300" spc="-1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риска</a:t>
            </a:r>
            <a:r>
              <a:rPr sz="1300" spc="-10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их</a:t>
            </a:r>
            <a:r>
              <a:rPr sz="1300" dirty="0">
                <a:latin typeface="Microsoft Sans Serif"/>
                <a:cs typeface="Microsoft Sans Serif"/>
              </a:rPr>
              <a:t> </a:t>
            </a:r>
            <a:r>
              <a:rPr sz="1300" spc="-20" dirty="0">
                <a:latin typeface="Microsoft Sans Serif"/>
                <a:cs typeface="Microsoft Sans Serif"/>
              </a:rPr>
              <a:t>возникновения</a:t>
            </a:r>
            <a:r>
              <a:rPr sz="1300" spc="-20" dirty="0">
                <a:latin typeface="Calibri"/>
                <a:cs typeface="Calibri"/>
              </a:rPr>
              <a:t>.</a:t>
            </a:r>
            <a:r>
              <a:rPr sz="1300" spc="-15" dirty="0">
                <a:latin typeface="Calibri"/>
                <a:cs typeface="Calibri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Второй</a:t>
            </a:r>
            <a:r>
              <a:rPr sz="1300" spc="-1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этап</a:t>
            </a:r>
            <a:r>
              <a:rPr sz="1300" spc="-10" dirty="0">
                <a:latin typeface="Microsoft Sans Serif"/>
                <a:cs typeface="Microsoft Sans Serif"/>
              </a:rPr>
              <a:t> направлен</a:t>
            </a:r>
            <a:r>
              <a:rPr sz="1300" spc="-5" dirty="0">
                <a:latin typeface="Microsoft Sans Serif"/>
                <a:cs typeface="Microsoft Sans Serif"/>
              </a:rPr>
              <a:t> на</a:t>
            </a:r>
            <a:r>
              <a:rPr sz="130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проведение 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дополнительных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обследований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dirty="0">
                <a:latin typeface="Microsoft Sans Serif"/>
                <a:cs typeface="Microsoft Sans Serif"/>
              </a:rPr>
              <a:t>для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уточнения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диагноза</a:t>
            </a:r>
            <a:r>
              <a:rPr sz="1300" spc="-15" dirty="0">
                <a:latin typeface="Calibri"/>
                <a:cs typeface="Calibri"/>
              </a:rPr>
              <a:t>.</a:t>
            </a:r>
            <a:endParaRPr sz="1300" dirty="0">
              <a:latin typeface="Calibri"/>
              <a:cs typeface="Calibri"/>
            </a:endParaRPr>
          </a:p>
          <a:p>
            <a:pPr marL="22225" marR="7620">
              <a:lnSpc>
                <a:spcPts val="1410"/>
              </a:lnSpc>
              <a:spcBef>
                <a:spcPts val="55"/>
              </a:spcBef>
              <a:buSzPct val="91666"/>
              <a:buFont typeface="Verdana"/>
              <a:buAutoNum type="arabicPeriod" startAt="10"/>
              <a:tabLst>
                <a:tab pos="336550" algn="l"/>
              </a:tabLst>
            </a:pPr>
            <a:r>
              <a:rPr sz="1300" spc="114" dirty="0">
                <a:solidFill>
                  <a:srgbClr val="7D8525"/>
                </a:solidFill>
                <a:latin typeface="Lucida Sans Unicode"/>
                <a:cs typeface="Lucida Sans Unicode"/>
              </a:rPr>
              <a:t>Что</a:t>
            </a:r>
            <a:r>
              <a:rPr sz="1300" spc="105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65" dirty="0">
                <a:solidFill>
                  <a:srgbClr val="7D8525"/>
                </a:solidFill>
                <a:latin typeface="Lucida Sans Unicode"/>
                <a:cs typeface="Lucida Sans Unicode"/>
              </a:rPr>
              <a:t>входит</a:t>
            </a:r>
            <a:r>
              <a:rPr sz="1300" spc="110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145" dirty="0">
                <a:solidFill>
                  <a:srgbClr val="7D8525"/>
                </a:solidFill>
                <a:latin typeface="Lucida Sans Unicode"/>
                <a:cs typeface="Lucida Sans Unicode"/>
              </a:rPr>
              <a:t>в</a:t>
            </a:r>
            <a:r>
              <a:rPr sz="1300" spc="110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100" dirty="0">
                <a:solidFill>
                  <a:srgbClr val="7D8525"/>
                </a:solidFill>
                <a:latin typeface="Lucida Sans Unicode"/>
                <a:cs typeface="Lucida Sans Unicode"/>
              </a:rPr>
              <a:t>первый</a:t>
            </a:r>
            <a:r>
              <a:rPr sz="1300" spc="30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85" dirty="0">
                <a:solidFill>
                  <a:srgbClr val="7D8525"/>
                </a:solidFill>
                <a:latin typeface="Lucida Sans Unicode"/>
                <a:cs typeface="Lucida Sans Unicode"/>
              </a:rPr>
              <a:t>и</a:t>
            </a:r>
            <a:r>
              <a:rPr sz="1300" spc="30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70" dirty="0">
                <a:solidFill>
                  <a:srgbClr val="7D8525"/>
                </a:solidFill>
                <a:latin typeface="Lucida Sans Unicode"/>
                <a:cs typeface="Lucida Sans Unicode"/>
              </a:rPr>
              <a:t>второй</a:t>
            </a:r>
            <a:r>
              <a:rPr sz="1300" spc="35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125" dirty="0">
                <a:solidFill>
                  <a:srgbClr val="7D8525"/>
                </a:solidFill>
                <a:latin typeface="Lucida Sans Unicode"/>
                <a:cs typeface="Lucida Sans Unicode"/>
              </a:rPr>
              <a:t>этапы</a:t>
            </a:r>
            <a:r>
              <a:rPr sz="1300" spc="30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55" dirty="0">
                <a:solidFill>
                  <a:srgbClr val="7D8525"/>
                </a:solidFill>
                <a:latin typeface="Lucida Sans Unicode"/>
                <a:cs typeface="Lucida Sans Unicode"/>
              </a:rPr>
              <a:t>диспансеризации</a:t>
            </a:r>
            <a:r>
              <a:rPr sz="1300" spc="55" dirty="0">
                <a:solidFill>
                  <a:srgbClr val="7D8525"/>
                </a:solidFill>
                <a:latin typeface="Verdana"/>
                <a:cs typeface="Verdana"/>
              </a:rPr>
              <a:t>,</a:t>
            </a:r>
            <a:r>
              <a:rPr sz="1300" spc="30" dirty="0">
                <a:solidFill>
                  <a:srgbClr val="7D8525"/>
                </a:solidFill>
                <a:latin typeface="Verdana"/>
                <a:cs typeface="Verdana"/>
              </a:rPr>
              <a:t> </a:t>
            </a:r>
            <a:r>
              <a:rPr sz="1300" spc="145" dirty="0">
                <a:solidFill>
                  <a:srgbClr val="7D8525"/>
                </a:solidFill>
                <a:latin typeface="Lucida Sans Unicode"/>
                <a:cs typeface="Lucida Sans Unicode"/>
              </a:rPr>
              <a:t>в </a:t>
            </a:r>
            <a:r>
              <a:rPr sz="1300" spc="-365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110" dirty="0">
                <a:solidFill>
                  <a:srgbClr val="7D8525"/>
                </a:solidFill>
                <a:latin typeface="Lucida Sans Unicode"/>
                <a:cs typeface="Lucida Sans Unicode"/>
              </a:rPr>
              <a:t>том</a:t>
            </a:r>
            <a:r>
              <a:rPr sz="1300" spc="20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65" dirty="0">
                <a:solidFill>
                  <a:srgbClr val="7D8525"/>
                </a:solidFill>
                <a:latin typeface="Lucida Sans Unicode"/>
                <a:cs typeface="Lucida Sans Unicode"/>
              </a:rPr>
              <a:t>числе</a:t>
            </a:r>
            <a:r>
              <a:rPr sz="1300" spc="25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65" dirty="0">
                <a:solidFill>
                  <a:srgbClr val="7D8525"/>
                </a:solidFill>
                <a:latin typeface="Lucida Sans Unicode"/>
                <a:cs typeface="Lucida Sans Unicode"/>
              </a:rPr>
              <a:t>углубленной</a:t>
            </a:r>
            <a:r>
              <a:rPr sz="1300" spc="65" dirty="0">
                <a:solidFill>
                  <a:srgbClr val="7D8525"/>
                </a:solidFill>
                <a:latin typeface="Verdana"/>
                <a:cs typeface="Verdana"/>
              </a:rPr>
              <a:t>?</a:t>
            </a:r>
            <a:endParaRPr sz="1300" dirty="0">
              <a:latin typeface="Verdana"/>
              <a:cs typeface="Verdana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8990746"/>
              </p:ext>
            </p:extLst>
          </p:nvPr>
        </p:nvGraphicFramePr>
        <p:xfrm>
          <a:off x="815445" y="2351149"/>
          <a:ext cx="6669517" cy="67818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8515"/>
                <a:gridCol w="240636"/>
                <a:gridCol w="307298"/>
                <a:gridCol w="330060"/>
                <a:gridCol w="2093371"/>
                <a:gridCol w="1363332"/>
                <a:gridCol w="691016"/>
                <a:gridCol w="1285289"/>
              </a:tblGrid>
              <a:tr h="511691">
                <a:tc gridSpan="8">
                  <a:txBody>
                    <a:bodyPr/>
                    <a:lstStyle/>
                    <a:p>
                      <a:pPr marR="1270" algn="ctr">
                        <a:lnSpc>
                          <a:spcPts val="1195"/>
                        </a:lnSpc>
                      </a:pPr>
                      <a:r>
                        <a:rPr sz="1300" b="1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Первый</a:t>
                      </a:r>
                      <a:r>
                        <a:rPr sz="1300" b="1" u="heavy" spc="-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u="heavy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этап</a:t>
                      </a:r>
                      <a:r>
                        <a:rPr sz="13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10" dirty="0">
                          <a:latin typeface="Arial"/>
                          <a:cs typeface="Arial"/>
                        </a:rPr>
                        <a:t>диспансеризации</a:t>
                      </a:r>
                      <a:r>
                        <a:rPr sz="13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10" dirty="0">
                          <a:latin typeface="Arial"/>
                          <a:cs typeface="Arial"/>
                        </a:rPr>
                        <a:t>включает</a:t>
                      </a:r>
                      <a:r>
                        <a:rPr sz="13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15" dirty="0">
                          <a:latin typeface="Arial"/>
                          <a:cs typeface="Arial"/>
                        </a:rPr>
                        <a:t>все</a:t>
                      </a:r>
                      <a:r>
                        <a:rPr sz="13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10" dirty="0">
                          <a:latin typeface="Arial"/>
                          <a:cs typeface="Arial"/>
                        </a:rPr>
                        <a:t>исследования</a:t>
                      </a:r>
                      <a:r>
                        <a:rPr sz="13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3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рамках</a:t>
                      </a:r>
                      <a:r>
                        <a:rPr sz="13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ПМО</a:t>
                      </a:r>
                      <a:r>
                        <a:rPr sz="1300" b="1" spc="-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3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dirty="0">
                          <a:latin typeface="Arial"/>
                          <a:cs typeface="Arial"/>
                        </a:rPr>
                        <a:t>а</a:t>
                      </a:r>
                      <a:endParaRPr sz="1300" dirty="0">
                        <a:latin typeface="Arial"/>
                        <a:cs typeface="Arial"/>
                      </a:endParaRPr>
                    </a:p>
                    <a:p>
                      <a:pPr marR="1270"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300" b="1" spc="-10" dirty="0">
                          <a:latin typeface="Arial"/>
                          <a:cs typeface="Arial"/>
                        </a:rPr>
                        <a:t>также</a:t>
                      </a:r>
                      <a:r>
                        <a:rPr sz="1300" b="1" spc="-10" dirty="0">
                          <a:latin typeface="Calibri"/>
                          <a:cs typeface="Calibri"/>
                        </a:rPr>
                        <a:t>: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ECF0C8"/>
                      </a:solidFill>
                      <a:prstDash val="solid"/>
                    </a:lnL>
                    <a:lnR w="19050">
                      <a:solidFill>
                        <a:srgbClr val="ECF0C8"/>
                      </a:solidFill>
                      <a:prstDash val="solid"/>
                    </a:lnR>
                    <a:lnB w="28575">
                      <a:solidFill>
                        <a:srgbClr val="E3E7AF"/>
                      </a:solidFill>
                      <a:prstDash val="solid"/>
                    </a:lnB>
                    <a:solidFill>
                      <a:srgbClr val="FDF6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19000">
                <a:tc gridSpan="4"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женщин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ы</a:t>
                      </a:r>
                      <a:r>
                        <a:rPr sz="1300" spc="-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sz="1300" spc="-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8</a:t>
                      </a:r>
                    </a:p>
                    <a:p>
                      <a:pPr marL="6921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д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300" spc="-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6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4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л</a:t>
                      </a:r>
                      <a:r>
                        <a:rPr sz="1300" spc="-35" dirty="0"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т</a:t>
                      </a:r>
                    </a:p>
                  </a:txBody>
                  <a:tcPr marL="0" marR="0" marT="10160" marB="0">
                    <a:lnL w="19050">
                      <a:solidFill>
                        <a:srgbClr val="ECF0C8"/>
                      </a:solidFill>
                      <a:prstDash val="solid"/>
                    </a:lnL>
                    <a:lnR w="19050">
                      <a:solidFill>
                        <a:srgbClr val="ECF0C8"/>
                      </a:solidFill>
                      <a:prstDash val="solid"/>
                    </a:lnR>
                    <a:lnT w="28575">
                      <a:solidFill>
                        <a:srgbClr val="E3E7AF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DF6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76200" marR="73660">
                        <a:lnSpc>
                          <a:spcPts val="1320"/>
                        </a:lnSpc>
                        <a:spcBef>
                          <a:spcPts val="20"/>
                        </a:spcBef>
                      </a:pP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взятие</a:t>
                      </a:r>
                      <a:r>
                        <a:rPr sz="1300" spc="2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30" dirty="0">
                          <a:latin typeface="Microsoft Sans Serif"/>
                          <a:cs typeface="Microsoft Sans Serif"/>
                        </a:rPr>
                        <a:t>мазка</a:t>
                      </a:r>
                      <a:r>
                        <a:rPr sz="13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sz="1300" spc="18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20" dirty="0">
                          <a:latin typeface="Microsoft Sans Serif"/>
                          <a:cs typeface="Microsoft Sans Serif"/>
                        </a:rPr>
                        <a:t>шейки</a:t>
                      </a:r>
                      <a:r>
                        <a:rPr sz="1300" spc="2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25" dirty="0">
                          <a:latin typeface="Microsoft Sans Serif"/>
                          <a:cs typeface="Microsoft Sans Serif"/>
                        </a:rPr>
                        <a:t>матки</a:t>
                      </a:r>
                      <a:r>
                        <a:rPr sz="1300" spc="-2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300" spc="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цитологическое </a:t>
                      </a:r>
                      <a:r>
                        <a:rPr sz="1300" spc="-254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иссл</a:t>
                      </a:r>
                      <a:r>
                        <a:rPr sz="1300" spc="-25" dirty="0"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до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ани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sz="1300" spc="-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м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з</a:t>
                      </a:r>
                      <a:r>
                        <a:rPr sz="1300" spc="20" dirty="0">
                          <a:latin typeface="Microsoft Sans Serif"/>
                          <a:cs typeface="Microsoft Sans Serif"/>
                        </a:rPr>
                        <a:t>к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sz="1300" spc="-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sz="1300" spc="-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шейк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300" spc="-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м</a:t>
                      </a:r>
                      <a:r>
                        <a:rPr sz="1300" spc="-25" dirty="0"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тк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и</a:t>
                      </a:r>
                    </a:p>
                  </a:txBody>
                  <a:tcPr marL="0" marR="0" marT="2540" marB="0">
                    <a:lnL w="19050">
                      <a:solidFill>
                        <a:srgbClr val="ECF0C8"/>
                      </a:solidFill>
                      <a:prstDash val="solid"/>
                    </a:lnL>
                    <a:lnR w="19050">
                      <a:solidFill>
                        <a:srgbClr val="ECF0C8"/>
                      </a:solidFill>
                      <a:prstDash val="solid"/>
                    </a:lnR>
                    <a:lnT w="28575">
                      <a:solidFill>
                        <a:srgbClr val="E3E7AF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DF6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3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р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з</a:t>
                      </a:r>
                      <a:r>
                        <a:rPr sz="1300" spc="-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300" spc="-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3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25" dirty="0">
                          <a:latin typeface="Microsoft Sans Serif"/>
                          <a:cs typeface="Microsoft Sans Serif"/>
                        </a:rPr>
                        <a:t>го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д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а</a:t>
                      </a:r>
                    </a:p>
                  </a:txBody>
                  <a:tcPr marL="0" marR="0" marT="10160" marB="0">
                    <a:lnL w="19050">
                      <a:solidFill>
                        <a:srgbClr val="ECF0C8"/>
                      </a:solidFill>
                      <a:prstDash val="solid"/>
                    </a:lnL>
                    <a:lnR w="19050">
                      <a:solidFill>
                        <a:srgbClr val="ECF0C8"/>
                      </a:solidFill>
                      <a:prstDash val="solid"/>
                    </a:lnR>
                    <a:lnT w="28575">
                      <a:solidFill>
                        <a:srgbClr val="E3E7AF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DF6E3"/>
                    </a:solidFill>
                  </a:tcPr>
                </a:tc>
              </a:tr>
              <a:tr h="704671">
                <a:tc gridSpan="4"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женщин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ы</a:t>
                      </a:r>
                      <a:r>
                        <a:rPr sz="1300" spc="-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sz="1300" spc="-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4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0</a:t>
                      </a:r>
                    </a:p>
                    <a:p>
                      <a:pPr marL="6921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д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300" spc="-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7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5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л</a:t>
                      </a:r>
                      <a:r>
                        <a:rPr sz="1300" spc="-35" dirty="0"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т</a:t>
                      </a:r>
                    </a:p>
                  </a:txBody>
                  <a:tcPr marL="0" marR="0" marT="5080" marB="0">
                    <a:lnL w="19050">
                      <a:solidFill>
                        <a:srgbClr val="ECF0C8"/>
                      </a:solidFill>
                      <a:prstDash val="solid"/>
                    </a:lnL>
                    <a:lnR w="19050">
                      <a:solidFill>
                        <a:srgbClr val="ECF0C8"/>
                      </a:solidFill>
                      <a:prstDash val="solid"/>
                    </a:lnR>
                    <a:lnT w="19050">
                      <a:solidFill>
                        <a:srgbClr val="ECF0C8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DF6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40"/>
                        </a:spcBef>
                        <a:tabLst>
                          <a:tab pos="1043940" algn="l"/>
                        </a:tabLst>
                      </a:pP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маммография	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обеих</a:t>
                      </a:r>
                      <a:r>
                        <a:rPr sz="1300" spc="69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молочных</a:t>
                      </a:r>
                      <a:r>
                        <a:rPr sz="1300" spc="7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30" dirty="0">
                          <a:latin typeface="Microsoft Sans Serif"/>
                          <a:cs typeface="Microsoft Sans Serif"/>
                        </a:rPr>
                        <a:t>желез</a:t>
                      </a:r>
                      <a:r>
                        <a:rPr sz="1300" spc="2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2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в  </a:t>
                      </a:r>
                      <a:r>
                        <a:rPr sz="1300" spc="17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двух</a:t>
                      </a:r>
                      <a:endParaRPr sz="1300" dirty="0">
                        <a:latin typeface="Microsoft Sans Serif"/>
                        <a:cs typeface="Microsoft Sans Serif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проекциях</a:t>
                      </a:r>
                      <a:r>
                        <a:rPr sz="1300" spc="-5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sz="1300" spc="-5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двойным</a:t>
                      </a:r>
                      <a:r>
                        <a:rPr sz="1300" spc="-5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прочтением</a:t>
                      </a:r>
                      <a:r>
                        <a:rPr sz="1300" spc="-4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рентгенограмм</a:t>
                      </a:r>
                      <a:endParaRPr sz="13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5080" marB="0">
                    <a:lnL w="19050">
                      <a:solidFill>
                        <a:srgbClr val="ECF0C8"/>
                      </a:solidFill>
                      <a:prstDash val="solid"/>
                    </a:lnL>
                    <a:lnR w="19050">
                      <a:solidFill>
                        <a:srgbClr val="ECF0C8"/>
                      </a:solidFill>
                      <a:prstDash val="solid"/>
                    </a:lnR>
                    <a:lnT w="19050">
                      <a:solidFill>
                        <a:srgbClr val="ECF0C8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DF6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3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р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з</a:t>
                      </a:r>
                      <a:r>
                        <a:rPr sz="1300" spc="-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300" spc="-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25" dirty="0">
                          <a:latin typeface="Microsoft Sans Serif"/>
                          <a:cs typeface="Microsoft Sans Serif"/>
                        </a:rPr>
                        <a:t>го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д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а</a:t>
                      </a:r>
                    </a:p>
                  </a:txBody>
                  <a:tcPr marL="0" marR="0" marT="5080" marB="0">
                    <a:lnL w="19050">
                      <a:solidFill>
                        <a:srgbClr val="ECF0C8"/>
                      </a:solidFill>
                      <a:prstDash val="solid"/>
                    </a:lnL>
                    <a:lnR w="19050">
                      <a:solidFill>
                        <a:srgbClr val="ECF0C8"/>
                      </a:solidFill>
                      <a:prstDash val="solid"/>
                    </a:lnR>
                    <a:lnT w="19050">
                      <a:solidFill>
                        <a:srgbClr val="ECF0C8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DF6E3"/>
                    </a:solidFill>
                  </a:tcPr>
                </a:tc>
              </a:tr>
              <a:tr h="736396">
                <a:tc gridSpan="4"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в</a:t>
                      </a:r>
                    </a:p>
                    <a:p>
                      <a:pPr marL="69215" marR="92710">
                        <a:lnSpc>
                          <a:spcPct val="109800"/>
                        </a:lnSpc>
                      </a:pP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опр</a:t>
                      </a:r>
                      <a:r>
                        <a:rPr sz="1300" spc="-25" dirty="0"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д</a:t>
                      </a:r>
                      <a:r>
                        <a:rPr sz="1300" spc="-35" dirty="0"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ленн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ы 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й</a:t>
                      </a:r>
                      <a:r>
                        <a:rPr sz="1300" spc="-5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возраст</a:t>
                      </a:r>
                      <a:endParaRPr sz="13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5715" marB="0">
                    <a:lnL w="19050">
                      <a:solidFill>
                        <a:srgbClr val="ECF0C8"/>
                      </a:solidFill>
                      <a:prstDash val="solid"/>
                    </a:lnL>
                    <a:lnR w="19050">
                      <a:solidFill>
                        <a:srgbClr val="ECF0C8"/>
                      </a:solidFill>
                      <a:prstDash val="solid"/>
                    </a:lnR>
                    <a:lnT w="19050">
                      <a:solidFill>
                        <a:srgbClr val="ECF0C8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DF6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определение</a:t>
                      </a:r>
                      <a:r>
                        <a:rPr sz="1300" spc="40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простат</a:t>
                      </a:r>
                      <a:r>
                        <a:rPr sz="1300" spc="-15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специфического</a:t>
                      </a:r>
                      <a:r>
                        <a:rPr sz="1300" spc="409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антигена</a:t>
                      </a:r>
                      <a:r>
                        <a:rPr sz="1300" spc="409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в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300" spc="-20" dirty="0">
                          <a:latin typeface="Microsoft Sans Serif"/>
                          <a:cs typeface="Microsoft Sans Serif"/>
                        </a:rPr>
                        <a:t>крови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5715" marB="0">
                    <a:lnL w="19050">
                      <a:solidFill>
                        <a:srgbClr val="ECF0C8"/>
                      </a:solidFill>
                      <a:prstDash val="solid"/>
                    </a:lnL>
                    <a:lnR w="19050">
                      <a:solidFill>
                        <a:srgbClr val="ECF0C8"/>
                      </a:solidFill>
                      <a:prstDash val="solid"/>
                    </a:lnR>
                    <a:lnT w="19050">
                      <a:solidFill>
                        <a:srgbClr val="ECF0C8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DF6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мужчины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45,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300" spc="-5" dirty="0">
                          <a:latin typeface="Calibri"/>
                          <a:cs typeface="Calibri"/>
                        </a:rPr>
                        <a:t>50,</a:t>
                      </a:r>
                      <a:r>
                        <a:rPr sz="1300" spc="1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55,</a:t>
                      </a:r>
                      <a:r>
                        <a:rPr sz="1300" spc="1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60</a:t>
                      </a:r>
                      <a:r>
                        <a:rPr sz="1300" spc="1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300" spc="9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64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300" spc="-20" dirty="0">
                          <a:latin typeface="Microsoft Sans Serif"/>
                          <a:cs typeface="Microsoft Sans Serif"/>
                        </a:rPr>
                        <a:t>года</a:t>
                      </a:r>
                      <a:endParaRPr sz="13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5715" marB="0">
                    <a:lnL w="19050">
                      <a:solidFill>
                        <a:srgbClr val="ECF0C8"/>
                      </a:solidFill>
                      <a:prstDash val="solid"/>
                    </a:lnL>
                    <a:lnR w="19050">
                      <a:solidFill>
                        <a:srgbClr val="ECF0C8"/>
                      </a:solidFill>
                      <a:prstDash val="solid"/>
                    </a:lnR>
                    <a:lnT w="19050">
                      <a:solidFill>
                        <a:srgbClr val="ECF0C8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DF6E3"/>
                    </a:solidFill>
                  </a:tcPr>
                </a:tc>
              </a:tr>
              <a:tr h="511690">
                <a:tc>
                  <a:txBody>
                    <a:bodyPr/>
                    <a:lstStyle/>
                    <a:p>
                      <a:pPr marL="69215" marR="3175">
                        <a:lnSpc>
                          <a:spcPts val="1320"/>
                        </a:lnSpc>
                        <a:spcBef>
                          <a:spcPts val="20"/>
                        </a:spcBef>
                      </a:pP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от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л</a:t>
                      </a:r>
                      <a:r>
                        <a:rPr sz="1300" spc="-35" dirty="0"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т</a:t>
                      </a:r>
                    </a:p>
                  </a:txBody>
                  <a:tcPr marL="0" marR="0" marT="2540" marB="0">
                    <a:lnL w="19050">
                      <a:solidFill>
                        <a:srgbClr val="ECF0C8"/>
                      </a:solidFill>
                      <a:prstDash val="solid"/>
                    </a:lnL>
                    <a:lnT w="19050">
                      <a:solidFill>
                        <a:srgbClr val="ECF0C8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DF6E3"/>
                    </a:solidFill>
                  </a:tcPr>
                </a:tc>
                <a:tc>
                  <a:txBody>
                    <a:bodyPr/>
                    <a:lstStyle/>
                    <a:p>
                      <a:pPr marL="1079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300" spc="-5" dirty="0">
                          <a:latin typeface="Calibri"/>
                          <a:cs typeface="Calibri"/>
                        </a:rPr>
                        <a:t>40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9525" marB="0">
                    <a:lnT w="19050">
                      <a:solidFill>
                        <a:srgbClr val="ECF0C8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DF6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до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9525" marB="0">
                    <a:lnT w="19050">
                      <a:solidFill>
                        <a:srgbClr val="ECF0C8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DF6E3"/>
                    </a:solidFill>
                  </a:tcPr>
                </a:tc>
                <a:tc>
                  <a:txBody>
                    <a:bodyPr/>
                    <a:lstStyle/>
                    <a:p>
                      <a:pPr marR="25400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300" spc="-5" dirty="0">
                          <a:latin typeface="Calibri"/>
                          <a:cs typeface="Calibri"/>
                        </a:rPr>
                        <a:t>64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9525" marB="0">
                    <a:lnR w="19050">
                      <a:solidFill>
                        <a:srgbClr val="ECF0C8"/>
                      </a:solidFill>
                      <a:prstDash val="solid"/>
                    </a:lnR>
                    <a:lnT w="19050">
                      <a:solidFill>
                        <a:srgbClr val="ECF0C8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DF6E3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6200" marR="27940">
                        <a:lnSpc>
                          <a:spcPts val="1320"/>
                        </a:lnSpc>
                        <a:spcBef>
                          <a:spcPts val="20"/>
                        </a:spcBef>
                        <a:tabLst>
                          <a:tab pos="1165860" algn="l"/>
                        </a:tabLst>
                      </a:pP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исследование	кала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20" dirty="0">
                          <a:latin typeface="Microsoft Sans Serif"/>
                          <a:cs typeface="Microsoft Sans Serif"/>
                        </a:rPr>
                        <a:t>иммунохимическим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к</a:t>
                      </a:r>
                      <a:r>
                        <a:rPr sz="1300" spc="-25" dirty="0"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личест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енны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м</a:t>
                      </a:r>
                      <a:r>
                        <a:rPr sz="1300" spc="-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м</a:t>
                      </a:r>
                      <a:r>
                        <a:rPr sz="1300" spc="-35" dirty="0"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sz="1300" spc="-25" dirty="0"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до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м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2540" marB="0">
                    <a:lnL w="19050">
                      <a:solidFill>
                        <a:srgbClr val="ECF0C8"/>
                      </a:solidFill>
                      <a:prstDash val="solid"/>
                    </a:lnL>
                    <a:lnT w="19050">
                      <a:solidFill>
                        <a:srgbClr val="ECF0C8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DF6E3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5560" marR="116205" indent="16510">
                        <a:lnSpc>
                          <a:spcPts val="1320"/>
                        </a:lnSpc>
                        <a:spcBef>
                          <a:spcPts val="20"/>
                        </a:spcBef>
                        <a:tabLst>
                          <a:tab pos="441325" algn="l"/>
                        </a:tabLst>
                      </a:pP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н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а	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скры</a:t>
                      </a:r>
                      <a:r>
                        <a:rPr sz="1000" spc="10" dirty="0"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у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ю  </a:t>
                      </a:r>
                      <a:r>
                        <a:rPr sz="1000" spc="-15" dirty="0">
                          <a:latin typeface="Microsoft Sans Serif"/>
                          <a:cs typeface="Microsoft Sans Serif"/>
                        </a:rPr>
                        <a:t>качественным</a:t>
                      </a:r>
                      <a:endParaRPr sz="1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2540" marB="0">
                    <a:lnT w="19050">
                      <a:solidFill>
                        <a:srgbClr val="ECF0C8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DF6E3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40029" marR="75565" indent="-116839">
                        <a:lnSpc>
                          <a:spcPts val="1320"/>
                        </a:lnSpc>
                        <a:spcBef>
                          <a:spcPts val="20"/>
                        </a:spcBef>
                      </a:pP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кров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ь 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ил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и</a:t>
                      </a:r>
                      <a:endParaRPr sz="1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2540" marB="0">
                    <a:lnR w="19050">
                      <a:solidFill>
                        <a:srgbClr val="ECF0C8"/>
                      </a:solidFill>
                      <a:prstDash val="solid"/>
                    </a:lnR>
                    <a:lnT w="19050">
                      <a:solidFill>
                        <a:srgbClr val="ECF0C8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DF6E3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3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р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з</a:t>
                      </a:r>
                      <a:r>
                        <a:rPr sz="1300" spc="-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300" spc="-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25" dirty="0">
                          <a:latin typeface="Microsoft Sans Serif"/>
                          <a:cs typeface="Microsoft Sans Serif"/>
                        </a:rPr>
                        <a:t>го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д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а</a:t>
                      </a:r>
                    </a:p>
                  </a:txBody>
                  <a:tcPr marL="0" marR="0" marT="9525" marB="0">
                    <a:lnL w="19050">
                      <a:solidFill>
                        <a:srgbClr val="ECF0C8"/>
                      </a:solidFill>
                      <a:prstDash val="solid"/>
                    </a:lnL>
                    <a:lnR w="19050">
                      <a:solidFill>
                        <a:srgbClr val="ECF0C8"/>
                      </a:solidFill>
                      <a:prstDash val="solid"/>
                    </a:lnR>
                    <a:lnT w="19050">
                      <a:solidFill>
                        <a:srgbClr val="ECF0C8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DF6E3"/>
                    </a:solidFill>
                  </a:tcPr>
                </a:tc>
              </a:tr>
              <a:tr h="511691">
                <a:tc>
                  <a:txBody>
                    <a:bodyPr/>
                    <a:lstStyle/>
                    <a:p>
                      <a:pPr marL="69215" marR="3175">
                        <a:lnSpc>
                          <a:spcPts val="1320"/>
                        </a:lnSpc>
                        <a:spcBef>
                          <a:spcPts val="30"/>
                        </a:spcBef>
                      </a:pP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от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л</a:t>
                      </a:r>
                      <a:r>
                        <a:rPr sz="1300" spc="-35" dirty="0"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т</a:t>
                      </a:r>
                    </a:p>
                  </a:txBody>
                  <a:tcPr marL="0" marR="0" marT="3810" marB="0">
                    <a:lnL w="19050">
                      <a:solidFill>
                        <a:srgbClr val="ECF0C8"/>
                      </a:solidFill>
                      <a:prstDash val="solid"/>
                    </a:lnL>
                    <a:lnT w="19050">
                      <a:solidFill>
                        <a:srgbClr val="ECF0C8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DF6E3"/>
                    </a:solidFill>
                  </a:tcPr>
                </a:tc>
                <a:tc>
                  <a:txBody>
                    <a:bodyPr/>
                    <a:lstStyle/>
                    <a:p>
                      <a:pPr marL="1079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300" spc="-5" dirty="0">
                          <a:latin typeface="Calibri"/>
                          <a:cs typeface="Calibri"/>
                        </a:rPr>
                        <a:t>65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T w="19050">
                      <a:solidFill>
                        <a:srgbClr val="ECF0C8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DF6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до</a:t>
                      </a:r>
                      <a:endParaRPr sz="13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0795" marB="0">
                    <a:lnT w="19050">
                      <a:solidFill>
                        <a:srgbClr val="ECF0C8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DF6E3"/>
                    </a:solidFill>
                  </a:tcPr>
                </a:tc>
                <a:tc>
                  <a:txBody>
                    <a:bodyPr/>
                    <a:lstStyle/>
                    <a:p>
                      <a:pPr marR="2540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300" spc="-5" dirty="0">
                          <a:latin typeface="Calibri"/>
                          <a:cs typeface="Calibri"/>
                        </a:rPr>
                        <a:t>75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ECF0C8"/>
                      </a:solidFill>
                      <a:prstDash val="solid"/>
                    </a:lnR>
                    <a:lnT w="19050">
                      <a:solidFill>
                        <a:srgbClr val="ECF0C8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DF6E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" marB="0">
                    <a:lnL w="19050">
                      <a:solidFill>
                        <a:srgbClr val="ECF0C8"/>
                      </a:solidFill>
                      <a:prstDash val="solid"/>
                    </a:lnL>
                    <a:lnT w="19050">
                      <a:solidFill>
                        <a:srgbClr val="ECF0C8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DF6E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" marB="0">
                    <a:lnT w="19050">
                      <a:solidFill>
                        <a:srgbClr val="ECF0C8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DF6E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" marB="0">
                    <a:lnR w="19050">
                      <a:solidFill>
                        <a:srgbClr val="ECF0C8"/>
                      </a:solidFill>
                      <a:prstDash val="solid"/>
                    </a:lnR>
                    <a:lnT w="19050">
                      <a:solidFill>
                        <a:srgbClr val="ECF0C8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DF6E3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3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р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з</a:t>
                      </a:r>
                      <a:r>
                        <a:rPr sz="1300" spc="-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300" spc="-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25" dirty="0">
                          <a:latin typeface="Microsoft Sans Serif"/>
                          <a:cs typeface="Microsoft Sans Serif"/>
                        </a:rPr>
                        <a:t>го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д</a:t>
                      </a:r>
                    </a:p>
                  </a:txBody>
                  <a:tcPr marL="0" marR="0" marT="10795" marB="0">
                    <a:lnL w="19050">
                      <a:solidFill>
                        <a:srgbClr val="ECF0C8"/>
                      </a:solidFill>
                      <a:prstDash val="solid"/>
                    </a:lnL>
                    <a:lnR w="19050">
                      <a:solidFill>
                        <a:srgbClr val="ECF0C8"/>
                      </a:solidFill>
                      <a:prstDash val="solid"/>
                    </a:lnR>
                    <a:lnT w="19050">
                      <a:solidFill>
                        <a:srgbClr val="ECF0C8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DF6E3"/>
                    </a:solidFill>
                  </a:tcPr>
                </a:tc>
              </a:tr>
              <a:tr h="716367">
                <a:tc gridSpan="4">
                  <a:txBody>
                    <a:bodyPr/>
                    <a:lstStyle/>
                    <a:p>
                      <a:pPr marL="69215" marR="92710">
                        <a:lnSpc>
                          <a:spcPts val="1320"/>
                        </a:lnSpc>
                        <a:spcBef>
                          <a:spcPts val="40"/>
                        </a:spcBef>
                      </a:pP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в </a:t>
                      </a:r>
                      <a:r>
                        <a:rPr sz="13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опр</a:t>
                      </a:r>
                      <a:r>
                        <a:rPr sz="1300" spc="-25" dirty="0"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д</a:t>
                      </a:r>
                      <a:r>
                        <a:rPr sz="1300" spc="-35" dirty="0"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ленн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ы 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й</a:t>
                      </a:r>
                      <a:r>
                        <a:rPr sz="1300" spc="-5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возраст</a:t>
                      </a:r>
                      <a:endParaRPr sz="13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5080" marB="0">
                    <a:lnL w="19050">
                      <a:solidFill>
                        <a:srgbClr val="ECF0C8"/>
                      </a:solidFill>
                      <a:prstDash val="solid"/>
                    </a:lnL>
                    <a:lnR w="19050">
                      <a:solidFill>
                        <a:srgbClr val="ECF0C8"/>
                      </a:solidFill>
                      <a:prstDash val="solid"/>
                    </a:lnR>
                    <a:lnT w="19050">
                      <a:solidFill>
                        <a:srgbClr val="ECF0C8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DF6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эзофагогастродуоденоскопия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2065" marB="0">
                    <a:lnL w="19050">
                      <a:solidFill>
                        <a:srgbClr val="ECF0C8"/>
                      </a:solidFill>
                      <a:prstDash val="solid"/>
                    </a:lnL>
                    <a:lnR w="19050">
                      <a:solidFill>
                        <a:srgbClr val="ECF0C8"/>
                      </a:solidFill>
                      <a:prstDash val="solid"/>
                    </a:lnR>
                    <a:lnT w="19050">
                      <a:solidFill>
                        <a:srgbClr val="ECF0C8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DF6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300" spc="-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4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5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л</a:t>
                      </a:r>
                      <a:r>
                        <a:rPr sz="1300" spc="-35" dirty="0"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т</a:t>
                      </a:r>
                    </a:p>
                  </a:txBody>
                  <a:tcPr marL="0" marR="0" marT="12065" marB="0">
                    <a:lnL w="19050">
                      <a:solidFill>
                        <a:srgbClr val="ECF0C8"/>
                      </a:solidFill>
                      <a:prstDash val="solid"/>
                    </a:lnL>
                    <a:lnR w="19050">
                      <a:solidFill>
                        <a:srgbClr val="ECF0C8"/>
                      </a:solidFill>
                      <a:prstDash val="solid"/>
                    </a:lnR>
                    <a:lnT w="19050">
                      <a:solidFill>
                        <a:srgbClr val="ECF0C8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DF6E3"/>
                    </a:solidFill>
                  </a:tcPr>
                </a:tc>
              </a:tr>
              <a:tr h="511690">
                <a:tc gridSpan="4"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20"/>
                        </a:spcBef>
                        <a:tabLst>
                          <a:tab pos="407670" algn="l"/>
                          <a:tab pos="815975" algn="l"/>
                        </a:tabLst>
                      </a:pPr>
                      <a:r>
                        <a:rPr sz="1300" spc="-5" dirty="0">
                          <a:latin typeface="Calibri"/>
                          <a:cs typeface="Calibri"/>
                        </a:rPr>
                        <a:t>40	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лет	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и</a:t>
                      </a:r>
                      <a:endParaRPr sz="1300" dirty="0">
                        <a:latin typeface="Microsoft Sans Serif"/>
                        <a:cs typeface="Microsoft Sans Serif"/>
                      </a:endParaRPr>
                    </a:p>
                    <a:p>
                      <a:pPr marL="6921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старше</a:t>
                      </a:r>
                      <a:endParaRPr sz="13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2540" marB="0">
                    <a:lnL w="19050">
                      <a:solidFill>
                        <a:srgbClr val="ECF0C8"/>
                      </a:solidFill>
                      <a:prstDash val="solid"/>
                    </a:lnL>
                    <a:lnR w="19050">
                      <a:solidFill>
                        <a:srgbClr val="ECF0C8"/>
                      </a:solidFill>
                      <a:prstDash val="solid"/>
                    </a:lnR>
                    <a:lnT w="19050">
                      <a:solidFill>
                        <a:srgbClr val="ECF0C8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DF6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общий</a:t>
                      </a:r>
                      <a:r>
                        <a:rPr sz="1300" spc="-4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анализ</a:t>
                      </a:r>
                      <a:r>
                        <a:rPr sz="1300" spc="-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20" dirty="0">
                          <a:latin typeface="Microsoft Sans Serif"/>
                          <a:cs typeface="Microsoft Sans Serif"/>
                        </a:rPr>
                        <a:t>крови</a:t>
                      </a:r>
                      <a:r>
                        <a:rPr sz="1300" spc="-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5" dirty="0">
                          <a:latin typeface="Calibri"/>
                          <a:cs typeface="Calibri"/>
                        </a:rPr>
                        <a:t>(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гемоглобин</a:t>
                      </a:r>
                      <a:r>
                        <a:rPr sz="1300" spc="-1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лейкоциты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СОЭ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)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L w="19050">
                      <a:solidFill>
                        <a:srgbClr val="ECF0C8"/>
                      </a:solidFill>
                      <a:prstDash val="solid"/>
                    </a:lnL>
                    <a:lnR w="19050">
                      <a:solidFill>
                        <a:srgbClr val="ECF0C8"/>
                      </a:solidFill>
                      <a:prstDash val="solid"/>
                    </a:lnR>
                    <a:lnT w="19050">
                      <a:solidFill>
                        <a:srgbClr val="ECF0C8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DF6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3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р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з</a:t>
                      </a:r>
                      <a:r>
                        <a:rPr sz="1300" spc="-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300" spc="-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25" dirty="0">
                          <a:latin typeface="Microsoft Sans Serif"/>
                          <a:cs typeface="Microsoft Sans Serif"/>
                        </a:rPr>
                        <a:t>го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д</a:t>
                      </a:r>
                    </a:p>
                  </a:txBody>
                  <a:tcPr marL="0" marR="0" marT="2540" marB="0">
                    <a:lnL w="19050">
                      <a:solidFill>
                        <a:srgbClr val="ECF0C8"/>
                      </a:solidFill>
                      <a:prstDash val="solid"/>
                    </a:lnL>
                    <a:lnR w="19050">
                      <a:solidFill>
                        <a:srgbClr val="ECF0C8"/>
                      </a:solidFill>
                      <a:prstDash val="solid"/>
                    </a:lnR>
                    <a:lnT w="19050">
                      <a:solidFill>
                        <a:srgbClr val="ECF0C8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DF6E3"/>
                    </a:solidFill>
                  </a:tcPr>
                </a:tc>
              </a:tr>
              <a:tr h="321634">
                <a:tc gridSpan="8"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Проведение</a:t>
                      </a:r>
                      <a:r>
                        <a:rPr sz="1300" spc="-3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30" dirty="0">
                          <a:latin typeface="Microsoft Sans Serif"/>
                          <a:cs typeface="Microsoft Sans Serif"/>
                        </a:rPr>
                        <a:t>краткого</a:t>
                      </a:r>
                      <a:r>
                        <a:rPr sz="1300" spc="-3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индивидуального</a:t>
                      </a:r>
                      <a:r>
                        <a:rPr sz="1300" spc="-3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профилактического</a:t>
                      </a:r>
                      <a:r>
                        <a:rPr sz="1300" spc="-3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консультирования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810" marB="0">
                    <a:lnL w="19050">
                      <a:solidFill>
                        <a:srgbClr val="ECF0C8"/>
                      </a:solidFill>
                      <a:prstDash val="solid"/>
                    </a:lnL>
                    <a:lnR w="19050">
                      <a:solidFill>
                        <a:srgbClr val="ECF0C8"/>
                      </a:solidFill>
                      <a:prstDash val="solid"/>
                    </a:lnR>
                    <a:lnT w="19050">
                      <a:solidFill>
                        <a:srgbClr val="ECF0C8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DF6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736971">
                <a:tc gridSpan="8">
                  <a:txBody>
                    <a:bodyPr/>
                    <a:lstStyle/>
                    <a:p>
                      <a:pPr marL="69215" algn="just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Прием</a:t>
                      </a:r>
                      <a:r>
                        <a:rPr sz="1300" spc="18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5" dirty="0">
                          <a:latin typeface="Calibri"/>
                          <a:cs typeface="Calibri"/>
                        </a:rPr>
                        <a:t>(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осмотр</a:t>
                      </a:r>
                      <a:r>
                        <a:rPr sz="1300" spc="-15" dirty="0">
                          <a:latin typeface="Calibri"/>
                          <a:cs typeface="Calibri"/>
                        </a:rPr>
                        <a:t>)</a:t>
                      </a:r>
                      <a:r>
                        <a:rPr sz="1300" spc="1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врачом</a:t>
                      </a:r>
                      <a:r>
                        <a:rPr sz="1300" spc="-15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терапевтом</a:t>
                      </a:r>
                      <a:r>
                        <a:rPr sz="1300" spc="1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по</a:t>
                      </a:r>
                      <a:r>
                        <a:rPr sz="1300" spc="114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25" dirty="0">
                          <a:latin typeface="Microsoft Sans Serif"/>
                          <a:cs typeface="Microsoft Sans Serif"/>
                        </a:rPr>
                        <a:t>результатам</a:t>
                      </a:r>
                      <a:r>
                        <a:rPr sz="1300" spc="114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300" spc="1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этапа</a:t>
                      </a:r>
                      <a:r>
                        <a:rPr sz="1300" spc="1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диспансеризации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300" spc="1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300" spc="114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20" dirty="0">
                          <a:latin typeface="Microsoft Sans Serif"/>
                          <a:cs typeface="Microsoft Sans Serif"/>
                        </a:rPr>
                        <a:t>том</a:t>
                      </a:r>
                      <a:endParaRPr sz="1300" dirty="0">
                        <a:latin typeface="Microsoft Sans Serif"/>
                        <a:cs typeface="Microsoft Sans Serif"/>
                      </a:endParaRPr>
                    </a:p>
                    <a:p>
                      <a:pPr marL="69215" marR="72390" algn="just">
                        <a:lnSpc>
                          <a:spcPct val="109800"/>
                        </a:lnSpc>
                      </a:pP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числе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осмотр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на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выявление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визуальных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 и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иных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локализаций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онкологических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 заболеваний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включающий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осмотр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25" dirty="0">
                          <a:latin typeface="Microsoft Sans Serif"/>
                          <a:cs typeface="Microsoft Sans Serif"/>
                        </a:rPr>
                        <a:t>кожных</a:t>
                      </a:r>
                      <a:r>
                        <a:rPr sz="1300" spc="-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покровов</a:t>
                      </a:r>
                      <a:r>
                        <a:rPr sz="1300" spc="-1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слизистых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 губ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300" spc="254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ротовой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полости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пальпацию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щитовидной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25" dirty="0">
                          <a:latin typeface="Microsoft Sans Serif"/>
                          <a:cs typeface="Microsoft Sans Serif"/>
                        </a:rPr>
                        <a:t>железы</a:t>
                      </a:r>
                      <a:r>
                        <a:rPr sz="1300" spc="-2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3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лимфатических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 узлов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sz="1300" spc="27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целью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установления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диагноза</a:t>
                      </a:r>
                      <a:r>
                        <a:rPr sz="1300" spc="-1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определения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группы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здоровья</a:t>
                      </a:r>
                      <a:r>
                        <a:rPr sz="1300" spc="-1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группы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 диспансерного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наблюдения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определения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медицинских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20" dirty="0">
                          <a:latin typeface="Microsoft Sans Serif"/>
                          <a:cs typeface="Microsoft Sans Serif"/>
                        </a:rPr>
                        <a:t>показаний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для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осмотров </a:t>
                      </a:r>
                      <a:r>
                        <a:rPr sz="1300" spc="-20" dirty="0">
                          <a:latin typeface="Calibri"/>
                          <a:cs typeface="Calibri"/>
                        </a:rPr>
                        <a:t>(</a:t>
                      </a:r>
                      <a:r>
                        <a:rPr sz="1300" spc="-20" dirty="0">
                          <a:latin typeface="Microsoft Sans Serif"/>
                          <a:cs typeface="Microsoft Sans Serif"/>
                        </a:rPr>
                        <a:t>консультаций</a:t>
                      </a:r>
                      <a:r>
                        <a:rPr sz="1300" spc="-20" dirty="0">
                          <a:latin typeface="Calibri"/>
                          <a:cs typeface="Calibri"/>
                        </a:rPr>
                        <a:t>)</a:t>
                      </a:r>
                      <a:r>
                        <a:rPr sz="13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и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обследований</a:t>
                      </a:r>
                      <a:r>
                        <a:rPr sz="1300" spc="-4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300" spc="-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рамках</a:t>
                      </a:r>
                      <a:r>
                        <a:rPr sz="1300" spc="-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II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этапа</a:t>
                      </a:r>
                      <a:r>
                        <a:rPr sz="1300" spc="-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диспансеризации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.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19050">
                      <a:solidFill>
                        <a:srgbClr val="ECF0C8"/>
                      </a:solidFill>
                      <a:prstDash val="solid"/>
                    </a:lnL>
                    <a:lnR w="19050">
                      <a:solidFill>
                        <a:srgbClr val="ECF0C8"/>
                      </a:solidFill>
                      <a:prstDash val="solid"/>
                    </a:lnR>
                    <a:lnT w="19050">
                      <a:solidFill>
                        <a:srgbClr val="ECF0C8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DF6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xfrm>
            <a:off x="7352606" y="9639751"/>
            <a:ext cx="203200" cy="200659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45"/>
              </a:spcBef>
            </a:pPr>
            <a:fld id="{81D60167-4931-47E6-BA6A-407CBD079E47}" type="slidenum">
              <a:rPr dirty="0"/>
              <a:t>4</a:t>
            </a:fld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81000" y="152400"/>
            <a:ext cx="7086600" cy="9372600"/>
            <a:chOff x="914400" y="1366663"/>
            <a:chExt cx="5934075" cy="7524750"/>
          </a:xfrm>
        </p:grpSpPr>
        <p:sp>
          <p:nvSpPr>
            <p:cNvPr id="3" name="object 3"/>
            <p:cNvSpPr/>
            <p:nvPr/>
          </p:nvSpPr>
          <p:spPr>
            <a:xfrm>
              <a:off x="914400" y="1366663"/>
              <a:ext cx="228600" cy="7524750"/>
            </a:xfrm>
            <a:custGeom>
              <a:avLst/>
              <a:gdLst/>
              <a:ahLst/>
              <a:cxnLst/>
              <a:rect l="l" t="t" r="r" b="b"/>
              <a:pathLst>
                <a:path w="228600" h="7524750">
                  <a:moveTo>
                    <a:pt x="228600" y="7524750"/>
                  </a:moveTo>
                  <a:lnTo>
                    <a:pt x="0" y="7524750"/>
                  </a:lnTo>
                  <a:lnTo>
                    <a:pt x="0" y="0"/>
                  </a:lnTo>
                  <a:lnTo>
                    <a:pt x="228600" y="0"/>
                  </a:lnTo>
                  <a:lnTo>
                    <a:pt x="228600" y="7524750"/>
                  </a:lnTo>
                  <a:close/>
                </a:path>
              </a:pathLst>
            </a:custGeom>
            <a:solidFill>
              <a:srgbClr val="91D0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143000" y="1366663"/>
              <a:ext cx="5705475" cy="7524750"/>
            </a:xfrm>
            <a:custGeom>
              <a:avLst/>
              <a:gdLst/>
              <a:ahLst/>
              <a:cxnLst/>
              <a:rect l="l" t="t" r="r" b="b"/>
              <a:pathLst>
                <a:path w="5705475" h="7524750">
                  <a:moveTo>
                    <a:pt x="5705475" y="7524750"/>
                  </a:moveTo>
                  <a:lnTo>
                    <a:pt x="0" y="7524750"/>
                  </a:lnTo>
                  <a:lnTo>
                    <a:pt x="0" y="0"/>
                  </a:lnTo>
                  <a:lnTo>
                    <a:pt x="5705475" y="0"/>
                  </a:lnTo>
                  <a:lnTo>
                    <a:pt x="5705475" y="7524750"/>
                  </a:lnTo>
                  <a:close/>
                </a:path>
              </a:pathLst>
            </a:custGeom>
            <a:solidFill>
              <a:srgbClr val="F5F6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1371600" y="1604797"/>
            <a:ext cx="5210175" cy="3667125"/>
          </a:xfrm>
          <a:custGeom>
            <a:avLst/>
            <a:gdLst/>
            <a:ahLst/>
            <a:cxnLst/>
            <a:rect l="l" t="t" r="r" b="b"/>
            <a:pathLst>
              <a:path w="5210175" h="3667125">
                <a:moveTo>
                  <a:pt x="5210175" y="0"/>
                </a:moveTo>
                <a:lnTo>
                  <a:pt x="0" y="0"/>
                </a:lnTo>
                <a:lnTo>
                  <a:pt x="0" y="276225"/>
                </a:lnTo>
                <a:lnTo>
                  <a:pt x="0" y="3667125"/>
                </a:lnTo>
                <a:lnTo>
                  <a:pt x="971550" y="3667125"/>
                </a:lnTo>
                <a:lnTo>
                  <a:pt x="4210050" y="3667125"/>
                </a:lnTo>
                <a:lnTo>
                  <a:pt x="5210175" y="3667125"/>
                </a:lnTo>
                <a:lnTo>
                  <a:pt x="5210175" y="276225"/>
                </a:lnTo>
                <a:lnTo>
                  <a:pt x="5210175" y="0"/>
                </a:lnTo>
                <a:close/>
              </a:path>
            </a:pathLst>
          </a:custGeom>
          <a:solidFill>
            <a:srgbClr val="FDF6E3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0" name="objec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0440571"/>
              </p:ext>
            </p:extLst>
          </p:nvPr>
        </p:nvGraphicFramePr>
        <p:xfrm>
          <a:off x="1358899" y="381000"/>
          <a:ext cx="6204049" cy="43541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6435"/>
                <a:gridCol w="4301474"/>
                <a:gridCol w="896140"/>
              </a:tblGrid>
              <a:tr h="533400">
                <a:tc gridSpan="3"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300" b="1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Первый</a:t>
                      </a:r>
                      <a:r>
                        <a:rPr sz="1300" b="1" u="heavy" spc="-4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u="heavy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этап</a:t>
                      </a:r>
                      <a:r>
                        <a:rPr sz="13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15" dirty="0">
                          <a:latin typeface="Arial"/>
                          <a:cs typeface="Arial"/>
                        </a:rPr>
                        <a:t>углубленной</a:t>
                      </a:r>
                      <a:r>
                        <a:rPr sz="13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10" dirty="0">
                          <a:latin typeface="Arial"/>
                          <a:cs typeface="Arial"/>
                        </a:rPr>
                        <a:t>диспансеризации</a:t>
                      </a:r>
                      <a:r>
                        <a:rPr sz="13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10" dirty="0">
                          <a:latin typeface="Arial"/>
                          <a:cs typeface="Arial"/>
                        </a:rPr>
                        <a:t>включает</a:t>
                      </a:r>
                      <a:r>
                        <a:rPr sz="1300" b="1" spc="-10" dirty="0">
                          <a:latin typeface="Calibri"/>
                          <a:cs typeface="Calibri"/>
                        </a:rPr>
                        <a:t>: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9050">
                      <a:solidFill>
                        <a:srgbClr val="ECF0C8"/>
                      </a:solidFill>
                      <a:prstDash val="solid"/>
                    </a:lnL>
                    <a:lnR w="19050">
                      <a:solidFill>
                        <a:srgbClr val="ECF0C8"/>
                      </a:solidFill>
                      <a:prstDash val="solid"/>
                    </a:lnR>
                    <a:lnT w="19050">
                      <a:solidFill>
                        <a:srgbClr val="ECF0C8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DF6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79400">
                <a:tc rowSpan="7"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sz="1300" spc="-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граждан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е</a:t>
                      </a:r>
                    </a:p>
                  </a:txBody>
                  <a:tcPr marL="0" marR="0" marT="3175" marB="0">
                    <a:lnL w="19050">
                      <a:solidFill>
                        <a:srgbClr val="ECF0C8"/>
                      </a:solidFill>
                      <a:prstDash val="solid"/>
                    </a:lnL>
                    <a:lnR w="19050">
                      <a:solidFill>
                        <a:srgbClr val="ECF0C8"/>
                      </a:solidFill>
                      <a:prstDash val="solid"/>
                    </a:lnR>
                    <a:lnT w="19050">
                      <a:solidFill>
                        <a:srgbClr val="ECF0C8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DF6E3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сатурация</a:t>
                      </a:r>
                      <a:r>
                        <a:rPr sz="1300" spc="-4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20" dirty="0">
                          <a:latin typeface="Microsoft Sans Serif"/>
                          <a:cs typeface="Microsoft Sans Serif"/>
                        </a:rPr>
                        <a:t>крови</a:t>
                      </a:r>
                      <a:r>
                        <a:rPr sz="1300" spc="-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кислородом</a:t>
                      </a:r>
                      <a:r>
                        <a:rPr sz="1300" spc="-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300" spc="-4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20" dirty="0">
                          <a:latin typeface="Microsoft Sans Serif"/>
                          <a:cs typeface="Microsoft Sans Serif"/>
                        </a:rPr>
                        <a:t>покое</a:t>
                      </a:r>
                      <a:endParaRPr sz="13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175" marB="0">
                    <a:lnL w="19050">
                      <a:solidFill>
                        <a:srgbClr val="ECF0C8"/>
                      </a:solidFill>
                      <a:prstDash val="solid"/>
                    </a:lnL>
                    <a:lnR w="19050">
                      <a:solidFill>
                        <a:srgbClr val="ECF0C8"/>
                      </a:solidFill>
                      <a:prstDash val="solid"/>
                    </a:lnR>
                    <a:lnT w="19050">
                      <a:solidFill>
                        <a:srgbClr val="ECF0C8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DF6E3"/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3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р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з</a:t>
                      </a:r>
                      <a:r>
                        <a:rPr sz="1300" spc="-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300" spc="-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25" dirty="0">
                          <a:latin typeface="Microsoft Sans Serif"/>
                          <a:cs typeface="Microsoft Sans Serif"/>
                        </a:rPr>
                        <a:t>го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д</a:t>
                      </a:r>
                    </a:p>
                  </a:txBody>
                  <a:tcPr marL="0" marR="0" marT="3175" marB="0">
                    <a:lnL w="19050">
                      <a:solidFill>
                        <a:srgbClr val="ECF0C8"/>
                      </a:solidFill>
                      <a:prstDash val="solid"/>
                    </a:lnL>
                    <a:lnR w="19050">
                      <a:solidFill>
                        <a:srgbClr val="ECF0C8"/>
                      </a:solidFill>
                      <a:prstDash val="solid"/>
                    </a:lnR>
                    <a:lnT w="19050">
                      <a:solidFill>
                        <a:srgbClr val="ECF0C8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DF6E3"/>
                    </a:solidFill>
                  </a:tcPr>
                </a:tc>
              </a:tr>
              <a:tr h="9398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75" marB="0">
                    <a:lnL w="19050">
                      <a:solidFill>
                        <a:srgbClr val="ECF0C8"/>
                      </a:solidFill>
                      <a:prstDash val="solid"/>
                    </a:lnL>
                    <a:lnR w="19050">
                      <a:solidFill>
                        <a:srgbClr val="ECF0C8"/>
                      </a:solidFill>
                      <a:prstDash val="solid"/>
                    </a:lnR>
                    <a:lnT w="19050">
                      <a:solidFill>
                        <a:srgbClr val="ECF0C8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DF6E3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just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тест</a:t>
                      </a:r>
                      <a:r>
                        <a:rPr sz="1300" spc="3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6-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минутной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ходьбой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(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при</a:t>
                      </a:r>
                      <a:r>
                        <a:rPr sz="1300" spc="-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исходной</a:t>
                      </a:r>
                      <a:r>
                        <a:rPr sz="1300" spc="-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сатурации</a:t>
                      </a:r>
                      <a:endParaRPr sz="1300" dirty="0">
                        <a:latin typeface="Microsoft Sans Serif"/>
                        <a:cs typeface="Microsoft Sans Serif"/>
                      </a:endParaRPr>
                    </a:p>
                    <a:p>
                      <a:pPr marL="76200" marR="69850" algn="just">
                        <a:lnSpc>
                          <a:spcPct val="109800"/>
                        </a:lnSpc>
                      </a:pP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кислорода </a:t>
                      </a:r>
                      <a:r>
                        <a:rPr sz="1300" spc="-20" dirty="0">
                          <a:latin typeface="Microsoft Sans Serif"/>
                          <a:cs typeface="Microsoft Sans Serif"/>
                        </a:rPr>
                        <a:t>крови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более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94%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в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сочетании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с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наличием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у</a:t>
                      </a:r>
                      <a:r>
                        <a:rPr sz="13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пациента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жалоб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 на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одышку</a:t>
                      </a:r>
                      <a:r>
                        <a:rPr sz="1300" spc="-1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20" dirty="0">
                          <a:latin typeface="Microsoft Sans Serif"/>
                          <a:cs typeface="Microsoft Sans Serif"/>
                        </a:rPr>
                        <a:t>отеки</a:t>
                      </a:r>
                      <a:r>
                        <a:rPr sz="1300" spc="-20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3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20" dirty="0">
                          <a:latin typeface="Microsoft Sans Serif"/>
                          <a:cs typeface="Microsoft Sans Serif"/>
                        </a:rPr>
                        <a:t>которые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появились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впервые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или</a:t>
                      </a:r>
                      <a:r>
                        <a:rPr sz="13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повысилась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их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интенсивность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)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19050">
                      <a:solidFill>
                        <a:srgbClr val="ECF0C8"/>
                      </a:solidFill>
                      <a:prstDash val="solid"/>
                    </a:lnL>
                    <a:lnR w="19050">
                      <a:solidFill>
                        <a:srgbClr val="ECF0C8"/>
                      </a:solidFill>
                      <a:prstDash val="solid"/>
                    </a:lnR>
                    <a:lnT w="19050">
                      <a:solidFill>
                        <a:srgbClr val="ECF0C8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DF6E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75" marB="0">
                    <a:lnL w="19050">
                      <a:solidFill>
                        <a:srgbClr val="ECF0C8"/>
                      </a:solidFill>
                      <a:prstDash val="solid"/>
                    </a:lnL>
                    <a:lnR w="19050">
                      <a:solidFill>
                        <a:srgbClr val="ECF0C8"/>
                      </a:solidFill>
                      <a:prstDash val="solid"/>
                    </a:lnR>
                    <a:lnT w="19050">
                      <a:solidFill>
                        <a:srgbClr val="ECF0C8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DF6E3"/>
                    </a:solidFill>
                  </a:tcPr>
                </a:tc>
              </a:tr>
              <a:tr h="27939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75" marB="0">
                    <a:lnL w="19050">
                      <a:solidFill>
                        <a:srgbClr val="ECF0C8"/>
                      </a:solidFill>
                      <a:prstDash val="solid"/>
                    </a:lnL>
                    <a:lnR w="19050">
                      <a:solidFill>
                        <a:srgbClr val="ECF0C8"/>
                      </a:solidFill>
                      <a:prstDash val="solid"/>
                    </a:lnR>
                    <a:lnT w="19050">
                      <a:solidFill>
                        <a:srgbClr val="ECF0C8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DF6E3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спирометрия</a:t>
                      </a:r>
                      <a:endParaRPr sz="13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9525" marB="0">
                    <a:lnL w="19050">
                      <a:solidFill>
                        <a:srgbClr val="ECF0C8"/>
                      </a:solidFill>
                      <a:prstDash val="solid"/>
                    </a:lnL>
                    <a:lnR w="19050">
                      <a:solidFill>
                        <a:srgbClr val="ECF0C8"/>
                      </a:solidFill>
                      <a:prstDash val="solid"/>
                    </a:lnR>
                    <a:lnT w="19050">
                      <a:solidFill>
                        <a:srgbClr val="ECF0C8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DF6E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75" marB="0">
                    <a:lnL w="19050">
                      <a:solidFill>
                        <a:srgbClr val="ECF0C8"/>
                      </a:solidFill>
                      <a:prstDash val="solid"/>
                    </a:lnL>
                    <a:lnR w="19050">
                      <a:solidFill>
                        <a:srgbClr val="ECF0C8"/>
                      </a:solidFill>
                      <a:prstDash val="solid"/>
                    </a:lnR>
                    <a:lnT w="19050">
                      <a:solidFill>
                        <a:srgbClr val="ECF0C8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DF6E3"/>
                    </a:solidFill>
                  </a:tcPr>
                </a:tc>
              </a:tr>
              <a:tr h="62229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75" marB="0">
                    <a:lnL w="19050">
                      <a:solidFill>
                        <a:srgbClr val="ECF0C8"/>
                      </a:solidFill>
                      <a:prstDash val="solid"/>
                    </a:lnL>
                    <a:lnR w="19050">
                      <a:solidFill>
                        <a:srgbClr val="ECF0C8"/>
                      </a:solidFill>
                      <a:prstDash val="solid"/>
                    </a:lnR>
                    <a:lnT w="19050">
                      <a:solidFill>
                        <a:srgbClr val="ECF0C8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DF6E3"/>
                    </a:solidFill>
                  </a:tcPr>
                </a:tc>
                <a:tc>
                  <a:txBody>
                    <a:bodyPr/>
                    <a:lstStyle/>
                    <a:p>
                      <a:pPr marL="76200" marR="69850" algn="just">
                        <a:lnSpc>
                          <a:spcPts val="1320"/>
                        </a:lnSpc>
                        <a:spcBef>
                          <a:spcPts val="15"/>
                        </a:spcBef>
                      </a:pP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определение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концентрации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20" dirty="0">
                          <a:latin typeface="Microsoft Sans Serif"/>
                          <a:cs typeface="Microsoft Sans Serif"/>
                        </a:rPr>
                        <a:t>Д</a:t>
                      </a:r>
                      <a:r>
                        <a:rPr sz="1300" spc="-2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300" spc="-20" dirty="0">
                          <a:latin typeface="Microsoft Sans Serif"/>
                          <a:cs typeface="Microsoft Sans Serif"/>
                        </a:rPr>
                        <a:t>димера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3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20" dirty="0">
                          <a:latin typeface="Microsoft Sans Serif"/>
                          <a:cs typeface="Microsoft Sans Serif"/>
                        </a:rPr>
                        <a:t>крови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(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у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граждан</a:t>
                      </a:r>
                      <a:r>
                        <a:rPr sz="1300" spc="-1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перенесших среднюю степень тяжести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и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выше</a:t>
                      </a:r>
                      <a:r>
                        <a:rPr sz="1300" spc="-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новой</a:t>
                      </a:r>
                      <a:r>
                        <a:rPr sz="1300" spc="-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коронавирусной</a:t>
                      </a:r>
                      <a:r>
                        <a:rPr sz="1300" spc="-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инфекции</a:t>
                      </a:r>
                      <a:r>
                        <a:rPr sz="1300" spc="-15" dirty="0">
                          <a:latin typeface="Calibri"/>
                          <a:cs typeface="Calibri"/>
                        </a:rPr>
                        <a:t>)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19050">
                      <a:solidFill>
                        <a:srgbClr val="ECF0C8"/>
                      </a:solidFill>
                      <a:prstDash val="solid"/>
                    </a:lnL>
                    <a:lnR w="19050">
                      <a:solidFill>
                        <a:srgbClr val="ECF0C8"/>
                      </a:solidFill>
                      <a:prstDash val="solid"/>
                    </a:lnR>
                    <a:lnT w="19050">
                      <a:solidFill>
                        <a:srgbClr val="ECF0C8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DF6E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75" marB="0">
                    <a:lnL w="19050">
                      <a:solidFill>
                        <a:srgbClr val="ECF0C8"/>
                      </a:solidFill>
                      <a:prstDash val="solid"/>
                    </a:lnL>
                    <a:lnR w="19050">
                      <a:solidFill>
                        <a:srgbClr val="ECF0C8"/>
                      </a:solidFill>
                      <a:prstDash val="solid"/>
                    </a:lnR>
                    <a:lnT w="19050">
                      <a:solidFill>
                        <a:srgbClr val="ECF0C8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DF6E3"/>
                    </a:solidFill>
                  </a:tcPr>
                </a:tc>
              </a:tr>
              <a:tr h="4445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75" marB="0">
                    <a:lnL w="19050">
                      <a:solidFill>
                        <a:srgbClr val="ECF0C8"/>
                      </a:solidFill>
                      <a:prstDash val="solid"/>
                    </a:lnL>
                    <a:lnR w="19050">
                      <a:solidFill>
                        <a:srgbClr val="ECF0C8"/>
                      </a:solidFill>
                      <a:prstDash val="solid"/>
                    </a:lnR>
                    <a:lnT w="19050">
                      <a:solidFill>
                        <a:srgbClr val="ECF0C8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DF6E3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200"/>
                        </a:lnSpc>
                      </a:pP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рентгенография</a:t>
                      </a:r>
                      <a:r>
                        <a:rPr sz="1300" spc="33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органов</a:t>
                      </a:r>
                      <a:r>
                        <a:rPr sz="1300" spc="33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грудной</a:t>
                      </a:r>
                      <a:r>
                        <a:rPr sz="1300" spc="33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30" dirty="0">
                          <a:latin typeface="Microsoft Sans Serif"/>
                          <a:cs typeface="Microsoft Sans Serif"/>
                        </a:rPr>
                        <a:t>клетки</a:t>
                      </a:r>
                      <a:r>
                        <a:rPr sz="1300" spc="254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(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если</a:t>
                      </a:r>
                      <a:r>
                        <a:rPr sz="1300" spc="254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не</a:t>
                      </a:r>
                      <a:endParaRPr sz="1300" dirty="0">
                        <a:latin typeface="Microsoft Sans Serif"/>
                        <a:cs typeface="Microsoft Sans Serif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выполнялась</a:t>
                      </a:r>
                      <a:r>
                        <a:rPr sz="1300" spc="-4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ранее</a:t>
                      </a:r>
                      <a:r>
                        <a:rPr sz="1300" spc="-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300" spc="-4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течение</a:t>
                      </a:r>
                      <a:r>
                        <a:rPr sz="1300" spc="-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20" dirty="0">
                          <a:latin typeface="Microsoft Sans Serif"/>
                          <a:cs typeface="Microsoft Sans Serif"/>
                        </a:rPr>
                        <a:t>года</a:t>
                      </a:r>
                      <a:r>
                        <a:rPr sz="1300" spc="-20" dirty="0">
                          <a:latin typeface="Calibri"/>
                          <a:cs typeface="Calibri"/>
                        </a:rPr>
                        <a:t>)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ECF0C8"/>
                      </a:solidFill>
                      <a:prstDash val="solid"/>
                    </a:lnL>
                    <a:lnR w="19050">
                      <a:solidFill>
                        <a:srgbClr val="ECF0C8"/>
                      </a:solidFill>
                      <a:prstDash val="solid"/>
                    </a:lnR>
                    <a:lnT w="19050">
                      <a:solidFill>
                        <a:srgbClr val="ECF0C8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DF6E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75" marB="0">
                    <a:lnL w="19050">
                      <a:solidFill>
                        <a:srgbClr val="ECF0C8"/>
                      </a:solidFill>
                      <a:prstDash val="solid"/>
                    </a:lnL>
                    <a:lnR w="19050">
                      <a:solidFill>
                        <a:srgbClr val="ECF0C8"/>
                      </a:solidFill>
                      <a:prstDash val="solid"/>
                    </a:lnR>
                    <a:lnT w="19050">
                      <a:solidFill>
                        <a:srgbClr val="ECF0C8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DF6E3"/>
                    </a:solidFill>
                  </a:tcPr>
                </a:tc>
              </a:tr>
              <a:tr h="2794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75" marB="0">
                    <a:lnL w="19050">
                      <a:solidFill>
                        <a:srgbClr val="ECF0C8"/>
                      </a:solidFill>
                      <a:prstDash val="solid"/>
                    </a:lnL>
                    <a:lnR w="19050">
                      <a:solidFill>
                        <a:srgbClr val="ECF0C8"/>
                      </a:solidFill>
                      <a:prstDash val="solid"/>
                    </a:lnR>
                    <a:lnT w="19050">
                      <a:solidFill>
                        <a:srgbClr val="ECF0C8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DF6E3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общи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й</a:t>
                      </a:r>
                      <a:r>
                        <a:rPr sz="1300" spc="-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(</a:t>
                      </a: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к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линический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)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анали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з</a:t>
                      </a:r>
                      <a:r>
                        <a:rPr sz="1300" spc="-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кров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300" spc="-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р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з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ернутый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,</a:t>
                      </a:r>
                    </a:p>
                  </a:txBody>
                  <a:tcPr marL="0" marR="0" marT="635" marB="0">
                    <a:lnL w="19050">
                      <a:solidFill>
                        <a:srgbClr val="ECF0C8"/>
                      </a:solidFill>
                      <a:prstDash val="solid"/>
                    </a:lnL>
                    <a:lnR w="19050">
                      <a:solidFill>
                        <a:srgbClr val="ECF0C8"/>
                      </a:solidFill>
                      <a:prstDash val="solid"/>
                    </a:lnR>
                    <a:lnT w="19050">
                      <a:solidFill>
                        <a:srgbClr val="ECF0C8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DF6E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75" marB="0">
                    <a:lnL w="19050">
                      <a:solidFill>
                        <a:srgbClr val="ECF0C8"/>
                      </a:solidFill>
                      <a:prstDash val="solid"/>
                    </a:lnL>
                    <a:lnR w="19050">
                      <a:solidFill>
                        <a:srgbClr val="ECF0C8"/>
                      </a:solidFill>
                      <a:prstDash val="solid"/>
                    </a:lnR>
                    <a:lnT w="19050">
                      <a:solidFill>
                        <a:srgbClr val="ECF0C8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DF6E3"/>
                    </a:solidFill>
                  </a:tcPr>
                </a:tc>
              </a:tr>
              <a:tr h="5334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75" marB="0">
                    <a:lnL w="19050">
                      <a:solidFill>
                        <a:srgbClr val="ECF0C8"/>
                      </a:solidFill>
                      <a:prstDash val="solid"/>
                    </a:lnL>
                    <a:lnR w="19050">
                      <a:solidFill>
                        <a:srgbClr val="ECF0C8"/>
                      </a:solidFill>
                      <a:prstDash val="solid"/>
                    </a:lnR>
                    <a:lnT w="19050">
                      <a:solidFill>
                        <a:srgbClr val="ECF0C8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DF6E3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tabLst>
                          <a:tab pos="1207770" algn="l"/>
                          <a:tab pos="1851025" algn="l"/>
                          <a:tab pos="2414905" algn="l"/>
                        </a:tabLst>
                      </a:pP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биохимический	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анализ	</a:t>
                      </a:r>
                      <a:r>
                        <a:rPr sz="1300" spc="-20" dirty="0">
                          <a:latin typeface="Microsoft Sans Serif"/>
                          <a:cs typeface="Microsoft Sans Serif"/>
                        </a:rPr>
                        <a:t>крови	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(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холестерин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,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  <a:p>
                      <a:pPr marL="76200" marR="70485">
                        <a:lnSpc>
                          <a:spcPct val="117000"/>
                        </a:lnSpc>
                      </a:pP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липопротеины</a:t>
                      </a:r>
                      <a:r>
                        <a:rPr sz="1300" spc="19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20" dirty="0">
                          <a:latin typeface="Microsoft Sans Serif"/>
                          <a:cs typeface="Microsoft Sans Serif"/>
                        </a:rPr>
                        <a:t>низкой</a:t>
                      </a:r>
                      <a:r>
                        <a:rPr sz="1300" spc="2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плотности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300" spc="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реактивный </a:t>
                      </a:r>
                      <a:r>
                        <a:rPr sz="1300" spc="-254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20" dirty="0">
                          <a:latin typeface="Microsoft Sans Serif"/>
                          <a:cs typeface="Microsoft Sans Serif"/>
                        </a:rPr>
                        <a:t>белок</a:t>
                      </a:r>
                      <a:r>
                        <a:rPr sz="1300" spc="-20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АЛТ</a:t>
                      </a:r>
                      <a:r>
                        <a:rPr sz="1300" spc="-15" dirty="0" smtClean="0">
                          <a:latin typeface="Calibri"/>
                          <a:cs typeface="Calibri"/>
                        </a:rPr>
                        <a:t>,</a:t>
                      </a:r>
                      <a:r>
                        <a:rPr lang="ru-RU" sz="1300" spc="-1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15" dirty="0" smtClean="0">
                          <a:latin typeface="Microsoft Sans Serif"/>
                          <a:cs typeface="Microsoft Sans Serif"/>
                        </a:rPr>
                        <a:t>АСТ</a:t>
                      </a:r>
                      <a:r>
                        <a:rPr sz="1300" spc="-1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креатинин</a:t>
                      </a:r>
                      <a:r>
                        <a:rPr sz="1300" spc="-1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0" dirty="0">
                          <a:latin typeface="Microsoft Sans Serif"/>
                          <a:cs typeface="Microsoft Sans Serif"/>
                        </a:rPr>
                        <a:t>ЛДГ</a:t>
                      </a:r>
                      <a:r>
                        <a:rPr sz="1300" spc="-50" dirty="0">
                          <a:latin typeface="Calibri"/>
                          <a:cs typeface="Calibri"/>
                        </a:rPr>
                        <a:t>)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ECF0C8"/>
                      </a:solidFill>
                      <a:prstDash val="solid"/>
                    </a:lnL>
                    <a:lnR w="19050">
                      <a:solidFill>
                        <a:srgbClr val="ECF0C8"/>
                      </a:solidFill>
                      <a:prstDash val="solid"/>
                    </a:lnR>
                    <a:lnT w="19050">
                      <a:solidFill>
                        <a:srgbClr val="ECF0C8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DF6E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75" marB="0">
                    <a:lnL w="19050">
                      <a:solidFill>
                        <a:srgbClr val="ECF0C8"/>
                      </a:solidFill>
                      <a:prstDash val="solid"/>
                    </a:lnL>
                    <a:lnR w="19050">
                      <a:solidFill>
                        <a:srgbClr val="ECF0C8"/>
                      </a:solidFill>
                      <a:prstDash val="solid"/>
                    </a:lnR>
                    <a:lnT w="19050">
                      <a:solidFill>
                        <a:srgbClr val="ECF0C8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DF6E3"/>
                    </a:solidFill>
                  </a:tcPr>
                </a:tc>
              </a:tr>
            </a:tbl>
          </a:graphicData>
        </a:graphic>
      </p:graphicFrame>
      <p:sp>
        <p:nvSpPr>
          <p:cNvPr id="11" name="object 11"/>
          <p:cNvSpPr txBox="1"/>
          <p:nvPr/>
        </p:nvSpPr>
        <p:spPr>
          <a:xfrm>
            <a:off x="1447800" y="4838700"/>
            <a:ext cx="5891238" cy="1382943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 indent="447675" algn="just">
              <a:lnSpc>
                <a:spcPct val="101699"/>
              </a:lnSpc>
              <a:spcBef>
                <a:spcPts val="80"/>
              </a:spcBef>
            </a:pPr>
            <a:r>
              <a:rPr sz="1300" b="1" spc="-5" dirty="0">
                <a:latin typeface="Arial"/>
                <a:cs typeface="Arial"/>
              </a:rPr>
              <a:t>По</a:t>
            </a:r>
            <a:r>
              <a:rPr sz="1300" b="1" dirty="0">
                <a:latin typeface="Arial"/>
                <a:cs typeface="Arial"/>
              </a:rPr>
              <a:t> </a:t>
            </a:r>
            <a:r>
              <a:rPr sz="1300" b="1" spc="-10" dirty="0">
                <a:latin typeface="Arial"/>
                <a:cs typeface="Arial"/>
              </a:rPr>
              <a:t>итогам</a:t>
            </a:r>
            <a:r>
              <a:rPr sz="1300" b="1" spc="-5" dirty="0">
                <a:latin typeface="Arial"/>
                <a:cs typeface="Arial"/>
              </a:rPr>
              <a:t> </a:t>
            </a:r>
            <a:r>
              <a:rPr sz="1300" b="1" spc="-10" dirty="0">
                <a:latin typeface="Arial"/>
                <a:cs typeface="Arial"/>
              </a:rPr>
              <a:t>анкетирования</a:t>
            </a:r>
            <a:r>
              <a:rPr sz="1300" b="1" spc="-5" dirty="0">
                <a:latin typeface="Arial"/>
                <a:cs typeface="Arial"/>
              </a:rPr>
              <a:t> </a:t>
            </a:r>
            <a:r>
              <a:rPr sz="1300" b="1" dirty="0">
                <a:latin typeface="Arial"/>
                <a:cs typeface="Arial"/>
              </a:rPr>
              <a:t>и</a:t>
            </a:r>
            <a:r>
              <a:rPr sz="1300" b="1" spc="5" dirty="0">
                <a:latin typeface="Arial"/>
                <a:cs typeface="Arial"/>
              </a:rPr>
              <a:t> </a:t>
            </a:r>
            <a:r>
              <a:rPr sz="1300" b="1" spc="-20" dirty="0">
                <a:latin typeface="Arial"/>
                <a:cs typeface="Arial"/>
              </a:rPr>
              <a:t>результатам</a:t>
            </a:r>
            <a:r>
              <a:rPr sz="1300" b="1" spc="-15" dirty="0">
                <a:latin typeface="Arial"/>
                <a:cs typeface="Arial"/>
              </a:rPr>
              <a:t> </a:t>
            </a:r>
            <a:r>
              <a:rPr sz="1300" b="1" spc="-10" dirty="0">
                <a:latin typeface="Arial"/>
                <a:cs typeface="Arial"/>
              </a:rPr>
              <a:t>исследований</a:t>
            </a:r>
            <a:r>
              <a:rPr sz="1300" b="1" spc="-5" dirty="0">
                <a:latin typeface="Arial"/>
                <a:cs typeface="Arial"/>
              </a:rPr>
              <a:t> </a:t>
            </a:r>
            <a:r>
              <a:rPr sz="1300" b="1" dirty="0">
                <a:latin typeface="Calibri"/>
                <a:cs typeface="Calibri"/>
              </a:rPr>
              <a:t>I</a:t>
            </a:r>
            <a:r>
              <a:rPr sz="1300" b="1" spc="5" dirty="0">
                <a:latin typeface="Calibri"/>
                <a:cs typeface="Calibri"/>
              </a:rPr>
              <a:t> </a:t>
            </a:r>
            <a:r>
              <a:rPr sz="1300" b="1" spc="-10" dirty="0">
                <a:latin typeface="Arial"/>
                <a:cs typeface="Arial"/>
              </a:rPr>
              <a:t>этапа </a:t>
            </a:r>
            <a:r>
              <a:rPr sz="1300" b="1" spc="-5" dirty="0">
                <a:latin typeface="Arial"/>
                <a:cs typeface="Arial"/>
              </a:rPr>
              <a:t> </a:t>
            </a:r>
            <a:r>
              <a:rPr sz="1300" b="1" spc="-10" dirty="0">
                <a:latin typeface="Arial"/>
                <a:cs typeface="Arial"/>
              </a:rPr>
              <a:t>диспансеризации </a:t>
            </a:r>
            <a:r>
              <a:rPr sz="1300" b="1" spc="-5" dirty="0">
                <a:latin typeface="Calibri"/>
                <a:cs typeface="Calibri"/>
              </a:rPr>
              <a:t>(</a:t>
            </a:r>
            <a:r>
              <a:rPr sz="1300" b="1" spc="-5" dirty="0">
                <a:latin typeface="Arial"/>
                <a:cs typeface="Arial"/>
              </a:rPr>
              <a:t>в </a:t>
            </a:r>
            <a:r>
              <a:rPr sz="1300" b="1" spc="-10" dirty="0">
                <a:latin typeface="Arial"/>
                <a:cs typeface="Arial"/>
              </a:rPr>
              <a:t>том числе </a:t>
            </a:r>
            <a:r>
              <a:rPr sz="1300" b="1" spc="-15" dirty="0">
                <a:latin typeface="Arial"/>
                <a:cs typeface="Arial"/>
              </a:rPr>
              <a:t>углубленной</a:t>
            </a:r>
            <a:r>
              <a:rPr sz="1300" b="1" spc="-15" dirty="0">
                <a:latin typeface="Calibri"/>
                <a:cs typeface="Calibri"/>
              </a:rPr>
              <a:t>)</a:t>
            </a:r>
            <a:r>
              <a:rPr sz="1300" b="1" spc="-10" dirty="0">
                <a:latin typeface="Calibri"/>
                <a:cs typeface="Calibri"/>
              </a:rPr>
              <a:t> </a:t>
            </a:r>
            <a:r>
              <a:rPr sz="1300" b="1" spc="-10" dirty="0">
                <a:latin typeface="Arial"/>
                <a:cs typeface="Arial"/>
              </a:rPr>
              <a:t>врач</a:t>
            </a:r>
            <a:r>
              <a:rPr sz="1300" b="1" spc="-10" dirty="0">
                <a:latin typeface="Calibri"/>
                <a:cs typeface="Calibri"/>
              </a:rPr>
              <a:t>-</a:t>
            </a:r>
            <a:r>
              <a:rPr sz="1300" b="1" spc="-10" dirty="0">
                <a:latin typeface="Arial"/>
                <a:cs typeface="Arial"/>
              </a:rPr>
              <a:t>терапевт </a:t>
            </a:r>
            <a:r>
              <a:rPr sz="1300" b="1" spc="-15" dirty="0">
                <a:latin typeface="Arial"/>
                <a:cs typeface="Arial"/>
              </a:rPr>
              <a:t>может </a:t>
            </a:r>
            <a:r>
              <a:rPr sz="1300" b="1" spc="-5" dirty="0">
                <a:latin typeface="Arial"/>
                <a:cs typeface="Arial"/>
              </a:rPr>
              <a:t>направить на </a:t>
            </a:r>
            <a:r>
              <a:rPr sz="1300" b="1" dirty="0">
                <a:latin typeface="Arial"/>
                <a:cs typeface="Arial"/>
              </a:rPr>
              <a:t> </a:t>
            </a:r>
            <a:r>
              <a:rPr sz="1300" b="1" spc="-10" dirty="0">
                <a:latin typeface="Arial"/>
                <a:cs typeface="Arial"/>
              </a:rPr>
              <a:t>дополнительные</a:t>
            </a:r>
            <a:r>
              <a:rPr sz="1300" b="1" spc="-5" dirty="0">
                <a:latin typeface="Arial"/>
                <a:cs typeface="Arial"/>
              </a:rPr>
              <a:t> </a:t>
            </a:r>
            <a:r>
              <a:rPr sz="1300" b="1" spc="-10" dirty="0">
                <a:latin typeface="Arial"/>
                <a:cs typeface="Arial"/>
              </a:rPr>
              <a:t>обследования</a:t>
            </a:r>
            <a:r>
              <a:rPr sz="1300" b="1" spc="-5" dirty="0">
                <a:latin typeface="Arial"/>
                <a:cs typeface="Arial"/>
              </a:rPr>
              <a:t> </a:t>
            </a:r>
            <a:r>
              <a:rPr sz="1300" b="1" dirty="0">
                <a:latin typeface="Arial"/>
                <a:cs typeface="Arial"/>
              </a:rPr>
              <a:t>в</a:t>
            </a:r>
            <a:r>
              <a:rPr sz="1300" b="1" spc="5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рамках</a:t>
            </a:r>
            <a:r>
              <a:rPr sz="1300" b="1" dirty="0">
                <a:latin typeface="Arial"/>
                <a:cs typeface="Arial"/>
              </a:rPr>
              <a:t> </a:t>
            </a:r>
            <a:r>
              <a:rPr sz="1300" b="1" spc="-5" dirty="0">
                <a:latin typeface="Calibri"/>
                <a:cs typeface="Calibri"/>
              </a:rPr>
              <a:t>II</a:t>
            </a:r>
            <a:r>
              <a:rPr sz="1300" b="1" dirty="0">
                <a:latin typeface="Calibri"/>
                <a:cs typeface="Calibri"/>
              </a:rPr>
              <a:t> </a:t>
            </a:r>
            <a:r>
              <a:rPr sz="1300" b="1" spc="-10" dirty="0">
                <a:latin typeface="Arial"/>
                <a:cs typeface="Arial"/>
              </a:rPr>
              <a:t>этапа</a:t>
            </a:r>
            <a:r>
              <a:rPr sz="1300" b="1" spc="-10" dirty="0">
                <a:latin typeface="Calibri"/>
                <a:cs typeface="Calibri"/>
              </a:rPr>
              <a:t>,</a:t>
            </a:r>
            <a:r>
              <a:rPr sz="1300" b="1" spc="-5" dirty="0">
                <a:latin typeface="Calibri"/>
                <a:cs typeface="Calibri"/>
              </a:rPr>
              <a:t> </a:t>
            </a:r>
            <a:r>
              <a:rPr sz="1300" b="1" dirty="0">
                <a:latin typeface="Arial"/>
                <a:cs typeface="Arial"/>
              </a:rPr>
              <a:t>а</a:t>
            </a:r>
            <a:r>
              <a:rPr sz="1300" b="1" spc="5" dirty="0">
                <a:latin typeface="Arial"/>
                <a:cs typeface="Arial"/>
              </a:rPr>
              <a:t> </a:t>
            </a:r>
            <a:r>
              <a:rPr sz="1300" b="1" spc="-10" dirty="0">
                <a:latin typeface="Arial"/>
                <a:cs typeface="Arial"/>
              </a:rPr>
              <a:t>также</a:t>
            </a:r>
            <a:r>
              <a:rPr sz="1300" b="1" spc="-5" dirty="0">
                <a:latin typeface="Arial"/>
                <a:cs typeface="Arial"/>
              </a:rPr>
              <a:t> вне</a:t>
            </a:r>
            <a:r>
              <a:rPr sz="1300" b="1" dirty="0">
                <a:latin typeface="Arial"/>
                <a:cs typeface="Arial"/>
              </a:rPr>
              <a:t> </a:t>
            </a:r>
            <a:r>
              <a:rPr sz="1300" b="1" spc="-10" dirty="0">
                <a:latin typeface="Arial"/>
                <a:cs typeface="Arial"/>
              </a:rPr>
              <a:t>рамок </a:t>
            </a:r>
            <a:r>
              <a:rPr sz="1300" b="1" spc="-5" dirty="0">
                <a:latin typeface="Arial"/>
                <a:cs typeface="Arial"/>
              </a:rPr>
              <a:t> </a:t>
            </a:r>
            <a:r>
              <a:rPr sz="1300" b="1" spc="-10" dirty="0">
                <a:latin typeface="Arial"/>
                <a:cs typeface="Arial"/>
              </a:rPr>
              <a:t>диспансеризации</a:t>
            </a:r>
            <a:r>
              <a:rPr sz="1300" b="1" spc="-10" dirty="0">
                <a:latin typeface="Calibri"/>
                <a:cs typeface="Calibri"/>
              </a:rPr>
              <a:t>.</a:t>
            </a:r>
            <a:endParaRPr sz="1300" dirty="0">
              <a:latin typeface="Calibri"/>
              <a:cs typeface="Calibri"/>
            </a:endParaRPr>
          </a:p>
          <a:p>
            <a:pPr marL="12700" marR="7620" algn="just">
              <a:lnSpc>
                <a:spcPts val="1410"/>
              </a:lnSpc>
              <a:spcBef>
                <a:spcPts val="50"/>
              </a:spcBef>
            </a:pPr>
            <a:r>
              <a:rPr sz="1300" spc="60" dirty="0">
                <a:solidFill>
                  <a:srgbClr val="7D8525"/>
                </a:solidFill>
                <a:latin typeface="Verdana"/>
                <a:cs typeface="Verdana"/>
              </a:rPr>
              <a:t>11. </a:t>
            </a:r>
            <a:r>
              <a:rPr sz="1300" spc="130" dirty="0">
                <a:solidFill>
                  <a:srgbClr val="7D8525"/>
                </a:solidFill>
                <a:latin typeface="Lucida Sans Unicode"/>
                <a:cs typeface="Lucida Sans Unicode"/>
              </a:rPr>
              <a:t>Зачем </a:t>
            </a:r>
            <a:r>
              <a:rPr sz="1300" spc="145" dirty="0">
                <a:solidFill>
                  <a:srgbClr val="7D8525"/>
                </a:solidFill>
                <a:latin typeface="Lucida Sans Unicode"/>
                <a:cs typeface="Lucida Sans Unicode"/>
              </a:rPr>
              <a:t>нужны </a:t>
            </a:r>
            <a:r>
              <a:rPr sz="1300" spc="105" dirty="0">
                <a:solidFill>
                  <a:srgbClr val="7D8525"/>
                </a:solidFill>
                <a:latin typeface="Lucida Sans Unicode"/>
                <a:cs typeface="Lucida Sans Unicode"/>
              </a:rPr>
              <a:t>методы </a:t>
            </a:r>
            <a:r>
              <a:rPr sz="1300" spc="60" dirty="0">
                <a:solidFill>
                  <a:srgbClr val="7D8525"/>
                </a:solidFill>
                <a:latin typeface="Lucida Sans Unicode"/>
                <a:cs typeface="Lucida Sans Unicode"/>
              </a:rPr>
              <a:t>исследования</a:t>
            </a:r>
            <a:r>
              <a:rPr sz="1300" spc="60" dirty="0">
                <a:solidFill>
                  <a:srgbClr val="7D8525"/>
                </a:solidFill>
                <a:latin typeface="Verdana"/>
                <a:cs typeface="Verdana"/>
              </a:rPr>
              <a:t>, </a:t>
            </a:r>
            <a:r>
              <a:rPr sz="1300" spc="90" dirty="0">
                <a:solidFill>
                  <a:srgbClr val="7D8525"/>
                </a:solidFill>
                <a:latin typeface="Lucida Sans Unicode"/>
                <a:cs typeface="Lucida Sans Unicode"/>
              </a:rPr>
              <a:t>которые </a:t>
            </a:r>
            <a:r>
              <a:rPr sz="1300" spc="125" dirty="0">
                <a:solidFill>
                  <a:srgbClr val="7D8525"/>
                </a:solidFill>
                <a:latin typeface="Lucida Sans Unicode"/>
                <a:cs typeface="Lucida Sans Unicode"/>
              </a:rPr>
              <a:t>включены </a:t>
            </a:r>
            <a:r>
              <a:rPr sz="1300" spc="130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145" dirty="0">
                <a:solidFill>
                  <a:srgbClr val="7D8525"/>
                </a:solidFill>
                <a:latin typeface="Lucida Sans Unicode"/>
                <a:cs typeface="Lucida Sans Unicode"/>
              </a:rPr>
              <a:t>в</a:t>
            </a:r>
            <a:r>
              <a:rPr sz="1300" spc="150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70" dirty="0">
                <a:solidFill>
                  <a:srgbClr val="7D8525"/>
                </a:solidFill>
                <a:latin typeface="Lucida Sans Unicode"/>
                <a:cs typeface="Lucida Sans Unicode"/>
              </a:rPr>
              <a:t>углубленную</a:t>
            </a:r>
            <a:r>
              <a:rPr sz="1300" spc="75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65" dirty="0">
                <a:solidFill>
                  <a:srgbClr val="7D8525"/>
                </a:solidFill>
                <a:latin typeface="Lucida Sans Unicode"/>
                <a:cs typeface="Lucida Sans Unicode"/>
              </a:rPr>
              <a:t>диспансеризацию</a:t>
            </a:r>
            <a:r>
              <a:rPr sz="1300" spc="70" dirty="0">
                <a:solidFill>
                  <a:srgbClr val="7D8525"/>
                </a:solidFill>
                <a:latin typeface="Lucida Sans Unicode"/>
                <a:cs typeface="Lucida Sans Unicode"/>
              </a:rPr>
              <a:t> пациентов</a:t>
            </a:r>
            <a:r>
              <a:rPr sz="1300" spc="70" dirty="0">
                <a:solidFill>
                  <a:srgbClr val="7D8525"/>
                </a:solidFill>
                <a:latin typeface="Verdana"/>
                <a:cs typeface="Verdana"/>
              </a:rPr>
              <a:t>,</a:t>
            </a:r>
            <a:r>
              <a:rPr sz="1300" spc="75" dirty="0">
                <a:solidFill>
                  <a:srgbClr val="7D8525"/>
                </a:solidFill>
                <a:latin typeface="Verdana"/>
                <a:cs typeface="Verdana"/>
              </a:rPr>
              <a:t> </a:t>
            </a:r>
            <a:r>
              <a:rPr sz="1300" spc="60" dirty="0">
                <a:solidFill>
                  <a:srgbClr val="7D8525"/>
                </a:solidFill>
                <a:latin typeface="Lucida Sans Unicode"/>
                <a:cs typeface="Lucida Sans Unicode"/>
              </a:rPr>
              <a:t>перенесших </a:t>
            </a:r>
            <a:r>
              <a:rPr sz="1300" spc="65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105" dirty="0">
                <a:solidFill>
                  <a:srgbClr val="7D8525"/>
                </a:solidFill>
                <a:latin typeface="Lucida Sans Unicode"/>
                <a:cs typeface="Lucida Sans Unicode"/>
              </a:rPr>
              <a:t>новую</a:t>
            </a:r>
            <a:r>
              <a:rPr sz="1300" spc="20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80" dirty="0">
                <a:solidFill>
                  <a:srgbClr val="7D8525"/>
                </a:solidFill>
                <a:latin typeface="Lucida Sans Unicode"/>
                <a:cs typeface="Lucida Sans Unicode"/>
              </a:rPr>
              <a:t>коронавирусную</a:t>
            </a:r>
            <a:r>
              <a:rPr sz="1300" spc="25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100" dirty="0">
                <a:solidFill>
                  <a:srgbClr val="7D8525"/>
                </a:solidFill>
                <a:latin typeface="Lucida Sans Unicode"/>
                <a:cs typeface="Lucida Sans Unicode"/>
              </a:rPr>
              <a:t>инфекцию</a:t>
            </a:r>
            <a:r>
              <a:rPr sz="1300" spc="100" dirty="0">
                <a:solidFill>
                  <a:srgbClr val="7D8525"/>
                </a:solidFill>
                <a:latin typeface="Verdana"/>
                <a:cs typeface="Verdana"/>
              </a:rPr>
              <a:t>?</a:t>
            </a:r>
            <a:endParaRPr sz="1300" dirty="0">
              <a:latin typeface="Verdana"/>
              <a:cs typeface="Verdana"/>
            </a:endParaRPr>
          </a:p>
        </p:txBody>
      </p:sp>
      <p:graphicFrame>
        <p:nvGraphicFramePr>
          <p:cNvPr id="12" name="object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371388"/>
              </p:ext>
            </p:extLst>
          </p:nvPr>
        </p:nvGraphicFramePr>
        <p:xfrm>
          <a:off x="1568474" y="6329738"/>
          <a:ext cx="5899126" cy="25725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84326"/>
                <a:gridCol w="621143"/>
                <a:gridCol w="3493657"/>
              </a:tblGrid>
              <a:tr h="193809">
                <a:tc gridSpan="2">
                  <a:txBody>
                    <a:bodyPr/>
                    <a:lstStyle/>
                    <a:p>
                      <a:pPr marL="69215">
                        <a:lnSpc>
                          <a:spcPts val="1170"/>
                        </a:lnSpc>
                      </a:pP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М</a:t>
                      </a:r>
                      <a:r>
                        <a:rPr sz="1300" spc="-35" dirty="0"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sz="1300" spc="-25" dirty="0"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д</a:t>
                      </a:r>
                      <a:r>
                        <a:rPr sz="1300" spc="-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иссл</a:t>
                      </a:r>
                      <a:r>
                        <a:rPr sz="1300" spc="-25" dirty="0"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до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ани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я</a:t>
                      </a:r>
                    </a:p>
                  </a:txBody>
                  <a:tcPr marL="0" marR="0" marT="0" marB="0">
                    <a:lnL w="19050">
                      <a:solidFill>
                        <a:srgbClr val="ECF0C8"/>
                      </a:solidFill>
                      <a:prstDash val="solid"/>
                    </a:lnL>
                    <a:lnB w="28575">
                      <a:solidFill>
                        <a:srgbClr val="E3E7A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8290">
                        <a:lnSpc>
                          <a:spcPts val="1170"/>
                        </a:lnSpc>
                      </a:pP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Цель</a:t>
                      </a:r>
                      <a:r>
                        <a:rPr sz="1300" spc="-5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проведения</a:t>
                      </a:r>
                      <a:r>
                        <a:rPr sz="1300" spc="-5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300" spc="-5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содержание</a:t>
                      </a:r>
                      <a:r>
                        <a:rPr sz="1300" spc="-5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20" dirty="0">
                          <a:latin typeface="Microsoft Sans Serif"/>
                          <a:cs typeface="Microsoft Sans Serif"/>
                        </a:rPr>
                        <a:t>метода</a:t>
                      </a:r>
                      <a:endParaRPr sz="13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R w="19050">
                      <a:solidFill>
                        <a:srgbClr val="ECF0C8"/>
                      </a:solidFill>
                      <a:prstDash val="solid"/>
                    </a:lnR>
                    <a:lnB w="28575">
                      <a:solidFill>
                        <a:srgbClr val="E3E7A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58750">
                <a:tc gridSpan="3">
                  <a:txBody>
                    <a:bodyPr/>
                    <a:lstStyle/>
                    <a:p>
                      <a:pPr marL="203200" algn="ctr">
                        <a:lnSpc>
                          <a:spcPts val="1150"/>
                        </a:lnSpc>
                      </a:pPr>
                      <a:r>
                        <a:rPr sz="1300" b="1" spc="-5" dirty="0">
                          <a:latin typeface="Arial"/>
                          <a:cs typeface="Arial"/>
                        </a:rPr>
                        <a:t>на</a:t>
                      </a:r>
                      <a:r>
                        <a:rPr sz="13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3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-10" dirty="0">
                          <a:latin typeface="Arial"/>
                          <a:cs typeface="Arial"/>
                        </a:rPr>
                        <a:t>этапе</a:t>
                      </a:r>
                      <a:r>
                        <a:rPr sz="13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15" dirty="0">
                          <a:latin typeface="Arial"/>
                          <a:cs typeface="Arial"/>
                        </a:rPr>
                        <a:t>углубленной</a:t>
                      </a:r>
                      <a:r>
                        <a:rPr sz="13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10" dirty="0">
                          <a:latin typeface="Arial"/>
                          <a:cs typeface="Arial"/>
                        </a:rPr>
                        <a:t>диспансеризации</a:t>
                      </a:r>
                      <a:r>
                        <a:rPr sz="1300" b="1" spc="-10" dirty="0">
                          <a:latin typeface="Calibri"/>
                          <a:cs typeface="Calibri"/>
                        </a:rPr>
                        <a:t>: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ECF0C8"/>
                      </a:solidFill>
                      <a:prstDash val="solid"/>
                    </a:lnL>
                    <a:lnR w="19050">
                      <a:solidFill>
                        <a:srgbClr val="ECF0C8"/>
                      </a:solidFill>
                      <a:prstDash val="solid"/>
                    </a:lnR>
                    <a:lnT w="28575">
                      <a:solidFill>
                        <a:srgbClr val="E3E7AF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5F6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257299">
                <a:tc>
                  <a:txBody>
                    <a:bodyPr/>
                    <a:lstStyle/>
                    <a:p>
                      <a:pPr marL="18351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анкетирование</a:t>
                      </a:r>
                      <a:endParaRPr sz="13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5715" marB="0">
                    <a:lnL w="19050">
                      <a:solidFill>
                        <a:srgbClr val="ECF0C8"/>
                      </a:solidFill>
                      <a:prstDash val="solid"/>
                    </a:lnL>
                    <a:lnR w="19050">
                      <a:solidFill>
                        <a:srgbClr val="ECF0C8"/>
                      </a:solidFill>
                      <a:prstDash val="solid"/>
                    </a:lnR>
                    <a:lnT w="19050">
                      <a:solidFill>
                        <a:srgbClr val="ECF0C8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5F6E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78740" algn="just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выявление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/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уточнение</a:t>
                      </a:r>
                      <a:r>
                        <a:rPr sz="1300" spc="-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20" dirty="0">
                          <a:latin typeface="Microsoft Sans Serif"/>
                          <a:cs typeface="Microsoft Sans Serif"/>
                        </a:rPr>
                        <a:t>факта</a:t>
                      </a:r>
                      <a:r>
                        <a:rPr sz="1300" spc="-3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перенесенной</a:t>
                      </a:r>
                      <a:r>
                        <a:rPr sz="1300" spc="-3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новой</a:t>
                      </a:r>
                      <a:endParaRPr sz="1300" dirty="0">
                        <a:latin typeface="Microsoft Sans Serif"/>
                        <a:cs typeface="Microsoft Sans Serif"/>
                      </a:endParaRPr>
                    </a:p>
                    <a:p>
                      <a:pPr marL="78740" marR="75565" algn="just">
                        <a:lnSpc>
                          <a:spcPct val="117000"/>
                        </a:lnSpc>
                        <a:tabLst>
                          <a:tab pos="2395220" algn="l"/>
                        </a:tabLst>
                      </a:pP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к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оронави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ру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сно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й	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инфекции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, 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выявление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/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уточнение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появления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 после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выздоровления жалоб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и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симптомов</a:t>
                      </a:r>
                      <a:r>
                        <a:rPr sz="1300" spc="-15" dirty="0">
                          <a:latin typeface="Calibri"/>
                          <a:cs typeface="Calibri"/>
                        </a:rPr>
                        <a:t>,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характерных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для</a:t>
                      </a:r>
                      <a:r>
                        <a:rPr sz="13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постковидного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 синдрома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или</a:t>
                      </a:r>
                      <a:r>
                        <a:rPr sz="13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изменение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характера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 имевшихся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 ранее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жалоб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3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связи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с </a:t>
                      </a:r>
                      <a:r>
                        <a:rPr sz="13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перенесенной</a:t>
                      </a:r>
                      <a:r>
                        <a:rPr sz="1300" spc="-3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новой</a:t>
                      </a:r>
                      <a:r>
                        <a:rPr sz="1300" spc="-3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коронавирусной</a:t>
                      </a:r>
                      <a:r>
                        <a:rPr sz="1300" spc="-3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инфекцией</a:t>
                      </a:r>
                      <a:endParaRPr sz="13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5715" marB="0">
                    <a:lnL w="19050">
                      <a:solidFill>
                        <a:srgbClr val="ECF0C8"/>
                      </a:solidFill>
                      <a:prstDash val="solid"/>
                    </a:lnL>
                    <a:lnR w="19050">
                      <a:solidFill>
                        <a:srgbClr val="ECF0C8"/>
                      </a:solidFill>
                      <a:prstDash val="solid"/>
                    </a:lnR>
                    <a:lnT w="19050">
                      <a:solidFill>
                        <a:srgbClr val="ECF0C8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5F6E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78740" algn="just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3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5715" marB="0">
                    <a:lnL w="19050">
                      <a:solidFill>
                        <a:srgbClr val="ECF0C8"/>
                      </a:solidFill>
                      <a:prstDash val="solid"/>
                    </a:lnL>
                    <a:lnR w="19050">
                      <a:solidFill>
                        <a:srgbClr val="ECF0C8"/>
                      </a:solidFill>
                      <a:prstDash val="solid"/>
                    </a:lnR>
                    <a:lnT w="19050">
                      <a:solidFill>
                        <a:srgbClr val="ECF0C8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5F6E3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18351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оценка</a:t>
                      </a:r>
                      <a:r>
                        <a:rPr sz="1300" spc="17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сатурации</a:t>
                      </a:r>
                      <a:r>
                        <a:rPr sz="1300" spc="17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кислорода</a:t>
                      </a:r>
                      <a:r>
                        <a:rPr sz="1300" spc="10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в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  <a:p>
                      <a:pPr marL="18351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кров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300" spc="-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300" spc="-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по</a:t>
                      </a: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к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е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5715" marB="0">
                    <a:lnL w="19050">
                      <a:solidFill>
                        <a:srgbClr val="ECF0C8"/>
                      </a:solidFill>
                      <a:prstDash val="solid"/>
                    </a:lnL>
                    <a:lnR w="19050">
                      <a:solidFill>
                        <a:srgbClr val="ECF0C8"/>
                      </a:solidFill>
                      <a:prstDash val="solid"/>
                    </a:lnR>
                    <a:lnT w="19050">
                      <a:solidFill>
                        <a:srgbClr val="ECF0C8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5F6E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оценка</a:t>
                      </a:r>
                      <a:r>
                        <a:rPr sz="1300" spc="25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содержания</a:t>
                      </a:r>
                      <a:r>
                        <a:rPr sz="1300" spc="17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кислорода</a:t>
                      </a:r>
                      <a:r>
                        <a:rPr sz="1300" spc="18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300" spc="18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20" dirty="0">
                          <a:latin typeface="Microsoft Sans Serif"/>
                          <a:cs typeface="Microsoft Sans Serif"/>
                        </a:rPr>
                        <a:t>крови</a:t>
                      </a:r>
                      <a:r>
                        <a:rPr sz="1300" spc="17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sz="1300" spc="18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целью</a:t>
                      </a:r>
                      <a:endParaRPr sz="1300" dirty="0">
                        <a:latin typeface="Microsoft Sans Serif"/>
                        <a:cs typeface="Microsoft Sans Serif"/>
                      </a:endParaRPr>
                    </a:p>
                    <a:p>
                      <a:pPr marL="7874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выявления</a:t>
                      </a:r>
                      <a:r>
                        <a:rPr sz="1300" spc="65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дыхательной</a:t>
                      </a:r>
                      <a:r>
                        <a:rPr sz="1300" spc="65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недостаточности</a:t>
                      </a:r>
                      <a:r>
                        <a:rPr sz="1300" spc="65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40" dirty="0">
                          <a:latin typeface="Microsoft Sans Serif"/>
                          <a:cs typeface="Microsoft Sans Serif"/>
                        </a:rPr>
                        <a:t>как</a:t>
                      </a:r>
                      <a:endParaRPr sz="13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5715" marB="0">
                    <a:lnL w="19050">
                      <a:solidFill>
                        <a:srgbClr val="ECF0C8"/>
                      </a:solidFill>
                      <a:prstDash val="solid"/>
                    </a:lnL>
                    <a:lnR w="19050">
                      <a:solidFill>
                        <a:srgbClr val="ECF0C8"/>
                      </a:solidFill>
                      <a:prstDash val="solid"/>
                    </a:lnR>
                    <a:lnT w="19050">
                      <a:solidFill>
                        <a:srgbClr val="ECF0C8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5F6E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3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5715" marB="0">
                    <a:lnL w="19050">
                      <a:solidFill>
                        <a:srgbClr val="ECF0C8"/>
                      </a:solidFill>
                      <a:prstDash val="solid"/>
                    </a:lnL>
                    <a:lnR w="19050">
                      <a:solidFill>
                        <a:srgbClr val="ECF0C8"/>
                      </a:solidFill>
                      <a:prstDash val="solid"/>
                    </a:lnR>
                    <a:lnT w="19050">
                      <a:solidFill>
                        <a:srgbClr val="ECF0C8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5F6E3"/>
                    </a:solidFill>
                  </a:tcPr>
                </a:tc>
              </a:tr>
            </a:tbl>
          </a:graphicData>
        </a:graphic>
      </p:graphicFrame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xfrm>
            <a:off x="7366000" y="9677400"/>
            <a:ext cx="203200" cy="200659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45"/>
              </a:spcBef>
            </a:pPr>
            <a:fld id="{81D60167-4931-47E6-BA6A-407CBD079E47}" type="slidenum">
              <a:rPr dirty="0"/>
              <a:t>5</a:t>
            </a:fld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52400" y="71377"/>
            <a:ext cx="7315200" cy="9448800"/>
            <a:chOff x="914400" y="1366663"/>
            <a:chExt cx="5934075" cy="7162800"/>
          </a:xfrm>
        </p:grpSpPr>
        <p:sp>
          <p:nvSpPr>
            <p:cNvPr id="3" name="object 3"/>
            <p:cNvSpPr/>
            <p:nvPr/>
          </p:nvSpPr>
          <p:spPr>
            <a:xfrm>
              <a:off x="914400" y="1366663"/>
              <a:ext cx="228600" cy="7162800"/>
            </a:xfrm>
            <a:custGeom>
              <a:avLst/>
              <a:gdLst/>
              <a:ahLst/>
              <a:cxnLst/>
              <a:rect l="l" t="t" r="r" b="b"/>
              <a:pathLst>
                <a:path w="228600" h="7162800">
                  <a:moveTo>
                    <a:pt x="228600" y="7162800"/>
                  </a:moveTo>
                  <a:lnTo>
                    <a:pt x="0" y="7162800"/>
                  </a:lnTo>
                  <a:lnTo>
                    <a:pt x="0" y="0"/>
                  </a:lnTo>
                  <a:lnTo>
                    <a:pt x="228600" y="0"/>
                  </a:lnTo>
                  <a:lnTo>
                    <a:pt x="228600" y="7162800"/>
                  </a:lnTo>
                  <a:close/>
                </a:path>
              </a:pathLst>
            </a:custGeom>
            <a:solidFill>
              <a:srgbClr val="91D0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143000" y="1366663"/>
              <a:ext cx="5705475" cy="7162800"/>
            </a:xfrm>
            <a:custGeom>
              <a:avLst/>
              <a:gdLst/>
              <a:ahLst/>
              <a:cxnLst/>
              <a:rect l="l" t="t" r="r" b="b"/>
              <a:pathLst>
                <a:path w="5705475" h="7162800">
                  <a:moveTo>
                    <a:pt x="5705475" y="7162800"/>
                  </a:moveTo>
                  <a:lnTo>
                    <a:pt x="0" y="7162800"/>
                  </a:lnTo>
                  <a:lnTo>
                    <a:pt x="0" y="0"/>
                  </a:lnTo>
                  <a:lnTo>
                    <a:pt x="5705475" y="0"/>
                  </a:lnTo>
                  <a:lnTo>
                    <a:pt x="5705475" y="7162800"/>
                  </a:lnTo>
                  <a:close/>
                </a:path>
              </a:pathLst>
            </a:custGeom>
            <a:solidFill>
              <a:srgbClr val="F5F6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9" name="objec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7219045"/>
              </p:ext>
            </p:extLst>
          </p:nvPr>
        </p:nvGraphicFramePr>
        <p:xfrm>
          <a:off x="914400" y="381000"/>
          <a:ext cx="6553200" cy="89528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72178"/>
                <a:gridCol w="3881022"/>
              </a:tblGrid>
              <a:tr h="5461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ECF0C8"/>
                      </a:solidFill>
                      <a:prstDash val="solid"/>
                    </a:lnL>
                    <a:lnR w="19050">
                      <a:solidFill>
                        <a:srgbClr val="ECF0C8"/>
                      </a:solidFill>
                      <a:prstDash val="solid"/>
                    </a:lnR>
                    <a:lnT w="19050">
                      <a:solidFill>
                        <a:srgbClr val="ECF0C8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5F6E3"/>
                    </a:solidFill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300" spc="-20" dirty="0">
                          <a:latin typeface="Microsoft Sans Serif"/>
                          <a:cs typeface="Microsoft Sans Serif"/>
                        </a:rPr>
                        <a:t>показания</a:t>
                      </a:r>
                      <a:r>
                        <a:rPr sz="1300" spc="4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для</a:t>
                      </a:r>
                      <a:r>
                        <a:rPr sz="1300" spc="4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направления</a:t>
                      </a:r>
                      <a:r>
                        <a:rPr sz="1300" spc="4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на</a:t>
                      </a:r>
                      <a:r>
                        <a:rPr sz="1300" spc="3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компьютерную</a:t>
                      </a:r>
                      <a:endParaRPr sz="1300" dirty="0">
                        <a:latin typeface="Microsoft Sans Serif"/>
                        <a:cs typeface="Microsoft Sans Serif"/>
                      </a:endParaRPr>
                    </a:p>
                    <a:p>
                      <a:pPr marL="78740" marR="71120">
                        <a:lnSpc>
                          <a:spcPct val="117000"/>
                        </a:lnSpc>
                        <a:tabLst>
                          <a:tab pos="1146175" algn="l"/>
                          <a:tab pos="1841500" algn="l"/>
                          <a:tab pos="2372995" algn="l"/>
                        </a:tabLst>
                      </a:pP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омографи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ю	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легки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х	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дл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я	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выя</a:t>
                      </a:r>
                      <a:r>
                        <a:rPr sz="1300" spc="-25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лени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я 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поствоспалительных</a:t>
                      </a:r>
                      <a:r>
                        <a:rPr sz="1300" spc="-4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изменений</a:t>
                      </a:r>
                      <a:endParaRPr sz="13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810" marB="0">
                    <a:lnL w="19050">
                      <a:solidFill>
                        <a:srgbClr val="ECF0C8"/>
                      </a:solidFill>
                      <a:prstDash val="solid"/>
                    </a:lnL>
                    <a:lnR w="19050">
                      <a:solidFill>
                        <a:srgbClr val="ECF0C8"/>
                      </a:solidFill>
                      <a:prstDash val="solid"/>
                    </a:lnR>
                    <a:lnT w="19050">
                      <a:solidFill>
                        <a:srgbClr val="ECF0C8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5F6E3"/>
                    </a:solidFill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marL="18351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про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300" spc="-25" dirty="0"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дени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sz="1300" spc="-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спиром</a:t>
                      </a:r>
                      <a:r>
                        <a:rPr sz="1300" spc="-35" dirty="0"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три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и</a:t>
                      </a:r>
                    </a:p>
                  </a:txBody>
                  <a:tcPr marL="0" marR="0" marT="1905" marB="0">
                    <a:lnL w="19050">
                      <a:solidFill>
                        <a:srgbClr val="ECF0C8"/>
                      </a:solidFill>
                      <a:prstDash val="solid"/>
                    </a:lnL>
                    <a:lnR w="19050">
                      <a:solidFill>
                        <a:srgbClr val="ECF0C8"/>
                      </a:solidFill>
                      <a:prstDash val="solid"/>
                    </a:lnR>
                    <a:lnT w="19050">
                      <a:solidFill>
                        <a:srgbClr val="ECF0C8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5F6E3"/>
                    </a:solidFill>
                  </a:tcPr>
                </a:tc>
                <a:tc>
                  <a:txBody>
                    <a:bodyPr/>
                    <a:lstStyle/>
                    <a:p>
                      <a:pPr marL="78740" algn="just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оценка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функционального</a:t>
                      </a:r>
                      <a:r>
                        <a:rPr sz="1300" spc="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состояния</a:t>
                      </a:r>
                      <a:r>
                        <a:rPr sz="1300" spc="-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дыхательной</a:t>
                      </a:r>
                      <a:endParaRPr sz="1300" dirty="0">
                        <a:latin typeface="Microsoft Sans Serif"/>
                        <a:cs typeface="Microsoft Sans Serif"/>
                      </a:endParaRPr>
                    </a:p>
                    <a:p>
                      <a:pPr marL="78740" marR="70485" algn="just">
                        <a:lnSpc>
                          <a:spcPct val="117000"/>
                        </a:lnSpc>
                      </a:pP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системы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с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целью выявления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снижения жизненной </a:t>
                      </a:r>
                      <a:r>
                        <a:rPr sz="1300" spc="-254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емкости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20" dirty="0">
                          <a:latin typeface="Microsoft Sans Serif"/>
                          <a:cs typeface="Microsoft Sans Serif"/>
                        </a:rPr>
                        <a:t>легких</a:t>
                      </a:r>
                      <a:r>
                        <a:rPr sz="1300" spc="2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40" dirty="0">
                          <a:latin typeface="Microsoft Sans Serif"/>
                          <a:cs typeface="Microsoft Sans Serif"/>
                        </a:rPr>
                        <a:t>как</a:t>
                      </a:r>
                      <a:r>
                        <a:rPr sz="1300" spc="18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20" dirty="0">
                          <a:latin typeface="Microsoft Sans Serif"/>
                          <a:cs typeface="Microsoft Sans Serif"/>
                        </a:rPr>
                        <a:t>показания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для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направления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 на</a:t>
                      </a:r>
                      <a:r>
                        <a:rPr sz="1300" spc="-4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компьютерную</a:t>
                      </a:r>
                      <a:r>
                        <a:rPr sz="1300" spc="-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томографию</a:t>
                      </a:r>
                      <a:r>
                        <a:rPr sz="1300" spc="-4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20" dirty="0">
                          <a:latin typeface="Microsoft Sans Serif"/>
                          <a:cs typeface="Microsoft Sans Serif"/>
                        </a:rPr>
                        <a:t>легких</a:t>
                      </a:r>
                      <a:endParaRPr sz="13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905" marB="0">
                    <a:lnL w="19050">
                      <a:solidFill>
                        <a:srgbClr val="ECF0C8"/>
                      </a:solidFill>
                      <a:prstDash val="solid"/>
                    </a:lnL>
                    <a:lnR w="19050">
                      <a:solidFill>
                        <a:srgbClr val="ECF0C8"/>
                      </a:solidFill>
                      <a:prstDash val="solid"/>
                    </a:lnR>
                    <a:lnT w="19050">
                      <a:solidFill>
                        <a:srgbClr val="ECF0C8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5F6E3"/>
                    </a:solidFill>
                  </a:tcPr>
                </a:tc>
              </a:tr>
              <a:tr h="723899">
                <a:tc>
                  <a:txBody>
                    <a:bodyPr/>
                    <a:lstStyle/>
                    <a:p>
                      <a:pPr marL="183515" algn="just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1587500" algn="l"/>
                        </a:tabLst>
                      </a:pP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рентгенография	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органов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  <a:p>
                      <a:pPr marL="183515" marR="67310" algn="just">
                        <a:lnSpc>
                          <a:spcPct val="117000"/>
                        </a:lnSpc>
                      </a:pP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грудной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30" dirty="0">
                          <a:latin typeface="Microsoft Sans Serif"/>
                          <a:cs typeface="Microsoft Sans Serif"/>
                        </a:rPr>
                        <a:t>клетки</a:t>
                      </a:r>
                      <a:r>
                        <a:rPr sz="1300" spc="-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(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если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не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выполнялась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 ранее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 в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течение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20" dirty="0">
                          <a:latin typeface="Microsoft Sans Serif"/>
                          <a:cs typeface="Microsoft Sans Serif"/>
                        </a:rPr>
                        <a:t>года</a:t>
                      </a:r>
                      <a:r>
                        <a:rPr sz="1300" spc="-20" dirty="0">
                          <a:latin typeface="Calibri"/>
                          <a:cs typeface="Calibri"/>
                        </a:rPr>
                        <a:t>)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19050">
                      <a:solidFill>
                        <a:srgbClr val="ECF0C8"/>
                      </a:solidFill>
                      <a:prstDash val="solid"/>
                    </a:lnL>
                    <a:lnR w="19050">
                      <a:solidFill>
                        <a:srgbClr val="ECF0C8"/>
                      </a:solidFill>
                      <a:prstDash val="solid"/>
                    </a:lnR>
                    <a:lnT w="19050">
                      <a:solidFill>
                        <a:srgbClr val="ECF0C8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5F6E3"/>
                    </a:solidFill>
                  </a:tcPr>
                </a:tc>
                <a:tc>
                  <a:txBody>
                    <a:bodyPr/>
                    <a:lstStyle/>
                    <a:p>
                      <a:pPr marL="78740" algn="just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выявление</a:t>
                      </a:r>
                      <a:r>
                        <a:rPr sz="1300" spc="3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фиброзных</a:t>
                      </a:r>
                      <a:r>
                        <a:rPr sz="1300" spc="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изменений</a:t>
                      </a:r>
                      <a:r>
                        <a:rPr sz="1300" spc="-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300" spc="-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легких</a:t>
                      </a:r>
                      <a:r>
                        <a:rPr sz="1300" spc="-1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300" spc="19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20" dirty="0">
                          <a:latin typeface="Microsoft Sans Serif"/>
                          <a:cs typeface="Microsoft Sans Serif"/>
                        </a:rPr>
                        <a:t>том</a:t>
                      </a:r>
                      <a:endParaRPr sz="1300" dirty="0">
                        <a:latin typeface="Microsoft Sans Serif"/>
                        <a:cs typeface="Microsoft Sans Serif"/>
                      </a:endParaRPr>
                    </a:p>
                    <a:p>
                      <a:pPr marL="78740" marR="69215" algn="just">
                        <a:lnSpc>
                          <a:spcPct val="117000"/>
                        </a:lnSpc>
                      </a:pP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числе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40" dirty="0">
                          <a:latin typeface="Microsoft Sans Serif"/>
                          <a:cs typeface="Microsoft Sans Serif"/>
                        </a:rPr>
                        <a:t>как</a:t>
                      </a:r>
                      <a:r>
                        <a:rPr sz="1300" spc="-3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25" dirty="0">
                          <a:latin typeface="Microsoft Sans Serif"/>
                          <a:cs typeface="Microsoft Sans Serif"/>
                        </a:rPr>
                        <a:t>возможного</a:t>
                      </a:r>
                      <a:r>
                        <a:rPr sz="1300" spc="2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20" dirty="0">
                          <a:latin typeface="Microsoft Sans Serif"/>
                          <a:cs typeface="Microsoft Sans Serif"/>
                        </a:rPr>
                        <a:t>показания</a:t>
                      </a:r>
                      <a:r>
                        <a:rPr sz="1300" spc="229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для </a:t>
                      </a:r>
                      <a:r>
                        <a:rPr sz="13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направления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 на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компьютерную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 томографию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20" dirty="0">
                          <a:latin typeface="Microsoft Sans Serif"/>
                          <a:cs typeface="Microsoft Sans Serif"/>
                        </a:rPr>
                        <a:t>легких</a:t>
                      </a:r>
                      <a:endParaRPr sz="13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35" marB="0">
                    <a:lnL w="19050">
                      <a:solidFill>
                        <a:srgbClr val="ECF0C8"/>
                      </a:solidFill>
                      <a:prstDash val="solid"/>
                    </a:lnL>
                    <a:lnR w="19050">
                      <a:solidFill>
                        <a:srgbClr val="ECF0C8"/>
                      </a:solidFill>
                      <a:prstDash val="solid"/>
                    </a:lnR>
                    <a:lnT w="19050">
                      <a:solidFill>
                        <a:srgbClr val="ECF0C8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5F6E3"/>
                    </a:solidFill>
                  </a:tcPr>
                </a:tc>
              </a:tr>
              <a:tr h="1612899">
                <a:tc>
                  <a:txBody>
                    <a:bodyPr/>
                    <a:lstStyle/>
                    <a:p>
                      <a:pPr marL="183515">
                        <a:lnSpc>
                          <a:spcPts val="1200"/>
                        </a:lnSpc>
                      </a:pP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тест</a:t>
                      </a:r>
                      <a:r>
                        <a:rPr sz="1300" spc="-5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sz="1300" spc="-5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6-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минутной</a:t>
                      </a:r>
                      <a:r>
                        <a:rPr sz="1300" spc="-5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ходьбой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9050">
                      <a:solidFill>
                        <a:srgbClr val="ECF0C8"/>
                      </a:solidFill>
                      <a:prstDash val="solid"/>
                    </a:lnL>
                    <a:lnR w="19050">
                      <a:solidFill>
                        <a:srgbClr val="ECF0C8"/>
                      </a:solidFill>
                      <a:prstDash val="solid"/>
                    </a:lnR>
                    <a:lnT w="19050">
                      <a:solidFill>
                        <a:srgbClr val="ECF0C8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5F6E3"/>
                    </a:solidFill>
                  </a:tcPr>
                </a:tc>
                <a:tc>
                  <a:txBody>
                    <a:bodyPr/>
                    <a:lstStyle/>
                    <a:p>
                      <a:pPr marL="78740" algn="just">
                        <a:lnSpc>
                          <a:spcPts val="1200"/>
                        </a:lnSpc>
                      </a:pP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оценка</a:t>
                      </a:r>
                      <a:r>
                        <a:rPr sz="1300" spc="17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функционального</a:t>
                      </a:r>
                      <a:r>
                        <a:rPr sz="1300" spc="10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состояния</a:t>
                      </a:r>
                      <a:r>
                        <a:rPr sz="1300" spc="1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20" dirty="0">
                          <a:latin typeface="Microsoft Sans Serif"/>
                          <a:cs typeface="Microsoft Sans Serif"/>
                        </a:rPr>
                        <a:t>организма</a:t>
                      </a:r>
                      <a:r>
                        <a:rPr sz="1300" spc="10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у</a:t>
                      </a:r>
                    </a:p>
                    <a:p>
                      <a:pPr marL="78740" marR="69215" algn="just">
                        <a:lnSpc>
                          <a:spcPct val="117000"/>
                        </a:lnSpc>
                      </a:pP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граждан</a:t>
                      </a:r>
                      <a:r>
                        <a:rPr sz="1300" spc="-1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имеющих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сатурацию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кислорода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20" dirty="0">
                          <a:latin typeface="Microsoft Sans Serif"/>
                          <a:cs typeface="Microsoft Sans Serif"/>
                        </a:rPr>
                        <a:t>крови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более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94%,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sz="13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целью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выявления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снижения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 толерантности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65" dirty="0">
                          <a:latin typeface="Microsoft Sans Serif"/>
                          <a:cs typeface="Microsoft Sans Serif"/>
                        </a:rPr>
                        <a:t>к</a:t>
                      </a:r>
                      <a:r>
                        <a:rPr sz="1300" spc="-6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20" dirty="0">
                          <a:latin typeface="Microsoft Sans Serif"/>
                          <a:cs typeface="Microsoft Sans Serif"/>
                        </a:rPr>
                        <a:t>физическим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20" dirty="0">
                          <a:latin typeface="Microsoft Sans Serif"/>
                          <a:cs typeface="Microsoft Sans Serif"/>
                        </a:rPr>
                        <a:t>нагрузкам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40" dirty="0">
                          <a:latin typeface="Microsoft Sans Serif"/>
                          <a:cs typeface="Microsoft Sans Serif"/>
                        </a:rPr>
                        <a:t>как </a:t>
                      </a:r>
                      <a:r>
                        <a:rPr sz="1300" spc="-254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20" dirty="0">
                          <a:latin typeface="Microsoft Sans Serif"/>
                          <a:cs typeface="Microsoft Sans Serif"/>
                        </a:rPr>
                        <a:t>показания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для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направления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на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эхокардиографию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для</a:t>
                      </a:r>
                      <a:r>
                        <a:rPr sz="13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выявления</a:t>
                      </a:r>
                      <a:r>
                        <a:rPr sz="1300" spc="25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20" dirty="0">
                          <a:latin typeface="Microsoft Sans Serif"/>
                          <a:cs typeface="Microsoft Sans Serif"/>
                        </a:rPr>
                        <a:t>признаков</a:t>
                      </a:r>
                      <a:r>
                        <a:rPr sz="1300" spc="229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хронической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сердечной недостаточности</a:t>
                      </a:r>
                      <a:r>
                        <a:rPr sz="1300" spc="-15" dirty="0">
                          <a:latin typeface="Calibri"/>
                          <a:cs typeface="Calibri"/>
                        </a:rPr>
                        <a:t>,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развивающейся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или </a:t>
                      </a:r>
                      <a:r>
                        <a:rPr sz="13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усугубляющейся вследствие перенесенной новой </a:t>
                      </a:r>
                      <a:r>
                        <a:rPr sz="1300" spc="-254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коронавирусной</a:t>
                      </a:r>
                      <a:r>
                        <a:rPr sz="1300" spc="-4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инфекции</a:t>
                      </a:r>
                      <a:endParaRPr sz="13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9050">
                      <a:solidFill>
                        <a:srgbClr val="ECF0C8"/>
                      </a:solidFill>
                      <a:prstDash val="solid"/>
                    </a:lnL>
                    <a:lnR w="19050">
                      <a:solidFill>
                        <a:srgbClr val="ECF0C8"/>
                      </a:solidFill>
                      <a:prstDash val="solid"/>
                    </a:lnR>
                    <a:lnT w="19050">
                      <a:solidFill>
                        <a:srgbClr val="ECF0C8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5F6E3"/>
                    </a:solidFill>
                  </a:tcPr>
                </a:tc>
              </a:tr>
              <a:tr h="1079500">
                <a:tc>
                  <a:txBody>
                    <a:bodyPr/>
                    <a:lstStyle/>
                    <a:p>
                      <a:pPr marL="183515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1234440" algn="l"/>
                        </a:tabLst>
                      </a:pP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определение	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концентрации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  <a:p>
                      <a:pPr marL="18351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Д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димер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sz="1300" spc="-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300" spc="-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кров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и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35" marB="0">
                    <a:lnL w="19050">
                      <a:solidFill>
                        <a:srgbClr val="ECF0C8"/>
                      </a:solidFill>
                      <a:prstDash val="solid"/>
                    </a:lnL>
                    <a:lnR w="19050">
                      <a:solidFill>
                        <a:srgbClr val="ECF0C8"/>
                      </a:solidFill>
                      <a:prstDash val="solid"/>
                    </a:lnR>
                    <a:lnT w="19050">
                      <a:solidFill>
                        <a:srgbClr val="ECF0C8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5F6E3"/>
                    </a:solidFill>
                  </a:tcPr>
                </a:tc>
                <a:tc>
                  <a:txBody>
                    <a:bodyPr/>
                    <a:lstStyle/>
                    <a:p>
                      <a:pPr marL="78740" algn="just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выявление</a:t>
                      </a:r>
                      <a:r>
                        <a:rPr sz="1300" spc="18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превышения</a:t>
                      </a:r>
                      <a:r>
                        <a:rPr sz="1300" spc="114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уровня</a:t>
                      </a:r>
                      <a:r>
                        <a:rPr sz="1300" spc="114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20" dirty="0">
                          <a:latin typeface="Microsoft Sans Serif"/>
                          <a:cs typeface="Microsoft Sans Serif"/>
                        </a:rPr>
                        <a:t>Д</a:t>
                      </a:r>
                      <a:r>
                        <a:rPr sz="1300" spc="-2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300" spc="-20" dirty="0">
                          <a:latin typeface="Microsoft Sans Serif"/>
                          <a:cs typeface="Microsoft Sans Serif"/>
                        </a:rPr>
                        <a:t>димера</a:t>
                      </a:r>
                      <a:r>
                        <a:rPr sz="1300" spc="114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более</a:t>
                      </a:r>
                      <a:endParaRPr sz="1300" dirty="0">
                        <a:latin typeface="Microsoft Sans Serif"/>
                        <a:cs typeface="Microsoft Sans Serif"/>
                      </a:endParaRPr>
                    </a:p>
                    <a:p>
                      <a:pPr marL="78740" marR="69850" algn="just">
                        <a:lnSpc>
                          <a:spcPct val="117000"/>
                        </a:lnSpc>
                      </a:pPr>
                      <a:r>
                        <a:rPr sz="1300" spc="-20" dirty="0">
                          <a:latin typeface="Microsoft Sans Serif"/>
                          <a:cs typeface="Microsoft Sans Serif"/>
                        </a:rPr>
                        <a:t>чем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в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1,5-2 </a:t>
                      </a:r>
                      <a:r>
                        <a:rPr sz="1300" spc="-20" dirty="0">
                          <a:latin typeface="Microsoft Sans Serif"/>
                          <a:cs typeface="Microsoft Sans Serif"/>
                        </a:rPr>
                        <a:t>раза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относительно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верхнего предела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 нормы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для</a:t>
                      </a:r>
                      <a:r>
                        <a:rPr sz="13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выявления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пациентов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sz="13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высоким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20" dirty="0">
                          <a:latin typeface="Microsoft Sans Serif"/>
                          <a:cs typeface="Microsoft Sans Serif"/>
                        </a:rPr>
                        <a:t>риском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20" dirty="0">
                          <a:latin typeface="Microsoft Sans Serif"/>
                          <a:cs typeface="Microsoft Sans Serif"/>
                        </a:rPr>
                        <a:t>тромбозов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sz="13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целью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направления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 на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дуплексное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сканирование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вен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нижних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конечностей</a:t>
                      </a:r>
                      <a:r>
                        <a:rPr sz="1300" spc="-4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для</a:t>
                      </a:r>
                      <a:r>
                        <a:rPr sz="1300" spc="-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выявления</a:t>
                      </a:r>
                      <a:r>
                        <a:rPr sz="1300" spc="-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20" dirty="0">
                          <a:latin typeface="Microsoft Sans Serif"/>
                          <a:cs typeface="Microsoft Sans Serif"/>
                        </a:rPr>
                        <a:t>тромбозов</a:t>
                      </a:r>
                      <a:endParaRPr sz="13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35" marB="0">
                    <a:lnL w="19050">
                      <a:solidFill>
                        <a:srgbClr val="ECF0C8"/>
                      </a:solidFill>
                      <a:prstDash val="solid"/>
                    </a:lnL>
                    <a:lnR w="19050">
                      <a:solidFill>
                        <a:srgbClr val="ECF0C8"/>
                      </a:solidFill>
                      <a:prstDash val="solid"/>
                    </a:lnR>
                    <a:lnT w="19050">
                      <a:solidFill>
                        <a:srgbClr val="ECF0C8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5F6E3"/>
                    </a:solidFill>
                  </a:tcPr>
                </a:tc>
              </a:tr>
              <a:tr h="723899">
                <a:tc>
                  <a:txBody>
                    <a:bodyPr/>
                    <a:lstStyle/>
                    <a:p>
                      <a:pPr marL="1835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общий</a:t>
                      </a:r>
                      <a:r>
                        <a:rPr sz="1300" spc="67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5" dirty="0">
                          <a:latin typeface="Calibri"/>
                          <a:cs typeface="Calibri"/>
                        </a:rPr>
                        <a:t>(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клинический</a:t>
                      </a:r>
                      <a:r>
                        <a:rPr sz="1300" spc="-15" dirty="0">
                          <a:latin typeface="Calibri"/>
                          <a:cs typeface="Calibri"/>
                        </a:rPr>
                        <a:t>)</a:t>
                      </a:r>
                      <a:r>
                        <a:rPr sz="1300" spc="509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анализ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  <a:p>
                      <a:pPr marL="18351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кров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300" spc="-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р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з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ернуты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й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35" marB="0">
                    <a:lnL w="19050">
                      <a:solidFill>
                        <a:srgbClr val="ECF0C8"/>
                      </a:solidFill>
                      <a:prstDash val="solid"/>
                    </a:lnL>
                    <a:lnR w="19050">
                      <a:solidFill>
                        <a:srgbClr val="ECF0C8"/>
                      </a:solidFill>
                      <a:prstDash val="solid"/>
                    </a:lnR>
                    <a:lnT w="19050">
                      <a:solidFill>
                        <a:srgbClr val="ECF0C8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5F6E3"/>
                    </a:solidFill>
                  </a:tcPr>
                </a:tc>
                <a:tc>
                  <a:txBody>
                    <a:bodyPr/>
                    <a:lstStyle/>
                    <a:p>
                      <a:pPr marL="78740" algn="just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выявление</a:t>
                      </a:r>
                      <a:r>
                        <a:rPr sz="1300" spc="33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20" dirty="0">
                          <a:latin typeface="Microsoft Sans Serif"/>
                          <a:cs typeface="Microsoft Sans Serif"/>
                        </a:rPr>
                        <a:t>признаков</a:t>
                      </a:r>
                      <a:r>
                        <a:rPr sz="1300" spc="26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воспалительной</a:t>
                      </a:r>
                      <a:r>
                        <a:rPr sz="1300" spc="26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реакции</a:t>
                      </a:r>
                      <a:r>
                        <a:rPr sz="1300" spc="-15" dirty="0">
                          <a:latin typeface="Calibri"/>
                          <a:cs typeface="Calibri"/>
                        </a:rPr>
                        <a:t>,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  <a:p>
                      <a:pPr marL="78740" marR="70485" algn="just">
                        <a:lnSpc>
                          <a:spcPct val="117000"/>
                        </a:lnSpc>
                      </a:pP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анемии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sz="13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30" dirty="0">
                          <a:latin typeface="Microsoft Sans Serif"/>
                          <a:cs typeface="Microsoft Sans Serif"/>
                        </a:rPr>
                        <a:t>также</a:t>
                      </a:r>
                      <a:r>
                        <a:rPr sz="1300" spc="-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лейкопении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сохраняющихся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после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перенесенной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новой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коронавирусной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инфекции</a:t>
                      </a:r>
                      <a:endParaRPr sz="13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35" marB="0">
                    <a:lnL w="19050">
                      <a:solidFill>
                        <a:srgbClr val="ECF0C8"/>
                      </a:solidFill>
                      <a:prstDash val="solid"/>
                    </a:lnL>
                    <a:lnR w="19050">
                      <a:solidFill>
                        <a:srgbClr val="ECF0C8"/>
                      </a:solidFill>
                      <a:prstDash val="solid"/>
                    </a:lnR>
                    <a:lnT w="19050">
                      <a:solidFill>
                        <a:srgbClr val="ECF0C8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5F6E3"/>
                    </a:solidFill>
                  </a:tcPr>
                </a:tc>
              </a:tr>
              <a:tr h="177800">
                <a:tc gridSpan="2">
                  <a:txBody>
                    <a:bodyPr/>
                    <a:lstStyle/>
                    <a:p>
                      <a:pPr marL="183515">
                        <a:lnSpc>
                          <a:spcPts val="1195"/>
                        </a:lnSpc>
                      </a:pP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биохимический</a:t>
                      </a:r>
                      <a:r>
                        <a:rPr sz="1300" spc="-5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анализ</a:t>
                      </a:r>
                      <a:r>
                        <a:rPr sz="1300" spc="-5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крови</a:t>
                      </a:r>
                      <a:r>
                        <a:rPr sz="1300" spc="-15" dirty="0">
                          <a:latin typeface="Calibri"/>
                          <a:cs typeface="Calibri"/>
                        </a:rPr>
                        <a:t>,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включая</a:t>
                      </a:r>
                      <a:r>
                        <a:rPr sz="1300" spc="-15" dirty="0">
                          <a:latin typeface="Calibri"/>
                          <a:cs typeface="Calibri"/>
                        </a:rPr>
                        <a:t>: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ECF0C8"/>
                      </a:solidFill>
                      <a:prstDash val="solid"/>
                    </a:lnL>
                    <a:lnR w="19050">
                      <a:solidFill>
                        <a:srgbClr val="ECF0C8"/>
                      </a:solidFill>
                      <a:prstDash val="solid"/>
                    </a:lnR>
                    <a:lnT w="19050">
                      <a:solidFill>
                        <a:srgbClr val="ECF0C8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5F6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46099">
                <a:tc>
                  <a:txBody>
                    <a:bodyPr/>
                    <a:lstStyle/>
                    <a:p>
                      <a:pPr marL="18351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исследование</a:t>
                      </a:r>
                      <a:r>
                        <a:rPr sz="1300" spc="54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уровня</a:t>
                      </a:r>
                      <a:r>
                        <a:rPr sz="1300" spc="47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общего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  <a:p>
                      <a:pPr marL="18351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холестерина</a:t>
                      </a:r>
                      <a:r>
                        <a:rPr sz="1300" spc="-6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300" spc="-5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20" dirty="0">
                          <a:latin typeface="Microsoft Sans Serif"/>
                          <a:cs typeface="Microsoft Sans Serif"/>
                        </a:rPr>
                        <a:t>крови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9525" marB="0">
                    <a:lnL w="19050">
                      <a:solidFill>
                        <a:srgbClr val="ECF0C8"/>
                      </a:solidFill>
                      <a:prstDash val="solid"/>
                    </a:lnL>
                    <a:lnR w="19050">
                      <a:solidFill>
                        <a:srgbClr val="ECF0C8"/>
                      </a:solidFill>
                      <a:prstDash val="solid"/>
                    </a:lnR>
                    <a:lnT w="19050">
                      <a:solidFill>
                        <a:srgbClr val="ECF0C8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5F6E3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8740" algn="just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выявление</a:t>
                      </a:r>
                      <a:r>
                        <a:rPr sz="1300" spc="305" dirty="0">
                          <a:latin typeface="Microsoft Sans Serif"/>
                          <a:cs typeface="Microsoft Sans Serif"/>
                        </a:rPr>
                        <a:t>  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повышенного</a:t>
                      </a:r>
                      <a:r>
                        <a:rPr sz="1300" spc="305" dirty="0">
                          <a:latin typeface="Microsoft Sans Serif"/>
                          <a:cs typeface="Microsoft Sans Serif"/>
                        </a:rPr>
                        <a:t>  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уровня</a:t>
                      </a:r>
                      <a:r>
                        <a:rPr sz="1300" spc="305" dirty="0">
                          <a:latin typeface="Microsoft Sans Serif"/>
                          <a:cs typeface="Microsoft Sans Serif"/>
                        </a:rPr>
                        <a:t>  </a:t>
                      </a:r>
                      <a:r>
                        <a:rPr sz="1300" spc="3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общего</a:t>
                      </a:r>
                      <a:endParaRPr sz="1300" dirty="0">
                        <a:latin typeface="Microsoft Sans Serif"/>
                        <a:cs typeface="Microsoft Sans Serif"/>
                      </a:endParaRPr>
                    </a:p>
                    <a:p>
                      <a:pPr marL="78740" marR="74295" algn="just">
                        <a:lnSpc>
                          <a:spcPct val="117000"/>
                        </a:lnSpc>
                        <a:tabLst>
                          <a:tab pos="861060" algn="l"/>
                        </a:tabLst>
                      </a:pP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холестерина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,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холестерина липопротеинов </a:t>
                      </a:r>
                      <a:r>
                        <a:rPr sz="1300" spc="-20" dirty="0">
                          <a:latin typeface="Microsoft Sans Serif"/>
                          <a:cs typeface="Microsoft Sans Serif"/>
                        </a:rPr>
                        <a:t>низкой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плотности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с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целью выявления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граждан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с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высоким </a:t>
                      </a:r>
                      <a:r>
                        <a:rPr sz="1300" spc="-254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20" dirty="0">
                          <a:latin typeface="Microsoft Sans Serif"/>
                          <a:cs typeface="Microsoft Sans Serif"/>
                        </a:rPr>
                        <a:t>риском	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развития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 сердечно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сосудистых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осложнений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повышающегося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вследствие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перенесенной</a:t>
                      </a:r>
                      <a:r>
                        <a:rPr sz="1300" spc="-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новой</a:t>
                      </a:r>
                      <a:r>
                        <a:rPr sz="1300" spc="-3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коронавирусной</a:t>
                      </a:r>
                      <a:r>
                        <a:rPr sz="1300" spc="-3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инфекции</a:t>
                      </a:r>
                      <a:endParaRPr sz="13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9525" marB="0">
                    <a:lnL w="19050">
                      <a:solidFill>
                        <a:srgbClr val="ECF0C8"/>
                      </a:solidFill>
                      <a:prstDash val="solid"/>
                    </a:lnL>
                    <a:lnR w="19050">
                      <a:solidFill>
                        <a:srgbClr val="ECF0C8"/>
                      </a:solidFill>
                      <a:prstDash val="solid"/>
                    </a:lnR>
                    <a:lnT w="19050">
                      <a:solidFill>
                        <a:srgbClr val="ECF0C8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5F6E3"/>
                    </a:solidFill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183515">
                        <a:lnSpc>
                          <a:spcPct val="100000"/>
                        </a:lnSpc>
                        <a:spcBef>
                          <a:spcPts val="60"/>
                        </a:spcBef>
                        <a:tabLst>
                          <a:tab pos="1645285" algn="l"/>
                        </a:tabLst>
                      </a:pP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исследование	уровня</a:t>
                      </a:r>
                      <a:endParaRPr sz="1300" dirty="0">
                        <a:latin typeface="Microsoft Sans Serif"/>
                        <a:cs typeface="Microsoft Sans Serif"/>
                      </a:endParaRPr>
                    </a:p>
                    <a:p>
                      <a:pPr marL="183515" marR="67310">
                        <a:lnSpc>
                          <a:spcPct val="117000"/>
                        </a:lnSpc>
                        <a:tabLst>
                          <a:tab pos="1160145" algn="l"/>
                        </a:tabLst>
                      </a:pP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х</a:t>
                      </a:r>
                      <a:r>
                        <a:rPr sz="1300" spc="-25" dirty="0"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лес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ерин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а	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липопр</a:t>
                      </a:r>
                      <a:r>
                        <a:rPr sz="1300" spc="-25" dirty="0"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еино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в  </a:t>
                      </a:r>
                      <a:r>
                        <a:rPr sz="1300" spc="-20" dirty="0">
                          <a:latin typeface="Microsoft Sans Serif"/>
                          <a:cs typeface="Microsoft Sans Serif"/>
                        </a:rPr>
                        <a:t>низкой</a:t>
                      </a:r>
                      <a:r>
                        <a:rPr sz="1300" spc="-4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плотности</a:t>
                      </a:r>
                      <a:r>
                        <a:rPr sz="1300" spc="-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300" spc="-4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20" dirty="0">
                          <a:latin typeface="Microsoft Sans Serif"/>
                          <a:cs typeface="Microsoft Sans Serif"/>
                        </a:rPr>
                        <a:t>крови</a:t>
                      </a:r>
                      <a:endParaRPr sz="13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7620" marB="0">
                    <a:lnL w="19050">
                      <a:solidFill>
                        <a:srgbClr val="ECF0C8"/>
                      </a:solidFill>
                      <a:prstDash val="solid"/>
                    </a:lnL>
                    <a:lnR w="19050">
                      <a:solidFill>
                        <a:srgbClr val="ECF0C8"/>
                      </a:solidFill>
                      <a:prstDash val="solid"/>
                    </a:lnR>
                    <a:lnT w="19050">
                      <a:solidFill>
                        <a:srgbClr val="ECF0C8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5F6E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9525" marB="0">
                    <a:lnL w="19050">
                      <a:solidFill>
                        <a:srgbClr val="ECF0C8"/>
                      </a:solidFill>
                      <a:prstDash val="solid"/>
                    </a:lnL>
                    <a:lnR w="19050">
                      <a:solidFill>
                        <a:srgbClr val="ECF0C8"/>
                      </a:solidFill>
                      <a:prstDash val="solid"/>
                    </a:lnR>
                    <a:lnT w="19050">
                      <a:solidFill>
                        <a:srgbClr val="ECF0C8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5F6E3"/>
                    </a:solidFill>
                  </a:tcPr>
                </a:tc>
              </a:tr>
            </a:tbl>
          </a:graphicData>
        </a:graphic>
      </p:graphicFrame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xfrm>
            <a:off x="7086600" y="9400541"/>
            <a:ext cx="203200" cy="200659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45"/>
              </a:spcBef>
            </a:pPr>
            <a:fld id="{81D60167-4931-47E6-BA6A-407CBD079E47}" type="slidenum">
              <a:rPr dirty="0"/>
              <a:t>6</a:t>
            </a:fld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28600" y="152400"/>
            <a:ext cx="7162800" cy="8686800"/>
            <a:chOff x="914400" y="1366663"/>
            <a:chExt cx="5934075" cy="7353300"/>
          </a:xfrm>
        </p:grpSpPr>
        <p:sp>
          <p:nvSpPr>
            <p:cNvPr id="3" name="object 3"/>
            <p:cNvSpPr/>
            <p:nvPr/>
          </p:nvSpPr>
          <p:spPr>
            <a:xfrm>
              <a:off x="914400" y="1366663"/>
              <a:ext cx="228600" cy="7353300"/>
            </a:xfrm>
            <a:custGeom>
              <a:avLst/>
              <a:gdLst/>
              <a:ahLst/>
              <a:cxnLst/>
              <a:rect l="l" t="t" r="r" b="b"/>
              <a:pathLst>
                <a:path w="228600" h="7353300">
                  <a:moveTo>
                    <a:pt x="228600" y="7353300"/>
                  </a:moveTo>
                  <a:lnTo>
                    <a:pt x="0" y="7353300"/>
                  </a:lnTo>
                  <a:lnTo>
                    <a:pt x="0" y="0"/>
                  </a:lnTo>
                  <a:lnTo>
                    <a:pt x="228600" y="0"/>
                  </a:lnTo>
                  <a:lnTo>
                    <a:pt x="228600" y="7353300"/>
                  </a:lnTo>
                  <a:close/>
                </a:path>
              </a:pathLst>
            </a:custGeom>
            <a:solidFill>
              <a:srgbClr val="91D0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143000" y="1366663"/>
              <a:ext cx="5705475" cy="7353300"/>
            </a:xfrm>
            <a:custGeom>
              <a:avLst/>
              <a:gdLst/>
              <a:ahLst/>
              <a:cxnLst/>
              <a:rect l="l" t="t" r="r" b="b"/>
              <a:pathLst>
                <a:path w="5705475" h="7353300">
                  <a:moveTo>
                    <a:pt x="5705475" y="7353300"/>
                  </a:moveTo>
                  <a:lnTo>
                    <a:pt x="0" y="7353300"/>
                  </a:lnTo>
                  <a:lnTo>
                    <a:pt x="0" y="0"/>
                  </a:lnTo>
                  <a:lnTo>
                    <a:pt x="5705475" y="0"/>
                  </a:lnTo>
                  <a:lnTo>
                    <a:pt x="5705475" y="7353300"/>
                  </a:lnTo>
                  <a:close/>
                </a:path>
              </a:pathLst>
            </a:custGeom>
            <a:solidFill>
              <a:srgbClr val="F5F6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9" name="objec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1727363"/>
              </p:ext>
            </p:extLst>
          </p:nvPr>
        </p:nvGraphicFramePr>
        <p:xfrm>
          <a:off x="685800" y="304800"/>
          <a:ext cx="6705600" cy="61874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34323"/>
                <a:gridCol w="3971277"/>
              </a:tblGrid>
              <a:tr h="546100">
                <a:tc>
                  <a:txBody>
                    <a:bodyPr/>
                    <a:lstStyle/>
                    <a:p>
                      <a:pPr marL="183515">
                        <a:lnSpc>
                          <a:spcPct val="100000"/>
                        </a:lnSpc>
                        <a:spcBef>
                          <a:spcPts val="30"/>
                        </a:spcBef>
                        <a:tabLst>
                          <a:tab pos="1644014" algn="l"/>
                        </a:tabLst>
                      </a:pP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определение	уровня</a:t>
                      </a:r>
                      <a:endParaRPr sz="1300" dirty="0">
                        <a:latin typeface="Microsoft Sans Serif"/>
                        <a:cs typeface="Microsoft Sans Serif"/>
                      </a:endParaRPr>
                    </a:p>
                    <a:p>
                      <a:pPr marL="18351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sz="1300" spc="-15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реактивного</a:t>
                      </a:r>
                      <a:r>
                        <a:rPr sz="1300" spc="-4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20" dirty="0">
                          <a:latin typeface="Microsoft Sans Serif"/>
                          <a:cs typeface="Microsoft Sans Serif"/>
                        </a:rPr>
                        <a:t>белка</a:t>
                      </a:r>
                      <a:r>
                        <a:rPr sz="1300" spc="-4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300" spc="-4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20" dirty="0">
                          <a:latin typeface="Microsoft Sans Serif"/>
                          <a:cs typeface="Microsoft Sans Serif"/>
                        </a:rPr>
                        <a:t>крови</a:t>
                      </a:r>
                      <a:endParaRPr sz="13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810" marB="0">
                    <a:lnL w="19050">
                      <a:solidFill>
                        <a:srgbClr val="ECF0C8"/>
                      </a:solidFill>
                      <a:prstDash val="solid"/>
                    </a:lnL>
                    <a:lnR w="19050">
                      <a:solidFill>
                        <a:srgbClr val="ECF0C8"/>
                      </a:solidFill>
                      <a:prstDash val="solid"/>
                    </a:lnR>
                    <a:lnT w="19050">
                      <a:solidFill>
                        <a:srgbClr val="ECF0C8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5F6E3"/>
                    </a:solidFill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выявление</a:t>
                      </a:r>
                      <a:r>
                        <a:rPr sz="1300" spc="40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повышенного</a:t>
                      </a:r>
                      <a:r>
                        <a:rPr sz="1300" spc="33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уровня</a:t>
                      </a:r>
                      <a:r>
                        <a:rPr sz="1300" spc="33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sz="1300" spc="-15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реактивного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  <a:p>
                      <a:pPr marL="78740" marR="74295">
                        <a:lnSpc>
                          <a:spcPct val="117000"/>
                        </a:lnSpc>
                        <a:tabLst>
                          <a:tab pos="734060" algn="l"/>
                          <a:tab pos="1223645" algn="l"/>
                          <a:tab pos="2066289" algn="l"/>
                        </a:tabLst>
                      </a:pP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б</a:t>
                      </a:r>
                      <a:r>
                        <a:rPr sz="1300" spc="-35" dirty="0"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л</a:t>
                      </a:r>
                      <a:r>
                        <a:rPr sz="1300" spc="20" dirty="0">
                          <a:latin typeface="Microsoft Sans Serif"/>
                          <a:cs typeface="Microsoft Sans Serif"/>
                        </a:rPr>
                        <a:t>к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а	</a:t>
                      </a:r>
                      <a:r>
                        <a:rPr sz="1300" spc="20" dirty="0">
                          <a:latin typeface="Microsoft Sans Serif"/>
                          <a:cs typeface="Microsoft Sans Serif"/>
                        </a:rPr>
                        <a:t>к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к	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призна</a:t>
                      </a:r>
                      <a:r>
                        <a:rPr sz="1300" spc="20" dirty="0">
                          <a:latin typeface="Microsoft Sans Serif"/>
                          <a:cs typeface="Microsoft Sans Serif"/>
                        </a:rPr>
                        <a:t>к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а	</a:t>
                      </a: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храняю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щ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ейс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я 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воспалительной</a:t>
                      </a:r>
                      <a:r>
                        <a:rPr sz="1300" spc="-4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реакции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810" marB="0">
                    <a:lnL w="19050">
                      <a:solidFill>
                        <a:srgbClr val="ECF0C8"/>
                      </a:solidFill>
                      <a:prstDash val="solid"/>
                    </a:lnL>
                    <a:lnR w="19050">
                      <a:solidFill>
                        <a:srgbClr val="ECF0C8"/>
                      </a:solidFill>
                      <a:prstDash val="solid"/>
                    </a:lnR>
                    <a:lnT w="19050">
                      <a:solidFill>
                        <a:srgbClr val="ECF0C8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5F6E3"/>
                    </a:solidFill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marL="173990">
                        <a:lnSpc>
                          <a:spcPct val="100000"/>
                        </a:lnSpc>
                        <a:spcBef>
                          <a:spcPts val="15"/>
                        </a:spcBef>
                        <a:tabLst>
                          <a:tab pos="1644014" algn="l"/>
                        </a:tabLst>
                      </a:pP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определение	уровня</a:t>
                      </a:r>
                      <a:endParaRPr sz="1300" dirty="0">
                        <a:latin typeface="Microsoft Sans Serif"/>
                        <a:cs typeface="Microsoft Sans Serif"/>
                      </a:endParaRPr>
                    </a:p>
                    <a:p>
                      <a:pPr marL="173990" marR="74295">
                        <a:lnSpc>
                          <a:spcPct val="117000"/>
                        </a:lnSpc>
                        <a:tabLst>
                          <a:tab pos="1983739" algn="l"/>
                        </a:tabLst>
                      </a:pP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аланинамин</a:t>
                      </a:r>
                      <a:r>
                        <a:rPr sz="1300" spc="-25" dirty="0"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трансфер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з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ы	в  </a:t>
                      </a:r>
                      <a:r>
                        <a:rPr sz="1300" spc="-20" dirty="0">
                          <a:latin typeface="Microsoft Sans Serif"/>
                          <a:cs typeface="Microsoft Sans Serif"/>
                        </a:rPr>
                        <a:t>крови</a:t>
                      </a:r>
                      <a:endParaRPr sz="13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905" marB="0">
                    <a:lnL w="19050">
                      <a:solidFill>
                        <a:srgbClr val="ECF0C8"/>
                      </a:solidFill>
                      <a:prstDash val="solid"/>
                    </a:lnL>
                    <a:lnR w="19050">
                      <a:solidFill>
                        <a:srgbClr val="ECF0C8"/>
                      </a:solidFill>
                      <a:prstDash val="solid"/>
                    </a:lnR>
                    <a:lnT w="19050">
                      <a:solidFill>
                        <a:srgbClr val="ECF0C8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5F6E3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15"/>
                        </a:spcBef>
                        <a:tabLst>
                          <a:tab pos="869950" algn="l"/>
                          <a:tab pos="1808480" algn="l"/>
                          <a:tab pos="2351405" algn="l"/>
                        </a:tabLst>
                      </a:pP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выявление	повышенного	уровня	ферментов</a:t>
                      </a:r>
                      <a:endParaRPr sz="1300" dirty="0">
                        <a:latin typeface="Microsoft Sans Serif"/>
                        <a:cs typeface="Microsoft Sans Serif"/>
                      </a:endParaRPr>
                    </a:p>
                    <a:p>
                      <a:pPr marL="78740" marR="71120">
                        <a:lnSpc>
                          <a:spcPct val="117000"/>
                        </a:lnSpc>
                        <a:tabLst>
                          <a:tab pos="789305" algn="l"/>
                          <a:tab pos="1202690" algn="l"/>
                          <a:tab pos="2035175" algn="l"/>
                        </a:tabLst>
                      </a:pP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п</a:t>
                      </a:r>
                      <a:r>
                        <a:rPr sz="1300" spc="-35" dirty="0"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чени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я	</a:t>
                      </a:r>
                      <a:r>
                        <a:rPr sz="1300" spc="20" dirty="0">
                          <a:latin typeface="Microsoft Sans Serif"/>
                          <a:cs typeface="Microsoft Sans Serif"/>
                        </a:rPr>
                        <a:t>к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к	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призна</a:t>
                      </a: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к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в	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ци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sz="1300" spc="-25" dirty="0"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литичес</a:t>
                      </a: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к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300" spc="-25" dirty="0">
                          <a:latin typeface="Microsoft Sans Serif"/>
                          <a:cs typeface="Microsoft Sans Serif"/>
                        </a:rPr>
                        <a:t>г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о 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синдрома</a:t>
                      </a:r>
                      <a:r>
                        <a:rPr sz="1300" spc="-4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300" spc="-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нарушения</a:t>
                      </a:r>
                      <a:r>
                        <a:rPr sz="1300" spc="-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ее</a:t>
                      </a:r>
                      <a:r>
                        <a:rPr sz="1300" spc="-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20" dirty="0">
                          <a:latin typeface="Microsoft Sans Serif"/>
                          <a:cs typeface="Microsoft Sans Serif"/>
                        </a:rPr>
                        <a:t>функции</a:t>
                      </a:r>
                      <a:endParaRPr sz="13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905" marB="0">
                    <a:lnL w="19050">
                      <a:solidFill>
                        <a:srgbClr val="ECF0C8"/>
                      </a:solidFill>
                      <a:prstDash val="solid"/>
                    </a:lnL>
                    <a:lnR w="19050">
                      <a:solidFill>
                        <a:srgbClr val="ECF0C8"/>
                      </a:solidFill>
                      <a:prstDash val="solid"/>
                    </a:lnR>
                    <a:lnT w="19050">
                      <a:solidFill>
                        <a:srgbClr val="ECF0C8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5F6E3"/>
                    </a:solidFill>
                  </a:tcPr>
                </a:tc>
              </a:tr>
              <a:tr h="469899">
                <a:tc>
                  <a:txBody>
                    <a:bodyPr/>
                    <a:lstStyle/>
                    <a:p>
                      <a:pPr marL="173990" marR="71755" algn="just">
                        <a:lnSpc>
                          <a:spcPts val="1220"/>
                        </a:lnSpc>
                        <a:tabLst>
                          <a:tab pos="1644014" algn="l"/>
                        </a:tabLst>
                      </a:pP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опр</a:t>
                      </a:r>
                      <a:r>
                        <a:rPr sz="1300" spc="-25" dirty="0"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д</a:t>
                      </a:r>
                      <a:r>
                        <a:rPr sz="1300" spc="-35" dirty="0"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лени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е	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у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ровн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я 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аспартатаминотрансферазы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в </a:t>
                      </a:r>
                      <a:r>
                        <a:rPr sz="13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20" dirty="0">
                          <a:latin typeface="Microsoft Sans Serif"/>
                          <a:cs typeface="Microsoft Sans Serif"/>
                        </a:rPr>
                        <a:t>крови</a:t>
                      </a:r>
                      <a:endParaRPr sz="13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9050">
                      <a:solidFill>
                        <a:srgbClr val="ECF0C8"/>
                      </a:solidFill>
                      <a:prstDash val="solid"/>
                    </a:lnL>
                    <a:lnR w="19050">
                      <a:solidFill>
                        <a:srgbClr val="ECF0C8"/>
                      </a:solidFill>
                      <a:prstDash val="solid"/>
                    </a:lnR>
                    <a:lnT w="19050">
                      <a:solidFill>
                        <a:srgbClr val="ECF0C8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5F6E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905" marB="0">
                    <a:lnL w="19050">
                      <a:solidFill>
                        <a:srgbClr val="ECF0C8"/>
                      </a:solidFill>
                      <a:prstDash val="solid"/>
                    </a:lnL>
                    <a:lnR w="19050">
                      <a:solidFill>
                        <a:srgbClr val="ECF0C8"/>
                      </a:solidFill>
                      <a:prstDash val="solid"/>
                    </a:lnR>
                    <a:lnT w="19050">
                      <a:solidFill>
                        <a:srgbClr val="ECF0C8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5F6E3"/>
                    </a:solidFill>
                  </a:tcPr>
                </a:tc>
              </a:tr>
              <a:tr h="622299">
                <a:tc>
                  <a:txBody>
                    <a:bodyPr/>
                    <a:lstStyle/>
                    <a:p>
                      <a:pPr marL="173990">
                        <a:lnSpc>
                          <a:spcPct val="100000"/>
                        </a:lnSpc>
                        <a:spcBef>
                          <a:spcPts val="45"/>
                        </a:spcBef>
                        <a:tabLst>
                          <a:tab pos="1644014" algn="l"/>
                        </a:tabLst>
                      </a:pP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определение	уровня</a:t>
                      </a:r>
                      <a:endParaRPr sz="1300" dirty="0">
                        <a:latin typeface="Microsoft Sans Serif"/>
                        <a:cs typeface="Microsoft Sans Serif"/>
                      </a:endParaRPr>
                    </a:p>
                    <a:p>
                      <a:pPr marL="17399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300" spc="-20" dirty="0">
                          <a:latin typeface="Microsoft Sans Serif"/>
                          <a:cs typeface="Microsoft Sans Serif"/>
                        </a:rPr>
                        <a:t>лактатдегидрогеназы</a:t>
                      </a:r>
                      <a:r>
                        <a:rPr sz="1300" spc="-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300" spc="-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20" dirty="0">
                          <a:latin typeface="Microsoft Sans Serif"/>
                          <a:cs typeface="Microsoft Sans Serif"/>
                        </a:rPr>
                        <a:t>крови</a:t>
                      </a:r>
                      <a:endParaRPr sz="13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5715" marB="0">
                    <a:lnL w="19050">
                      <a:solidFill>
                        <a:srgbClr val="ECF0C8"/>
                      </a:solidFill>
                      <a:prstDash val="solid"/>
                    </a:lnL>
                    <a:lnR w="19050">
                      <a:solidFill>
                        <a:srgbClr val="ECF0C8"/>
                      </a:solidFill>
                      <a:prstDash val="solid"/>
                    </a:lnR>
                    <a:lnT w="19050">
                      <a:solidFill>
                        <a:srgbClr val="ECF0C8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5F6E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905" marB="0">
                    <a:lnL w="19050">
                      <a:solidFill>
                        <a:srgbClr val="ECF0C8"/>
                      </a:solidFill>
                      <a:prstDash val="solid"/>
                    </a:lnL>
                    <a:lnR w="19050">
                      <a:solidFill>
                        <a:srgbClr val="ECF0C8"/>
                      </a:solidFill>
                      <a:prstDash val="solid"/>
                    </a:lnR>
                    <a:lnT w="19050">
                      <a:solidFill>
                        <a:srgbClr val="ECF0C8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5F6E3"/>
                    </a:solidFill>
                  </a:tcPr>
                </a:tc>
              </a:tr>
              <a:tr h="901700">
                <a:tc>
                  <a:txBody>
                    <a:bodyPr/>
                    <a:lstStyle/>
                    <a:p>
                      <a:pPr marL="173990">
                        <a:lnSpc>
                          <a:spcPct val="100000"/>
                        </a:lnSpc>
                        <a:spcBef>
                          <a:spcPts val="20"/>
                        </a:spcBef>
                        <a:tabLst>
                          <a:tab pos="1645285" algn="l"/>
                        </a:tabLst>
                      </a:pP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исследование	уровня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  <a:p>
                      <a:pPr marL="17399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кре</a:t>
                      </a:r>
                      <a:r>
                        <a:rPr sz="1300" spc="-25" dirty="0"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тинин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sz="1300" spc="-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300" spc="-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кров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и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2540" marB="0">
                    <a:lnL w="19050">
                      <a:solidFill>
                        <a:srgbClr val="ECF0C8"/>
                      </a:solidFill>
                      <a:prstDash val="solid"/>
                    </a:lnL>
                    <a:lnR w="19050">
                      <a:solidFill>
                        <a:srgbClr val="ECF0C8"/>
                      </a:solidFill>
                      <a:prstDash val="solid"/>
                    </a:lnR>
                    <a:lnT w="19050">
                      <a:solidFill>
                        <a:srgbClr val="ECF0C8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5F6E3"/>
                    </a:solidFill>
                  </a:tcPr>
                </a:tc>
                <a:tc>
                  <a:txBody>
                    <a:bodyPr/>
                    <a:lstStyle/>
                    <a:p>
                      <a:pPr marL="78740" algn="just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Выявление</a:t>
                      </a:r>
                      <a:r>
                        <a:rPr sz="1300" spc="480" dirty="0">
                          <a:latin typeface="Microsoft Sans Serif"/>
                          <a:cs typeface="Microsoft Sans Serif"/>
                        </a:rPr>
                        <a:t> 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уровня</a:t>
                      </a:r>
                      <a:r>
                        <a:rPr sz="1300" spc="480" dirty="0">
                          <a:latin typeface="Microsoft Sans Serif"/>
                          <a:cs typeface="Microsoft Sans Serif"/>
                        </a:rPr>
                        <a:t> 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креатинина</a:t>
                      </a:r>
                      <a:r>
                        <a:rPr sz="1300" spc="480" dirty="0">
                          <a:latin typeface="Microsoft Sans Serif"/>
                          <a:cs typeface="Microsoft Sans Serif"/>
                        </a:rPr>
                        <a:t> 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с    </a:t>
                      </a:r>
                      <a:r>
                        <a:rPr sz="1300" spc="9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целью</a:t>
                      </a:r>
                      <a:endParaRPr sz="1300" dirty="0">
                        <a:latin typeface="Microsoft Sans Serif"/>
                        <a:cs typeface="Microsoft Sans Serif"/>
                      </a:endParaRPr>
                    </a:p>
                    <a:p>
                      <a:pPr marL="78740" marR="69215" algn="just">
                        <a:lnSpc>
                          <a:spcPct val="117000"/>
                        </a:lnSpc>
                        <a:tabLst>
                          <a:tab pos="1106805" algn="l"/>
                          <a:tab pos="1460500" algn="l"/>
                          <a:tab pos="2025014" algn="l"/>
                          <a:tab pos="2805430" algn="l"/>
                        </a:tabLst>
                      </a:pP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выявления	</a:t>
                      </a:r>
                      <a:r>
                        <a:rPr sz="1300" spc="-20" dirty="0">
                          <a:latin typeface="Microsoft Sans Serif"/>
                          <a:cs typeface="Microsoft Sans Serif"/>
                        </a:rPr>
                        <a:t>почечной	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недостаточности </a:t>
                      </a:r>
                      <a:r>
                        <a:rPr sz="1300" spc="-254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храняю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щ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ейся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,		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р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зви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аю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щ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ейс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я	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ил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и 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усугубляющейся вследствие перенесенной новой </a:t>
                      </a:r>
                      <a:r>
                        <a:rPr sz="1300" spc="-254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коронавирусной</a:t>
                      </a:r>
                      <a:r>
                        <a:rPr sz="1300" spc="-4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инфекции</a:t>
                      </a:r>
                      <a:endParaRPr sz="13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2540" marB="0">
                    <a:lnL w="19050">
                      <a:solidFill>
                        <a:srgbClr val="ECF0C8"/>
                      </a:solidFill>
                      <a:prstDash val="solid"/>
                    </a:lnL>
                    <a:lnR w="19050">
                      <a:solidFill>
                        <a:srgbClr val="ECF0C8"/>
                      </a:solidFill>
                      <a:prstDash val="solid"/>
                    </a:lnR>
                    <a:lnT w="19050">
                      <a:solidFill>
                        <a:srgbClr val="ECF0C8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5F6E3"/>
                    </a:solidFill>
                  </a:tcPr>
                </a:tc>
              </a:tr>
              <a:tr h="165100">
                <a:tc gridSpan="2">
                  <a:txBody>
                    <a:bodyPr/>
                    <a:lstStyle/>
                    <a:p>
                      <a:pPr algn="ctr">
                        <a:lnSpc>
                          <a:spcPts val="1185"/>
                        </a:lnSpc>
                        <a:spcBef>
                          <a:spcPts val="15"/>
                        </a:spcBef>
                      </a:pPr>
                      <a:r>
                        <a:rPr sz="1300" b="1" spc="-5" dirty="0">
                          <a:latin typeface="Arial"/>
                          <a:cs typeface="Arial"/>
                        </a:rPr>
                        <a:t>на</a:t>
                      </a:r>
                      <a:r>
                        <a:rPr sz="13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5" dirty="0">
                          <a:latin typeface="Calibri"/>
                          <a:cs typeface="Calibri"/>
                        </a:rPr>
                        <a:t>II</a:t>
                      </a:r>
                      <a:r>
                        <a:rPr sz="13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-10" dirty="0">
                          <a:latin typeface="Arial"/>
                          <a:cs typeface="Arial"/>
                        </a:rPr>
                        <a:t>этапе</a:t>
                      </a:r>
                      <a:r>
                        <a:rPr sz="13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15" dirty="0">
                          <a:latin typeface="Arial"/>
                          <a:cs typeface="Arial"/>
                        </a:rPr>
                        <a:t>углубленной</a:t>
                      </a:r>
                      <a:r>
                        <a:rPr sz="13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10" dirty="0">
                          <a:latin typeface="Arial"/>
                          <a:cs typeface="Arial"/>
                        </a:rPr>
                        <a:t>диспансеризации</a:t>
                      </a:r>
                      <a:r>
                        <a:rPr sz="1300" b="1" spc="-10" dirty="0">
                          <a:latin typeface="Calibri"/>
                          <a:cs typeface="Calibri"/>
                        </a:rPr>
                        <a:t>: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19050">
                      <a:solidFill>
                        <a:srgbClr val="ECF0C8"/>
                      </a:solidFill>
                      <a:prstDash val="solid"/>
                    </a:lnL>
                    <a:lnR w="19050">
                      <a:solidFill>
                        <a:srgbClr val="ECF0C8"/>
                      </a:solidFill>
                      <a:prstDash val="solid"/>
                    </a:lnR>
                    <a:lnT w="19050">
                      <a:solidFill>
                        <a:srgbClr val="ECF0C8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5F6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46099">
                <a:tc>
                  <a:txBody>
                    <a:bodyPr/>
                    <a:lstStyle/>
                    <a:p>
                      <a:pPr marL="164465">
                        <a:lnSpc>
                          <a:spcPct val="100000"/>
                        </a:lnSpc>
                        <a:spcBef>
                          <a:spcPts val="10"/>
                        </a:spcBef>
                        <a:tabLst>
                          <a:tab pos="1331595" algn="l"/>
                        </a:tabLst>
                      </a:pP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проведение	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дуплексного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  <a:p>
                      <a:pPr marL="164465" marR="73660">
                        <a:lnSpc>
                          <a:spcPct val="117000"/>
                        </a:lnSpc>
                        <a:tabLst>
                          <a:tab pos="1205230" algn="l"/>
                          <a:tab pos="1621155" algn="l"/>
                        </a:tabLst>
                      </a:pP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sz="1300" spc="20" dirty="0">
                          <a:latin typeface="Microsoft Sans Serif"/>
                          <a:cs typeface="Microsoft Sans Serif"/>
                        </a:rPr>
                        <a:t>к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аниро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ани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я	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н	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нижни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х 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конечностей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270" marB="0">
                    <a:lnL w="19050">
                      <a:solidFill>
                        <a:srgbClr val="ECF0C8"/>
                      </a:solidFill>
                      <a:prstDash val="solid"/>
                    </a:lnL>
                    <a:lnR w="19050">
                      <a:solidFill>
                        <a:srgbClr val="ECF0C8"/>
                      </a:solidFill>
                      <a:prstDash val="solid"/>
                    </a:lnR>
                    <a:lnT w="19050">
                      <a:solidFill>
                        <a:srgbClr val="ECF0C8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5F6E3"/>
                    </a:solidFill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выявление</a:t>
                      </a:r>
                      <a:r>
                        <a:rPr sz="1300" spc="6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20" dirty="0">
                          <a:latin typeface="Microsoft Sans Serif"/>
                          <a:cs typeface="Microsoft Sans Serif"/>
                        </a:rPr>
                        <a:t>признаков</a:t>
                      </a:r>
                      <a:r>
                        <a:rPr sz="1300" spc="56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20" dirty="0">
                          <a:latin typeface="Microsoft Sans Serif"/>
                          <a:cs typeface="Microsoft Sans Serif"/>
                        </a:rPr>
                        <a:t>тромбозов</a:t>
                      </a:r>
                      <a:r>
                        <a:rPr sz="1300" spc="56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вен</a:t>
                      </a:r>
                      <a:r>
                        <a:rPr sz="1300" spc="56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нижних</a:t>
                      </a:r>
                      <a:endParaRPr sz="1300" dirty="0">
                        <a:latin typeface="Microsoft Sans Serif"/>
                        <a:cs typeface="Microsoft Sans Serif"/>
                      </a:endParaRPr>
                    </a:p>
                    <a:p>
                      <a:pPr marL="78740" marR="74930">
                        <a:lnSpc>
                          <a:spcPct val="117000"/>
                        </a:lnSpc>
                        <a:tabLst>
                          <a:tab pos="1062355" algn="l"/>
                          <a:tab pos="2110740" algn="l"/>
                          <a:tab pos="2952115" algn="l"/>
                        </a:tabLst>
                      </a:pP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к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он</a:t>
                      </a:r>
                      <a:r>
                        <a:rPr sz="1300" spc="-35" dirty="0"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чнос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ей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,	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п</a:t>
                      </a:r>
                      <a:r>
                        <a:rPr sz="1300" spc="-25" dirty="0"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енциальн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о	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язанны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х	с 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перенесенной</a:t>
                      </a:r>
                      <a:r>
                        <a:rPr sz="1300" spc="-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новой</a:t>
                      </a:r>
                      <a:r>
                        <a:rPr sz="1300" spc="-3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коронавирусной</a:t>
                      </a:r>
                      <a:r>
                        <a:rPr sz="1300" spc="-3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инфекции</a:t>
                      </a:r>
                      <a:endParaRPr sz="13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270" marB="0">
                    <a:lnL w="19050">
                      <a:solidFill>
                        <a:srgbClr val="ECF0C8"/>
                      </a:solidFill>
                      <a:prstDash val="solid"/>
                    </a:lnL>
                    <a:lnR w="19050">
                      <a:solidFill>
                        <a:srgbClr val="ECF0C8"/>
                      </a:solidFill>
                      <a:prstDash val="solid"/>
                    </a:lnR>
                    <a:lnT w="19050">
                      <a:solidFill>
                        <a:srgbClr val="ECF0C8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5F6E3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164465">
                        <a:lnSpc>
                          <a:spcPts val="1195"/>
                        </a:lnSpc>
                        <a:tabLst>
                          <a:tab pos="1207770" algn="l"/>
                        </a:tabLst>
                      </a:pP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проведение	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компьютерной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  <a:p>
                      <a:pPr marL="164465" marR="69850">
                        <a:lnSpc>
                          <a:spcPct val="117000"/>
                        </a:lnSpc>
                      </a:pP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томографии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органов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грудной </a:t>
                      </a:r>
                      <a:r>
                        <a:rPr sz="1300" spc="-254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25" dirty="0">
                          <a:latin typeface="Microsoft Sans Serif"/>
                          <a:cs typeface="Microsoft Sans Serif"/>
                        </a:rPr>
                        <a:t>клетки</a:t>
                      </a:r>
                      <a:r>
                        <a:rPr sz="1300" spc="-25" dirty="0">
                          <a:latin typeface="Calibri"/>
                          <a:cs typeface="Calibri"/>
                        </a:rPr>
                        <a:t>;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ECF0C8"/>
                      </a:solidFill>
                      <a:prstDash val="solid"/>
                    </a:lnL>
                    <a:lnR w="19050">
                      <a:solidFill>
                        <a:srgbClr val="ECF0C8"/>
                      </a:solidFill>
                      <a:prstDash val="solid"/>
                    </a:lnR>
                    <a:lnT w="19050">
                      <a:solidFill>
                        <a:srgbClr val="ECF0C8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5F6E3"/>
                    </a:solidFill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195"/>
                        </a:lnSpc>
                      </a:pP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выявление</a:t>
                      </a:r>
                      <a:r>
                        <a:rPr sz="1300" spc="70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поствоспалительных</a:t>
                      </a:r>
                      <a:r>
                        <a:rPr sz="1300" spc="63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изменений</a:t>
                      </a:r>
                      <a:r>
                        <a:rPr sz="1300" spc="63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в</a:t>
                      </a:r>
                    </a:p>
                    <a:p>
                      <a:pPr marL="78740" marR="74930">
                        <a:lnSpc>
                          <a:spcPct val="117000"/>
                        </a:lnSpc>
                      </a:pP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легких</a:t>
                      </a:r>
                      <a:r>
                        <a:rPr sz="1300" spc="-1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потенциально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связанных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sz="13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перенесенной </a:t>
                      </a:r>
                      <a:r>
                        <a:rPr sz="1300" spc="-254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новой</a:t>
                      </a:r>
                      <a:r>
                        <a:rPr sz="1300" spc="-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коронавирусной</a:t>
                      </a:r>
                      <a:r>
                        <a:rPr sz="1300" spc="-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инфекции</a:t>
                      </a:r>
                      <a:endParaRPr sz="13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9050">
                      <a:solidFill>
                        <a:srgbClr val="ECF0C8"/>
                      </a:solidFill>
                      <a:prstDash val="solid"/>
                    </a:lnL>
                    <a:lnR w="19050">
                      <a:solidFill>
                        <a:srgbClr val="ECF0C8"/>
                      </a:solidFill>
                      <a:prstDash val="solid"/>
                    </a:lnR>
                    <a:lnT w="19050">
                      <a:solidFill>
                        <a:srgbClr val="ECF0C8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5F6E3"/>
                    </a:solidFill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marL="16446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проведение</a:t>
                      </a:r>
                      <a:r>
                        <a:rPr sz="1300" spc="-5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эхокардиографии</a:t>
                      </a:r>
                      <a:endParaRPr sz="13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8890" marB="0">
                    <a:lnL w="19050">
                      <a:solidFill>
                        <a:srgbClr val="ECF0C8"/>
                      </a:solidFill>
                      <a:prstDash val="solid"/>
                    </a:lnL>
                    <a:lnR w="19050">
                      <a:solidFill>
                        <a:srgbClr val="ECF0C8"/>
                      </a:solidFill>
                      <a:prstDash val="solid"/>
                    </a:lnR>
                    <a:lnT w="19050">
                      <a:solidFill>
                        <a:srgbClr val="ECF0C8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5F6E3"/>
                    </a:solidFill>
                  </a:tcPr>
                </a:tc>
                <a:tc>
                  <a:txBody>
                    <a:bodyPr/>
                    <a:lstStyle/>
                    <a:p>
                      <a:pPr marL="78740" algn="just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выявление</a:t>
                      </a:r>
                      <a:r>
                        <a:rPr sz="1300" spc="360" dirty="0">
                          <a:latin typeface="Microsoft Sans Serif"/>
                          <a:cs typeface="Microsoft Sans Serif"/>
                        </a:rPr>
                        <a:t> 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структурных</a:t>
                      </a:r>
                      <a:r>
                        <a:rPr sz="1300" spc="36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36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300" spc="325" dirty="0">
                          <a:latin typeface="Microsoft Sans Serif"/>
                          <a:cs typeface="Microsoft Sans Serif"/>
                        </a:rPr>
                        <a:t> 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функциональных</a:t>
                      </a:r>
                      <a:endParaRPr sz="1300" dirty="0">
                        <a:latin typeface="Microsoft Sans Serif"/>
                        <a:cs typeface="Microsoft Sans Serif"/>
                      </a:endParaRPr>
                    </a:p>
                    <a:p>
                      <a:pPr marL="78740" marR="71755" algn="just">
                        <a:lnSpc>
                          <a:spcPct val="117000"/>
                        </a:lnSpc>
                      </a:pP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изменений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5" dirty="0">
                          <a:latin typeface="Microsoft Sans Serif"/>
                          <a:cs typeface="Microsoft Sans Serif"/>
                        </a:rPr>
                        <a:t>со</a:t>
                      </a: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стороны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сердца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потенциально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связанных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с 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перенесенной новой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коронавирусной </a:t>
                      </a:r>
                      <a:r>
                        <a:rPr sz="1300" spc="-254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15" dirty="0">
                          <a:latin typeface="Microsoft Sans Serif"/>
                          <a:cs typeface="Microsoft Sans Serif"/>
                        </a:rPr>
                        <a:t>инфекции</a:t>
                      </a:r>
                      <a:endParaRPr sz="13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8890" marB="0">
                    <a:lnL w="19050">
                      <a:solidFill>
                        <a:srgbClr val="ECF0C8"/>
                      </a:solidFill>
                      <a:prstDash val="solid"/>
                    </a:lnL>
                    <a:lnR w="19050">
                      <a:solidFill>
                        <a:srgbClr val="ECF0C8"/>
                      </a:solidFill>
                      <a:prstDash val="solid"/>
                    </a:lnR>
                    <a:lnT w="19050">
                      <a:solidFill>
                        <a:srgbClr val="ECF0C8"/>
                      </a:solidFill>
                      <a:prstDash val="solid"/>
                    </a:lnT>
                    <a:lnB w="19050">
                      <a:solidFill>
                        <a:srgbClr val="ECF0C8"/>
                      </a:solidFill>
                      <a:prstDash val="solid"/>
                    </a:lnB>
                    <a:solidFill>
                      <a:srgbClr val="F5F6E3"/>
                    </a:solidFill>
                  </a:tcPr>
                </a:tc>
              </a:tr>
            </a:tbl>
          </a:graphicData>
        </a:graphic>
      </p:graphicFrame>
      <p:sp>
        <p:nvSpPr>
          <p:cNvPr id="10" name="object 10"/>
          <p:cNvSpPr txBox="1"/>
          <p:nvPr/>
        </p:nvSpPr>
        <p:spPr>
          <a:xfrm>
            <a:off x="914400" y="6811549"/>
            <a:ext cx="6477000" cy="1388585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8890">
              <a:lnSpc>
                <a:spcPts val="1410"/>
              </a:lnSpc>
              <a:spcBef>
                <a:spcPts val="170"/>
              </a:spcBef>
              <a:tabLst>
                <a:tab pos="421640" algn="l"/>
                <a:tab pos="888365" algn="l"/>
                <a:tab pos="1566545" algn="l"/>
                <a:tab pos="2085339" algn="l"/>
                <a:tab pos="2331085" algn="l"/>
                <a:tab pos="3075940" algn="l"/>
                <a:tab pos="4389120" algn="l"/>
              </a:tabLst>
            </a:pPr>
            <a:r>
              <a:rPr sz="1300" spc="60" dirty="0">
                <a:solidFill>
                  <a:srgbClr val="7D8525"/>
                </a:solidFill>
                <a:latin typeface="Verdana"/>
                <a:cs typeface="Verdana"/>
              </a:rPr>
              <a:t>12.	</a:t>
            </a:r>
            <a:r>
              <a:rPr sz="1300" spc="114" dirty="0">
                <a:solidFill>
                  <a:srgbClr val="7D8525"/>
                </a:solidFill>
                <a:latin typeface="Lucida Sans Unicode"/>
                <a:cs typeface="Lucida Sans Unicode"/>
              </a:rPr>
              <a:t>Что	</a:t>
            </a:r>
            <a:r>
              <a:rPr sz="1300" spc="70" dirty="0">
                <a:solidFill>
                  <a:srgbClr val="7D8525"/>
                </a:solidFill>
                <a:latin typeface="Lucida Sans Unicode"/>
                <a:cs typeface="Lucida Sans Unicode"/>
              </a:rPr>
              <a:t>будет</a:t>
            </a:r>
            <a:r>
              <a:rPr sz="1300" spc="5" dirty="0">
                <a:solidFill>
                  <a:srgbClr val="7D8525"/>
                </a:solidFill>
                <a:latin typeface="Verdana"/>
                <a:cs typeface="Verdana"/>
              </a:rPr>
              <a:t>,	</a:t>
            </a:r>
            <a:r>
              <a:rPr sz="1300" spc="45" dirty="0">
                <a:solidFill>
                  <a:srgbClr val="7D8525"/>
                </a:solidFill>
                <a:latin typeface="Lucida Sans Unicode"/>
                <a:cs typeface="Lucida Sans Unicode"/>
              </a:rPr>
              <a:t>если	</a:t>
            </a:r>
            <a:r>
              <a:rPr sz="1300" spc="145" dirty="0">
                <a:solidFill>
                  <a:srgbClr val="7D8525"/>
                </a:solidFill>
                <a:latin typeface="Lucida Sans Unicode"/>
                <a:cs typeface="Lucida Sans Unicode"/>
              </a:rPr>
              <a:t>в	</a:t>
            </a:r>
            <a:r>
              <a:rPr sz="1300" spc="60" dirty="0">
                <a:solidFill>
                  <a:srgbClr val="7D8525"/>
                </a:solidFill>
                <a:latin typeface="Lucida Sans Unicode"/>
                <a:cs typeface="Lucida Sans Unicode"/>
              </a:rPr>
              <a:t>рамках	исследований	</a:t>
            </a:r>
            <a:r>
              <a:rPr sz="1300" spc="120" dirty="0">
                <a:solidFill>
                  <a:srgbClr val="7D8525"/>
                </a:solidFill>
                <a:latin typeface="Lucida Sans Unicode"/>
                <a:cs typeface="Lucida Sans Unicode"/>
              </a:rPr>
              <a:t>выявлены  </a:t>
            </a:r>
            <a:r>
              <a:rPr sz="1300" spc="85" dirty="0">
                <a:solidFill>
                  <a:srgbClr val="7D8525"/>
                </a:solidFill>
                <a:latin typeface="Lucida Sans Unicode"/>
                <a:cs typeface="Lucida Sans Unicode"/>
              </a:rPr>
              <a:t>отклонения</a:t>
            </a:r>
            <a:r>
              <a:rPr sz="1300" spc="85" dirty="0">
                <a:solidFill>
                  <a:srgbClr val="7D8525"/>
                </a:solidFill>
                <a:latin typeface="Verdana"/>
                <a:cs typeface="Verdana"/>
              </a:rPr>
              <a:t>?</a:t>
            </a:r>
            <a:endParaRPr sz="13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00" dirty="0">
              <a:latin typeface="Verdana"/>
              <a:cs typeface="Verdana"/>
            </a:endParaRPr>
          </a:p>
          <a:p>
            <a:pPr marL="12700" marR="5080" algn="just">
              <a:lnSpc>
                <a:spcPct val="101699"/>
              </a:lnSpc>
            </a:pPr>
            <a:r>
              <a:rPr sz="1300" dirty="0">
                <a:latin typeface="Microsoft Sans Serif"/>
                <a:cs typeface="Microsoft Sans Serif"/>
              </a:rPr>
              <a:t>В </a:t>
            </a:r>
            <a:r>
              <a:rPr sz="1300" spc="-5" dirty="0">
                <a:latin typeface="Microsoft Sans Serif"/>
                <a:cs typeface="Microsoft Sans Serif"/>
              </a:rPr>
              <a:t>случае </a:t>
            </a:r>
            <a:r>
              <a:rPr sz="1300" spc="-10" dirty="0">
                <a:latin typeface="Microsoft Sans Serif"/>
                <a:cs typeface="Microsoft Sans Serif"/>
              </a:rPr>
              <a:t>выявления отклонений </a:t>
            </a:r>
            <a:r>
              <a:rPr sz="1300" spc="-5" dirty="0">
                <a:latin typeface="Microsoft Sans Serif"/>
                <a:cs typeface="Microsoft Sans Serif"/>
              </a:rPr>
              <a:t>на </a:t>
            </a:r>
            <a:r>
              <a:rPr sz="1300" dirty="0">
                <a:latin typeface="Calibri"/>
                <a:cs typeface="Calibri"/>
              </a:rPr>
              <a:t>I </a:t>
            </a:r>
            <a:r>
              <a:rPr sz="1300" spc="-15" dirty="0">
                <a:latin typeface="Microsoft Sans Serif"/>
                <a:cs typeface="Microsoft Sans Serif"/>
              </a:rPr>
              <a:t>этапе </a:t>
            </a:r>
            <a:r>
              <a:rPr sz="1300" spc="-10" dirty="0">
                <a:latin typeface="Microsoft Sans Serif"/>
                <a:cs typeface="Microsoft Sans Serif"/>
              </a:rPr>
              <a:t>диспансеризации </a:t>
            </a:r>
            <a:r>
              <a:rPr sz="1300" spc="-5" dirty="0">
                <a:latin typeface="Calibri"/>
                <a:cs typeface="Calibri"/>
              </a:rPr>
              <a:t>(</a:t>
            </a:r>
            <a:r>
              <a:rPr sz="1300" spc="-5" dirty="0">
                <a:latin typeface="Microsoft Sans Serif"/>
                <a:cs typeface="Microsoft Sans Serif"/>
              </a:rPr>
              <a:t>в </a:t>
            </a:r>
            <a:r>
              <a:rPr sz="1300" spc="-20" dirty="0">
                <a:latin typeface="Microsoft Sans Serif"/>
                <a:cs typeface="Microsoft Sans Serif"/>
              </a:rPr>
              <a:t>том </a:t>
            </a:r>
            <a:r>
              <a:rPr sz="1300" spc="-5" dirty="0">
                <a:latin typeface="Microsoft Sans Serif"/>
                <a:cs typeface="Microsoft Sans Serif"/>
              </a:rPr>
              <a:t>числе </a:t>
            </a:r>
            <a:r>
              <a:rPr sz="1300" spc="-10" dirty="0">
                <a:latin typeface="Microsoft Sans Serif"/>
                <a:cs typeface="Microsoft Sans Serif"/>
              </a:rPr>
              <a:t>углубленной</a:t>
            </a:r>
            <a:r>
              <a:rPr sz="1300" spc="-10" dirty="0">
                <a:latin typeface="Calibri"/>
                <a:cs typeface="Calibri"/>
              </a:rPr>
              <a:t>) </a:t>
            </a:r>
            <a:r>
              <a:rPr sz="1300" spc="-5" dirty="0">
                <a:latin typeface="Calibri"/>
                <a:cs typeface="Calibri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пациент </a:t>
            </a:r>
            <a:r>
              <a:rPr sz="1300" spc="-20" dirty="0">
                <a:latin typeface="Microsoft Sans Serif"/>
                <a:cs typeface="Microsoft Sans Serif"/>
              </a:rPr>
              <a:t>будет </a:t>
            </a:r>
            <a:r>
              <a:rPr sz="1300" spc="-10" dirty="0">
                <a:latin typeface="Microsoft Sans Serif"/>
                <a:cs typeface="Microsoft Sans Serif"/>
              </a:rPr>
              <a:t>направлен </a:t>
            </a:r>
            <a:r>
              <a:rPr sz="1300" spc="-5" dirty="0">
                <a:latin typeface="Microsoft Sans Serif"/>
                <a:cs typeface="Microsoft Sans Serif"/>
              </a:rPr>
              <a:t>на </a:t>
            </a:r>
            <a:r>
              <a:rPr sz="1300" spc="-5" dirty="0">
                <a:latin typeface="Calibri"/>
                <a:cs typeface="Calibri"/>
              </a:rPr>
              <a:t>II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этап</a:t>
            </a:r>
            <a:r>
              <a:rPr sz="1300" spc="-15" dirty="0">
                <a:latin typeface="Calibri"/>
                <a:cs typeface="Calibri"/>
              </a:rPr>
              <a:t>, </a:t>
            </a:r>
            <a:r>
              <a:rPr sz="1300" spc="-20" dirty="0">
                <a:latin typeface="Microsoft Sans Serif"/>
                <a:cs typeface="Microsoft Sans Serif"/>
              </a:rPr>
              <a:t>возможно</a:t>
            </a:r>
            <a:r>
              <a:rPr sz="1300" spc="-20" dirty="0">
                <a:latin typeface="Calibri"/>
                <a:cs typeface="Calibri"/>
              </a:rPr>
              <a:t>, </a:t>
            </a:r>
            <a:r>
              <a:rPr sz="1300" spc="-5" dirty="0">
                <a:latin typeface="Microsoft Sans Serif"/>
                <a:cs typeface="Microsoft Sans Serif"/>
              </a:rPr>
              <a:t>на </a:t>
            </a:r>
            <a:r>
              <a:rPr sz="1300" spc="-10" dirty="0">
                <a:latin typeface="Microsoft Sans Serif"/>
                <a:cs typeface="Microsoft Sans Serif"/>
              </a:rPr>
              <a:t>дополнительные обследования </a:t>
            </a:r>
            <a:r>
              <a:rPr sz="1300" spc="-5" dirty="0">
                <a:latin typeface="Microsoft Sans Serif"/>
                <a:cs typeface="Microsoft Sans Serif"/>
              </a:rPr>
              <a:t>вне </a:t>
            </a:r>
            <a:r>
              <a:rPr sz="1300" dirty="0">
                <a:latin typeface="Microsoft Sans Serif"/>
                <a:cs typeface="Microsoft Sans Serif"/>
              </a:rPr>
              <a:t> </a:t>
            </a:r>
            <a:r>
              <a:rPr sz="1300" spc="-25" dirty="0">
                <a:latin typeface="Microsoft Sans Serif"/>
                <a:cs typeface="Microsoft Sans Serif"/>
              </a:rPr>
              <a:t>рамок</a:t>
            </a:r>
            <a:r>
              <a:rPr sz="1300" spc="-2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диспансеризации </a:t>
            </a:r>
            <a:r>
              <a:rPr sz="1300" dirty="0">
                <a:latin typeface="Microsoft Sans Serif"/>
                <a:cs typeface="Microsoft Sans Serif"/>
              </a:rPr>
              <a:t>с </a:t>
            </a:r>
            <a:r>
              <a:rPr sz="1300" spc="-10" dirty="0">
                <a:latin typeface="Microsoft Sans Serif"/>
                <a:cs typeface="Microsoft Sans Serif"/>
              </a:rPr>
              <a:t>целью </a:t>
            </a:r>
            <a:r>
              <a:rPr sz="1300" spc="-15" dirty="0">
                <a:latin typeface="Microsoft Sans Serif"/>
                <a:cs typeface="Microsoft Sans Serif"/>
              </a:rPr>
              <a:t>постановки диагноза </a:t>
            </a:r>
            <a:r>
              <a:rPr sz="1300" spc="-5" dirty="0">
                <a:latin typeface="Microsoft Sans Serif"/>
                <a:cs typeface="Microsoft Sans Serif"/>
              </a:rPr>
              <a:t>и выбора дальнейшей </a:t>
            </a:r>
            <a:r>
              <a:rPr sz="1300" spc="-25" dirty="0">
                <a:latin typeface="Microsoft Sans Serif"/>
                <a:cs typeface="Microsoft Sans Serif"/>
              </a:rPr>
              <a:t>тактики </a:t>
            </a:r>
            <a:r>
              <a:rPr sz="1300" spc="-2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лечения</a:t>
            </a:r>
            <a:r>
              <a:rPr sz="1300" spc="-10" dirty="0">
                <a:latin typeface="Calibri"/>
                <a:cs typeface="Calibri"/>
              </a:rPr>
              <a:t>.</a:t>
            </a:r>
            <a:endParaRPr sz="1300" dirty="0">
              <a:latin typeface="Calibri"/>
              <a:cs typeface="Calibri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xfrm>
            <a:off x="7188200" y="9372600"/>
            <a:ext cx="203200" cy="200659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45"/>
              </a:spcBef>
            </a:pPr>
            <a:fld id="{81D60167-4931-47E6-BA6A-407CBD079E47}" type="slidenum">
              <a:rPr dirty="0"/>
              <a:t>7</a:t>
            </a:fld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28600" y="228600"/>
            <a:ext cx="7239000" cy="9144000"/>
            <a:chOff x="914400" y="1366663"/>
            <a:chExt cx="5934075" cy="6896100"/>
          </a:xfrm>
        </p:grpSpPr>
        <p:sp>
          <p:nvSpPr>
            <p:cNvPr id="3" name="object 3"/>
            <p:cNvSpPr/>
            <p:nvPr/>
          </p:nvSpPr>
          <p:spPr>
            <a:xfrm>
              <a:off x="914400" y="1366663"/>
              <a:ext cx="228600" cy="6896100"/>
            </a:xfrm>
            <a:custGeom>
              <a:avLst/>
              <a:gdLst/>
              <a:ahLst/>
              <a:cxnLst/>
              <a:rect l="l" t="t" r="r" b="b"/>
              <a:pathLst>
                <a:path w="228600" h="6896100">
                  <a:moveTo>
                    <a:pt x="228600" y="6896100"/>
                  </a:moveTo>
                  <a:lnTo>
                    <a:pt x="0" y="6896100"/>
                  </a:lnTo>
                  <a:lnTo>
                    <a:pt x="0" y="0"/>
                  </a:lnTo>
                  <a:lnTo>
                    <a:pt x="228600" y="0"/>
                  </a:lnTo>
                  <a:lnTo>
                    <a:pt x="228600" y="6896100"/>
                  </a:lnTo>
                  <a:close/>
                </a:path>
              </a:pathLst>
            </a:custGeom>
            <a:solidFill>
              <a:srgbClr val="91D0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143000" y="1366663"/>
              <a:ext cx="5705475" cy="6896100"/>
            </a:xfrm>
            <a:custGeom>
              <a:avLst/>
              <a:gdLst/>
              <a:ahLst/>
              <a:cxnLst/>
              <a:rect l="l" t="t" r="r" b="b"/>
              <a:pathLst>
                <a:path w="5705475" h="6896100">
                  <a:moveTo>
                    <a:pt x="5705475" y="6896100"/>
                  </a:moveTo>
                  <a:lnTo>
                    <a:pt x="0" y="6896100"/>
                  </a:lnTo>
                  <a:lnTo>
                    <a:pt x="0" y="0"/>
                  </a:lnTo>
                  <a:lnTo>
                    <a:pt x="5705475" y="0"/>
                  </a:lnTo>
                  <a:lnTo>
                    <a:pt x="5705475" y="6896100"/>
                  </a:lnTo>
                  <a:close/>
                </a:path>
              </a:pathLst>
            </a:custGeom>
            <a:solidFill>
              <a:srgbClr val="F5F6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888010" y="425195"/>
            <a:ext cx="6401789" cy="780983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algn="just">
              <a:lnSpc>
                <a:spcPts val="1410"/>
              </a:lnSpc>
              <a:spcBef>
                <a:spcPts val="170"/>
              </a:spcBef>
            </a:pPr>
            <a:r>
              <a:rPr sz="1300" spc="60" dirty="0">
                <a:solidFill>
                  <a:srgbClr val="7D8525"/>
                </a:solidFill>
                <a:latin typeface="Verdana"/>
                <a:cs typeface="Verdana"/>
              </a:rPr>
              <a:t>13.</a:t>
            </a:r>
            <a:r>
              <a:rPr sz="1300" spc="65" dirty="0">
                <a:solidFill>
                  <a:srgbClr val="7D8525"/>
                </a:solidFill>
                <a:latin typeface="Verdana"/>
                <a:cs typeface="Verdana"/>
              </a:rPr>
              <a:t> </a:t>
            </a:r>
            <a:r>
              <a:rPr sz="1300" spc="114" dirty="0">
                <a:solidFill>
                  <a:srgbClr val="7D8525"/>
                </a:solidFill>
                <a:latin typeface="Lucida Sans Unicode"/>
                <a:cs typeface="Lucida Sans Unicode"/>
              </a:rPr>
              <a:t>Чем </a:t>
            </a:r>
            <a:r>
              <a:rPr sz="1300" spc="35" dirty="0">
                <a:solidFill>
                  <a:srgbClr val="7D8525"/>
                </a:solidFill>
                <a:latin typeface="Lucida Sans Unicode"/>
                <a:cs typeface="Lucida Sans Unicode"/>
              </a:rPr>
              <a:t>полезно</a:t>
            </a:r>
            <a:r>
              <a:rPr sz="1300" spc="40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50" dirty="0">
                <a:solidFill>
                  <a:srgbClr val="7D8525"/>
                </a:solidFill>
                <a:latin typeface="Lucida Sans Unicode"/>
                <a:cs typeface="Lucida Sans Unicode"/>
              </a:rPr>
              <a:t>проведение</a:t>
            </a:r>
            <a:r>
              <a:rPr sz="1300" spc="55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90" dirty="0">
                <a:solidFill>
                  <a:srgbClr val="7D8525"/>
                </a:solidFill>
                <a:latin typeface="Lucida Sans Unicode"/>
                <a:cs typeface="Lucida Sans Unicode"/>
              </a:rPr>
              <a:t>анкетирования</a:t>
            </a:r>
            <a:r>
              <a:rPr sz="1300" spc="90" dirty="0">
                <a:solidFill>
                  <a:srgbClr val="7D8525"/>
                </a:solidFill>
                <a:latin typeface="Verdana"/>
                <a:cs typeface="Verdana"/>
              </a:rPr>
              <a:t>?</a:t>
            </a:r>
            <a:r>
              <a:rPr sz="1300" spc="95" dirty="0">
                <a:solidFill>
                  <a:srgbClr val="7D8525"/>
                </a:solidFill>
                <a:latin typeface="Verdana"/>
                <a:cs typeface="Verdana"/>
              </a:rPr>
              <a:t> </a:t>
            </a:r>
            <a:r>
              <a:rPr sz="1300" spc="114" dirty="0">
                <a:solidFill>
                  <a:srgbClr val="7D8525"/>
                </a:solidFill>
                <a:latin typeface="Lucida Sans Unicode"/>
                <a:cs typeface="Lucida Sans Unicode"/>
              </a:rPr>
              <a:t>Почему </a:t>
            </a:r>
            <a:r>
              <a:rPr sz="1300" spc="85" dirty="0">
                <a:solidFill>
                  <a:srgbClr val="7D8525"/>
                </a:solidFill>
                <a:latin typeface="Lucida Sans Unicode"/>
                <a:cs typeface="Lucida Sans Unicode"/>
              </a:rPr>
              <a:t>это </a:t>
            </a:r>
            <a:r>
              <a:rPr sz="1300" spc="90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110" dirty="0">
                <a:solidFill>
                  <a:srgbClr val="7D8525"/>
                </a:solidFill>
                <a:latin typeface="Lucida Sans Unicode"/>
                <a:cs typeface="Lucida Sans Unicode"/>
              </a:rPr>
              <a:t>является</a:t>
            </a:r>
            <a:r>
              <a:rPr sz="1300" spc="114" dirty="0">
                <a:solidFill>
                  <a:srgbClr val="7D8525"/>
                </a:solidFill>
                <a:latin typeface="Lucida Sans Unicode"/>
                <a:cs typeface="Lucida Sans Unicode"/>
              </a:rPr>
              <a:t> первым</a:t>
            </a:r>
            <a:r>
              <a:rPr sz="1300" spc="120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85" dirty="0">
                <a:solidFill>
                  <a:srgbClr val="7D8525"/>
                </a:solidFill>
                <a:latin typeface="Lucida Sans Unicode"/>
                <a:cs typeface="Lucida Sans Unicode"/>
              </a:rPr>
              <a:t>и</a:t>
            </a:r>
            <a:r>
              <a:rPr sz="1300" spc="90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105" dirty="0">
                <a:solidFill>
                  <a:srgbClr val="7D8525"/>
                </a:solidFill>
                <a:latin typeface="Lucida Sans Unicode"/>
                <a:cs typeface="Lucida Sans Unicode"/>
              </a:rPr>
              <a:t>неотъемлемым</a:t>
            </a:r>
            <a:r>
              <a:rPr sz="1300" spc="110" dirty="0">
                <a:solidFill>
                  <a:srgbClr val="7D8525"/>
                </a:solidFill>
                <a:latin typeface="Lucida Sans Unicode"/>
                <a:cs typeface="Lucida Sans Unicode"/>
              </a:rPr>
              <a:t> пунктом</a:t>
            </a:r>
            <a:r>
              <a:rPr sz="1300" spc="114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145" dirty="0">
                <a:solidFill>
                  <a:srgbClr val="7D8525"/>
                </a:solidFill>
                <a:latin typeface="Lucida Sans Unicode"/>
                <a:cs typeface="Lucida Sans Unicode"/>
              </a:rPr>
              <a:t>в</a:t>
            </a:r>
            <a:r>
              <a:rPr sz="1300" spc="150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60" dirty="0">
                <a:solidFill>
                  <a:srgbClr val="7D8525"/>
                </a:solidFill>
                <a:latin typeface="Lucida Sans Unicode"/>
                <a:cs typeface="Lucida Sans Unicode"/>
              </a:rPr>
              <a:t>рамках </a:t>
            </a:r>
            <a:r>
              <a:rPr sz="1300" spc="65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60" dirty="0">
                <a:solidFill>
                  <a:srgbClr val="7D8525"/>
                </a:solidFill>
                <a:latin typeface="Lucida Sans Unicode"/>
                <a:cs typeface="Lucida Sans Unicode"/>
              </a:rPr>
              <a:t>обследований</a:t>
            </a:r>
            <a:r>
              <a:rPr sz="1300" spc="60" dirty="0">
                <a:solidFill>
                  <a:srgbClr val="7D8525"/>
                </a:solidFill>
                <a:latin typeface="Verdana"/>
                <a:cs typeface="Verdana"/>
              </a:rPr>
              <a:t>?</a:t>
            </a:r>
            <a:endParaRPr sz="13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300" spc="-15" dirty="0">
                <a:latin typeface="Microsoft Sans Serif"/>
                <a:cs typeface="Microsoft Sans Serif"/>
              </a:rPr>
              <a:t>Анкетирование</a:t>
            </a:r>
            <a:r>
              <a:rPr sz="1300" spc="-5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направлено</a:t>
            </a:r>
            <a:r>
              <a:rPr sz="1300" spc="-50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на</a:t>
            </a:r>
            <a:r>
              <a:rPr sz="1300" spc="-5" dirty="0">
                <a:latin typeface="Calibri"/>
                <a:cs typeface="Calibri"/>
              </a:rPr>
              <a:t>:</a:t>
            </a:r>
            <a:endParaRPr sz="130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55369" y="1990965"/>
            <a:ext cx="6412231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27735" algn="l"/>
                <a:tab pos="1297305" algn="l"/>
                <a:tab pos="2126615" algn="l"/>
                <a:tab pos="3300729" algn="l"/>
                <a:tab pos="4215765" algn="l"/>
              </a:tabLst>
            </a:pPr>
            <a:r>
              <a:rPr sz="1300" spc="-15" dirty="0">
                <a:latin typeface="Microsoft Sans Serif"/>
                <a:cs typeface="Microsoft Sans Serif"/>
              </a:rPr>
              <a:t>х</a:t>
            </a:r>
            <a:r>
              <a:rPr sz="1300" spc="-5" dirty="0">
                <a:latin typeface="Microsoft Sans Serif"/>
                <a:cs typeface="Microsoft Sans Serif"/>
              </a:rPr>
              <a:t>ара</a:t>
            </a:r>
            <a:r>
              <a:rPr sz="1300" spc="-55" dirty="0">
                <a:latin typeface="Microsoft Sans Serif"/>
                <a:cs typeface="Microsoft Sans Serif"/>
              </a:rPr>
              <a:t>к</a:t>
            </a:r>
            <a:r>
              <a:rPr sz="1300" spc="-15" dirty="0">
                <a:latin typeface="Microsoft Sans Serif"/>
                <a:cs typeface="Microsoft Sans Serif"/>
              </a:rPr>
              <a:t>т</a:t>
            </a:r>
            <a:r>
              <a:rPr sz="1300" spc="-5" dirty="0">
                <a:latin typeface="Microsoft Sans Serif"/>
                <a:cs typeface="Microsoft Sans Serif"/>
              </a:rPr>
              <a:t>ер</a:t>
            </a:r>
            <a:r>
              <a:rPr sz="1300" spc="-10" dirty="0">
                <a:latin typeface="Microsoft Sans Serif"/>
                <a:cs typeface="Microsoft Sans Serif"/>
              </a:rPr>
              <a:t>н</a:t>
            </a:r>
            <a:r>
              <a:rPr sz="1300" spc="-5" dirty="0">
                <a:latin typeface="Microsoft Sans Serif"/>
                <a:cs typeface="Microsoft Sans Serif"/>
              </a:rPr>
              <a:t>ы</a:t>
            </a:r>
            <a:r>
              <a:rPr sz="1300" dirty="0">
                <a:latin typeface="Microsoft Sans Serif"/>
                <a:cs typeface="Microsoft Sans Serif"/>
              </a:rPr>
              <a:t>х	</a:t>
            </a:r>
            <a:r>
              <a:rPr sz="1300" spc="-5" dirty="0">
                <a:latin typeface="Microsoft Sans Serif"/>
                <a:cs typeface="Microsoft Sans Serif"/>
              </a:rPr>
              <a:t>д</a:t>
            </a:r>
            <a:r>
              <a:rPr sz="1300" spc="5" dirty="0">
                <a:latin typeface="Microsoft Sans Serif"/>
                <a:cs typeface="Microsoft Sans Serif"/>
              </a:rPr>
              <a:t>л</a:t>
            </a:r>
            <a:r>
              <a:rPr sz="1300" spc="-5" dirty="0">
                <a:latin typeface="Microsoft Sans Serif"/>
                <a:cs typeface="Microsoft Sans Serif"/>
              </a:rPr>
              <a:t>я</a:t>
            </a:r>
            <a:r>
              <a:rPr sz="1300" dirty="0">
                <a:latin typeface="Microsoft Sans Serif"/>
                <a:cs typeface="Microsoft Sans Serif"/>
              </a:rPr>
              <a:t>	</a:t>
            </a:r>
            <a:r>
              <a:rPr sz="1300" spc="-5" dirty="0">
                <a:latin typeface="Microsoft Sans Serif"/>
                <a:cs typeface="Microsoft Sans Serif"/>
              </a:rPr>
              <a:t>с</a:t>
            </a:r>
            <a:r>
              <a:rPr sz="1300" spc="5" dirty="0">
                <a:latin typeface="Microsoft Sans Serif"/>
                <a:cs typeface="Microsoft Sans Serif"/>
              </a:rPr>
              <a:t>л</a:t>
            </a:r>
            <a:r>
              <a:rPr sz="1300" spc="-25" dirty="0">
                <a:latin typeface="Microsoft Sans Serif"/>
                <a:cs typeface="Microsoft Sans Serif"/>
              </a:rPr>
              <a:t>е</a:t>
            </a:r>
            <a:r>
              <a:rPr sz="1300" spc="-5" dirty="0">
                <a:latin typeface="Microsoft Sans Serif"/>
                <a:cs typeface="Microsoft Sans Serif"/>
              </a:rPr>
              <a:t>ду</a:t>
            </a:r>
            <a:r>
              <a:rPr sz="1300" dirty="0">
                <a:latin typeface="Microsoft Sans Serif"/>
                <a:cs typeface="Microsoft Sans Serif"/>
              </a:rPr>
              <a:t>ю</a:t>
            </a:r>
            <a:r>
              <a:rPr sz="1300" spc="-5" dirty="0">
                <a:latin typeface="Microsoft Sans Serif"/>
                <a:cs typeface="Microsoft Sans Serif"/>
              </a:rPr>
              <a:t>щ</a:t>
            </a:r>
            <a:r>
              <a:rPr sz="1300" spc="-10" dirty="0">
                <a:latin typeface="Microsoft Sans Serif"/>
                <a:cs typeface="Microsoft Sans Serif"/>
              </a:rPr>
              <a:t>и</a:t>
            </a:r>
            <a:r>
              <a:rPr sz="1300" dirty="0">
                <a:latin typeface="Microsoft Sans Serif"/>
                <a:cs typeface="Microsoft Sans Serif"/>
              </a:rPr>
              <a:t>х	</a:t>
            </a:r>
            <a:r>
              <a:rPr sz="1300" spc="-10" dirty="0" err="1" smtClean="0">
                <a:latin typeface="Microsoft Sans Serif"/>
                <a:cs typeface="Microsoft Sans Serif"/>
              </a:rPr>
              <a:t>н</a:t>
            </a:r>
            <a:r>
              <a:rPr sz="1300" spc="-5" dirty="0" err="1" smtClean="0">
                <a:latin typeface="Microsoft Sans Serif"/>
                <a:cs typeface="Microsoft Sans Serif"/>
              </a:rPr>
              <a:t>е</a:t>
            </a:r>
            <a:r>
              <a:rPr sz="1300" spc="-10" dirty="0" err="1" smtClean="0">
                <a:latin typeface="Microsoft Sans Serif"/>
                <a:cs typeface="Microsoft Sans Serif"/>
              </a:rPr>
              <a:t>инф</a:t>
            </a:r>
            <a:r>
              <a:rPr sz="1300" spc="-5" dirty="0" err="1" smtClean="0">
                <a:latin typeface="Microsoft Sans Serif"/>
                <a:cs typeface="Microsoft Sans Serif"/>
              </a:rPr>
              <a:t>е</a:t>
            </a:r>
            <a:r>
              <a:rPr sz="1300" spc="-70" dirty="0" err="1" smtClean="0">
                <a:latin typeface="Microsoft Sans Serif"/>
                <a:cs typeface="Microsoft Sans Serif"/>
              </a:rPr>
              <a:t>к</a:t>
            </a:r>
            <a:r>
              <a:rPr sz="1300" spc="-10" dirty="0" err="1" smtClean="0">
                <a:latin typeface="Microsoft Sans Serif"/>
                <a:cs typeface="Microsoft Sans Serif"/>
              </a:rPr>
              <a:t>ци</a:t>
            </a:r>
            <a:r>
              <a:rPr sz="1300" spc="-5" dirty="0" err="1" smtClean="0">
                <a:latin typeface="Microsoft Sans Serif"/>
                <a:cs typeface="Microsoft Sans Serif"/>
              </a:rPr>
              <a:t>о</a:t>
            </a:r>
            <a:r>
              <a:rPr sz="1300" spc="-10" dirty="0" err="1" smtClean="0">
                <a:latin typeface="Microsoft Sans Serif"/>
                <a:cs typeface="Microsoft Sans Serif"/>
              </a:rPr>
              <a:t>нн</a:t>
            </a:r>
            <a:r>
              <a:rPr sz="1300" spc="-5" dirty="0" err="1" smtClean="0">
                <a:latin typeface="Microsoft Sans Serif"/>
                <a:cs typeface="Microsoft Sans Serif"/>
              </a:rPr>
              <a:t>ы</a:t>
            </a:r>
            <a:r>
              <a:rPr sz="1300" dirty="0" err="1" smtClean="0">
                <a:latin typeface="Microsoft Sans Serif"/>
                <a:cs typeface="Microsoft Sans Serif"/>
              </a:rPr>
              <a:t>х</a:t>
            </a:r>
            <a:r>
              <a:rPr lang="ru-RU" sz="1300" dirty="0" smtClean="0">
                <a:latin typeface="Microsoft Sans Serif"/>
                <a:cs typeface="Microsoft Sans Serif"/>
              </a:rPr>
              <a:t>  </a:t>
            </a:r>
            <a:r>
              <a:rPr sz="1300" spc="-50" dirty="0" err="1" smtClean="0">
                <a:latin typeface="Microsoft Sans Serif"/>
                <a:cs typeface="Microsoft Sans Serif"/>
              </a:rPr>
              <a:t>з</a:t>
            </a:r>
            <a:r>
              <a:rPr sz="1300" spc="-5" dirty="0" err="1" smtClean="0">
                <a:latin typeface="Microsoft Sans Serif"/>
                <a:cs typeface="Microsoft Sans Serif"/>
              </a:rPr>
              <a:t>а</a:t>
            </a:r>
            <a:r>
              <a:rPr sz="1300" spc="-10" dirty="0" err="1" smtClean="0">
                <a:latin typeface="Microsoft Sans Serif"/>
                <a:cs typeface="Microsoft Sans Serif"/>
              </a:rPr>
              <a:t>б</a:t>
            </a:r>
            <a:r>
              <a:rPr sz="1300" spc="-25" dirty="0" err="1" smtClean="0">
                <a:latin typeface="Microsoft Sans Serif"/>
                <a:cs typeface="Microsoft Sans Serif"/>
              </a:rPr>
              <a:t>о</a:t>
            </a:r>
            <a:r>
              <a:rPr sz="1300" spc="5" dirty="0" err="1" smtClean="0">
                <a:latin typeface="Microsoft Sans Serif"/>
                <a:cs typeface="Microsoft Sans Serif"/>
              </a:rPr>
              <a:t>л</a:t>
            </a:r>
            <a:r>
              <a:rPr sz="1300" spc="-5" dirty="0" err="1" smtClean="0">
                <a:latin typeface="Microsoft Sans Serif"/>
                <a:cs typeface="Microsoft Sans Serif"/>
              </a:rPr>
              <a:t>е</a:t>
            </a:r>
            <a:r>
              <a:rPr sz="1300" spc="-15" dirty="0" err="1" smtClean="0">
                <a:latin typeface="Microsoft Sans Serif"/>
                <a:cs typeface="Microsoft Sans Serif"/>
              </a:rPr>
              <a:t>в</a:t>
            </a:r>
            <a:r>
              <a:rPr sz="1300" spc="-5" dirty="0" err="1" smtClean="0">
                <a:latin typeface="Microsoft Sans Serif"/>
                <a:cs typeface="Microsoft Sans Serif"/>
              </a:rPr>
              <a:t>а</a:t>
            </a:r>
            <a:r>
              <a:rPr sz="1300" spc="-10" dirty="0" err="1" smtClean="0">
                <a:latin typeface="Microsoft Sans Serif"/>
                <a:cs typeface="Microsoft Sans Serif"/>
              </a:rPr>
              <a:t>ни</a:t>
            </a:r>
            <a:r>
              <a:rPr sz="1300" spc="-5" dirty="0" err="1" smtClean="0">
                <a:latin typeface="Microsoft Sans Serif"/>
                <a:cs typeface="Microsoft Sans Serif"/>
              </a:rPr>
              <a:t>й</a:t>
            </a:r>
            <a:r>
              <a:rPr lang="ru-RU" sz="1300" spc="-5" dirty="0" smtClean="0">
                <a:latin typeface="Microsoft Sans Serif"/>
                <a:cs typeface="Microsoft Sans Serif"/>
              </a:rPr>
              <a:t> </a:t>
            </a:r>
            <a:r>
              <a:rPr sz="1300" spc="-5" dirty="0" smtClean="0">
                <a:latin typeface="Microsoft Sans Serif"/>
                <a:cs typeface="Microsoft Sans Serif"/>
              </a:rPr>
              <a:t>и</a:t>
            </a:r>
            <a:endParaRPr sz="1300" dirty="0">
              <a:latin typeface="Microsoft Sans Serif"/>
              <a:cs typeface="Microsoft Sans Serif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15099" y="1563284"/>
            <a:ext cx="6576301" cy="427681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227965" marR="5080" indent="-227965">
              <a:lnSpc>
                <a:spcPct val="100000"/>
              </a:lnSpc>
              <a:spcBef>
                <a:spcPts val="215"/>
              </a:spcBef>
              <a:buChar char="●"/>
              <a:tabLst>
                <a:tab pos="227965" algn="l"/>
                <a:tab pos="228600" algn="l"/>
              </a:tabLst>
            </a:pPr>
            <a:r>
              <a:rPr sz="1300" spc="-5" dirty="0">
                <a:latin typeface="Microsoft Sans Serif"/>
                <a:cs typeface="Microsoft Sans Serif"/>
              </a:rPr>
              <a:t>сбор</a:t>
            </a:r>
            <a:r>
              <a:rPr sz="1300" spc="580" dirty="0">
                <a:latin typeface="Microsoft Sans Serif"/>
                <a:cs typeface="Microsoft Sans Serif"/>
              </a:rPr>
              <a:t> </a:t>
            </a:r>
            <a:r>
              <a:rPr sz="1300" spc="-20" dirty="0">
                <a:latin typeface="Microsoft Sans Serif"/>
                <a:cs typeface="Microsoft Sans Serif"/>
              </a:rPr>
              <a:t>анамнеза</a:t>
            </a:r>
            <a:r>
              <a:rPr sz="1300" spc="-20" dirty="0">
                <a:latin typeface="Calibri"/>
                <a:cs typeface="Calibri"/>
              </a:rPr>
              <a:t>,</a:t>
            </a:r>
            <a:r>
              <a:rPr sz="1300" spc="195" dirty="0">
                <a:latin typeface="Calibri"/>
                <a:cs typeface="Calibri"/>
              </a:rPr>
              <a:t> </a:t>
            </a:r>
            <a:r>
              <a:rPr sz="1300" spc="200" dirty="0">
                <a:latin typeface="Calibri"/>
                <a:cs typeface="Calibri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выявление</a:t>
            </a:r>
            <a:r>
              <a:rPr sz="1300" spc="505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отягощённой</a:t>
            </a:r>
            <a:r>
              <a:rPr sz="1300" spc="509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наследственности</a:t>
            </a:r>
            <a:r>
              <a:rPr sz="1300" spc="-10" dirty="0">
                <a:latin typeface="Calibri"/>
                <a:cs typeface="Calibri"/>
              </a:rPr>
              <a:t>,</a:t>
            </a:r>
            <a:r>
              <a:rPr sz="1300" spc="545" dirty="0">
                <a:latin typeface="Calibri"/>
                <a:cs typeface="Calibri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жалоб</a:t>
            </a:r>
            <a:r>
              <a:rPr sz="1300" spc="-10" dirty="0">
                <a:latin typeface="Calibri"/>
                <a:cs typeface="Calibri"/>
              </a:rPr>
              <a:t>,</a:t>
            </a:r>
            <a:r>
              <a:rPr sz="1300" spc="545" dirty="0">
                <a:latin typeface="Calibri"/>
                <a:cs typeface="Calibri"/>
              </a:rPr>
              <a:t> </a:t>
            </a:r>
            <a:r>
              <a:rPr sz="1300" spc="-15" dirty="0" err="1">
                <a:latin typeface="Microsoft Sans Serif"/>
                <a:cs typeface="Microsoft Sans Serif"/>
              </a:rPr>
              <a:t>симптомов</a:t>
            </a:r>
            <a:r>
              <a:rPr sz="1300" spc="-15" dirty="0" smtClean="0">
                <a:latin typeface="Calibri"/>
                <a:cs typeface="Calibri"/>
              </a:rPr>
              <a:t>,</a:t>
            </a:r>
            <a:r>
              <a:rPr lang="ru-RU" sz="1300" spc="-15" dirty="0" smtClean="0">
                <a:latin typeface="Calibri"/>
                <a:cs typeface="Calibri"/>
              </a:rPr>
              <a:t>  </a:t>
            </a:r>
            <a:r>
              <a:rPr sz="1300" spc="-5" dirty="0" err="1" smtClean="0">
                <a:latin typeface="Microsoft Sans Serif"/>
                <a:cs typeface="Microsoft Sans Serif"/>
              </a:rPr>
              <a:t>состояний</a:t>
            </a:r>
            <a:r>
              <a:rPr sz="1300" spc="-5" dirty="0" smtClean="0">
                <a:latin typeface="Calibri"/>
                <a:cs typeface="Calibri"/>
              </a:rPr>
              <a:t>:</a:t>
            </a:r>
            <a:endParaRPr sz="1300" dirty="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60795" y="2358681"/>
            <a:ext cx="6474700" cy="6648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715" algn="just">
              <a:lnSpc>
                <a:spcPct val="109800"/>
              </a:lnSpc>
              <a:spcBef>
                <a:spcPts val="100"/>
              </a:spcBef>
            </a:pPr>
            <a:r>
              <a:rPr sz="1300" spc="-15" dirty="0">
                <a:latin typeface="Microsoft Sans Serif"/>
                <a:cs typeface="Microsoft Sans Serif"/>
              </a:rPr>
              <a:t>стенокардии</a:t>
            </a:r>
            <a:r>
              <a:rPr sz="1300" spc="-15" dirty="0">
                <a:latin typeface="Calibri"/>
                <a:cs typeface="Calibri"/>
              </a:rPr>
              <a:t>, </a:t>
            </a:r>
            <a:r>
              <a:rPr sz="1300" spc="-10" dirty="0">
                <a:latin typeface="Microsoft Sans Serif"/>
                <a:cs typeface="Microsoft Sans Serif"/>
              </a:rPr>
              <a:t>перенесенной транзиторной </a:t>
            </a:r>
            <a:r>
              <a:rPr sz="1300" spc="-15" dirty="0">
                <a:latin typeface="Microsoft Sans Serif"/>
                <a:cs typeface="Microsoft Sans Serif"/>
              </a:rPr>
              <a:t>ишемической </a:t>
            </a:r>
            <a:r>
              <a:rPr sz="1300" spc="-25" dirty="0">
                <a:latin typeface="Microsoft Sans Serif"/>
                <a:cs typeface="Microsoft Sans Serif"/>
              </a:rPr>
              <a:t>атаки </a:t>
            </a:r>
            <a:r>
              <a:rPr sz="1300" dirty="0">
                <a:latin typeface="Microsoft Sans Serif"/>
                <a:cs typeface="Microsoft Sans Serif"/>
              </a:rPr>
              <a:t>или </a:t>
            </a:r>
            <a:r>
              <a:rPr sz="1300" spc="-10" dirty="0">
                <a:latin typeface="Microsoft Sans Serif"/>
                <a:cs typeface="Microsoft Sans Serif"/>
              </a:rPr>
              <a:t>острого нарушения 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25" dirty="0">
                <a:latin typeface="Microsoft Sans Serif"/>
                <a:cs typeface="Microsoft Sans Serif"/>
              </a:rPr>
              <a:t>мозгового </a:t>
            </a:r>
            <a:r>
              <a:rPr sz="1300" spc="-15" dirty="0">
                <a:latin typeface="Microsoft Sans Serif"/>
                <a:cs typeface="Microsoft Sans Serif"/>
              </a:rPr>
              <a:t>кровообращения</a:t>
            </a:r>
            <a:r>
              <a:rPr sz="1300" spc="-15" dirty="0">
                <a:latin typeface="Calibri"/>
                <a:cs typeface="Calibri"/>
              </a:rPr>
              <a:t>, </a:t>
            </a:r>
            <a:r>
              <a:rPr sz="1300" spc="-15" dirty="0">
                <a:latin typeface="Microsoft Sans Serif"/>
                <a:cs typeface="Microsoft Sans Serif"/>
              </a:rPr>
              <a:t>хронической обструктивной болезни легких</a:t>
            </a:r>
            <a:r>
              <a:rPr sz="1300" spc="-15" dirty="0">
                <a:latin typeface="Calibri"/>
                <a:cs typeface="Calibri"/>
              </a:rPr>
              <a:t>, </a:t>
            </a:r>
            <a:r>
              <a:rPr sz="1300" spc="-15" dirty="0">
                <a:latin typeface="Microsoft Sans Serif"/>
                <a:cs typeface="Microsoft Sans Serif"/>
              </a:rPr>
              <a:t>заболеваний </a:t>
            </a:r>
            <a:r>
              <a:rPr sz="1300" spc="-10" dirty="0">
                <a:latin typeface="Microsoft Sans Serif"/>
                <a:cs typeface="Microsoft Sans Serif"/>
              </a:rPr>
              <a:t> </a:t>
            </a:r>
            <a:r>
              <a:rPr sz="1300" spc="-20" dirty="0">
                <a:latin typeface="Microsoft Sans Serif"/>
                <a:cs typeface="Microsoft Sans Serif"/>
              </a:rPr>
              <a:t>желудочно</a:t>
            </a:r>
            <a:r>
              <a:rPr sz="1300" spc="-20" dirty="0">
                <a:latin typeface="Calibri"/>
                <a:cs typeface="Calibri"/>
              </a:rPr>
              <a:t>-</a:t>
            </a:r>
            <a:r>
              <a:rPr sz="1300" spc="-20" dirty="0">
                <a:latin typeface="Microsoft Sans Serif"/>
                <a:cs typeface="Microsoft Sans Serif"/>
              </a:rPr>
              <a:t>кишечного</a:t>
            </a:r>
            <a:r>
              <a:rPr sz="1300" spc="-45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тракта</a:t>
            </a:r>
            <a:r>
              <a:rPr sz="1300" spc="-15" dirty="0">
                <a:latin typeface="Calibri"/>
                <a:cs typeface="Calibri"/>
              </a:rPr>
              <a:t>;</a:t>
            </a:r>
            <a:endParaRPr sz="1300" dirty="0">
              <a:latin typeface="Calibri"/>
              <a:cs typeface="Calibri"/>
            </a:endParaRPr>
          </a:p>
          <a:p>
            <a:pPr marL="241300" marR="6350" indent="-228600" algn="just">
              <a:lnSpc>
                <a:spcPct val="109800"/>
              </a:lnSpc>
              <a:buChar char="●"/>
              <a:tabLst>
                <a:tab pos="241300" algn="l"/>
              </a:tabLst>
            </a:pPr>
            <a:r>
              <a:rPr sz="1300" spc="-10" dirty="0">
                <a:latin typeface="Microsoft Sans Serif"/>
                <a:cs typeface="Microsoft Sans Serif"/>
              </a:rPr>
              <a:t>определение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поведенческих факторов риска </a:t>
            </a:r>
            <a:r>
              <a:rPr sz="1300" spc="-5" dirty="0">
                <a:latin typeface="Microsoft Sans Serif"/>
                <a:cs typeface="Microsoft Sans Serif"/>
              </a:rPr>
              <a:t>и </a:t>
            </a:r>
            <a:r>
              <a:rPr sz="1300" spc="-10" dirty="0">
                <a:latin typeface="Microsoft Sans Serif"/>
                <a:cs typeface="Microsoft Sans Serif"/>
              </a:rPr>
              <a:t>других </a:t>
            </a:r>
            <a:r>
              <a:rPr sz="1300" spc="-15" dirty="0">
                <a:latin typeface="Microsoft Sans Serif"/>
                <a:cs typeface="Microsoft Sans Serif"/>
              </a:rPr>
              <a:t>патологических </a:t>
            </a:r>
            <a:r>
              <a:rPr sz="1300" spc="-5" dirty="0">
                <a:latin typeface="Microsoft Sans Serif"/>
                <a:cs typeface="Microsoft Sans Serif"/>
              </a:rPr>
              <a:t>состояний и </a:t>
            </a:r>
            <a:r>
              <a:rPr sz="130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заболеваний</a:t>
            </a:r>
            <a:r>
              <a:rPr sz="1300" spc="-10" dirty="0">
                <a:latin typeface="Calibri"/>
                <a:cs typeface="Calibri"/>
              </a:rPr>
              <a:t>,</a:t>
            </a:r>
            <a:r>
              <a:rPr sz="1300" spc="-5" dirty="0">
                <a:latin typeface="Calibri"/>
                <a:cs typeface="Calibri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повышающих</a:t>
            </a:r>
            <a:r>
              <a:rPr sz="130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вероятность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развития</a:t>
            </a:r>
            <a:r>
              <a:rPr sz="1300" spc="-1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хронических</a:t>
            </a:r>
            <a:r>
              <a:rPr sz="1300" spc="-1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неинфекционных </a:t>
            </a:r>
            <a:r>
              <a:rPr sz="1300" spc="-10" dirty="0">
                <a:latin typeface="Microsoft Sans Serif"/>
                <a:cs typeface="Microsoft Sans Serif"/>
              </a:rPr>
              <a:t> заболеваний</a:t>
            </a:r>
            <a:r>
              <a:rPr sz="1300" spc="-10" dirty="0">
                <a:latin typeface="Calibri"/>
                <a:cs typeface="Calibri"/>
              </a:rPr>
              <a:t>:</a:t>
            </a:r>
            <a:r>
              <a:rPr sz="1300" spc="-5" dirty="0">
                <a:latin typeface="Calibri"/>
                <a:cs typeface="Calibri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курения</a:t>
            </a:r>
            <a:r>
              <a:rPr sz="1300" spc="-15" dirty="0">
                <a:latin typeface="Calibri"/>
                <a:cs typeface="Calibri"/>
              </a:rPr>
              <a:t>,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риска</a:t>
            </a:r>
            <a:r>
              <a:rPr sz="1300" spc="-1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пагубного</a:t>
            </a:r>
            <a:r>
              <a:rPr sz="1300" spc="-1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потребления</a:t>
            </a:r>
            <a:r>
              <a:rPr sz="1300" spc="-1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алкоголя</a:t>
            </a:r>
            <a:r>
              <a:rPr sz="1300" spc="-15" dirty="0">
                <a:latin typeface="Calibri"/>
                <a:cs typeface="Calibri"/>
              </a:rPr>
              <a:t>,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риска потребления </a:t>
            </a:r>
            <a:r>
              <a:rPr sz="1300" spc="-10" dirty="0">
                <a:latin typeface="Microsoft Sans Serif"/>
                <a:cs typeface="Microsoft Sans Serif"/>
              </a:rPr>
              <a:t> </a:t>
            </a:r>
            <a:r>
              <a:rPr sz="1300" spc="-20" dirty="0">
                <a:latin typeface="Microsoft Sans Serif"/>
                <a:cs typeface="Microsoft Sans Serif"/>
              </a:rPr>
              <a:t>наркотических</a:t>
            </a:r>
            <a:r>
              <a:rPr sz="1300" spc="-1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средств</a:t>
            </a:r>
            <a:r>
              <a:rPr sz="1300" spc="-5" dirty="0">
                <a:latin typeface="Microsoft Sans Serif"/>
                <a:cs typeface="Microsoft Sans Serif"/>
              </a:rPr>
              <a:t> и</a:t>
            </a:r>
            <a:r>
              <a:rPr sz="130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психотропных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веществ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30" dirty="0">
                <a:latin typeface="Microsoft Sans Serif"/>
                <a:cs typeface="Microsoft Sans Serif"/>
              </a:rPr>
              <a:t>без </a:t>
            </a:r>
            <a:r>
              <a:rPr sz="1300" spc="-15" dirty="0">
                <a:latin typeface="Microsoft Sans Serif"/>
                <a:cs typeface="Microsoft Sans Serif"/>
              </a:rPr>
              <a:t>назначения </a:t>
            </a:r>
            <a:r>
              <a:rPr sz="1300" spc="-10" dirty="0">
                <a:latin typeface="Microsoft Sans Serif"/>
                <a:cs typeface="Microsoft Sans Serif"/>
              </a:rPr>
              <a:t>врача</a:t>
            </a:r>
            <a:r>
              <a:rPr sz="1300" spc="-10" dirty="0">
                <a:latin typeface="Calibri"/>
                <a:cs typeface="Calibri"/>
              </a:rPr>
              <a:t>,</a:t>
            </a:r>
            <a:r>
              <a:rPr sz="1300" spc="-5" dirty="0">
                <a:latin typeface="Calibri"/>
                <a:cs typeface="Calibri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характера </a:t>
            </a:r>
            <a:r>
              <a:rPr sz="1300" spc="-10" dirty="0">
                <a:latin typeface="Microsoft Sans Serif"/>
                <a:cs typeface="Microsoft Sans Serif"/>
              </a:rPr>
              <a:t> питания</a:t>
            </a:r>
            <a:r>
              <a:rPr sz="1300" spc="-10" dirty="0">
                <a:latin typeface="Calibri"/>
                <a:cs typeface="Calibri"/>
              </a:rPr>
              <a:t>, </a:t>
            </a:r>
            <a:r>
              <a:rPr sz="1300" spc="-15" dirty="0">
                <a:latin typeface="Microsoft Sans Serif"/>
                <a:cs typeface="Microsoft Sans Serif"/>
              </a:rPr>
              <a:t>физической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активности</a:t>
            </a:r>
            <a:r>
              <a:rPr sz="1300" spc="-10" dirty="0">
                <a:latin typeface="Calibri"/>
                <a:cs typeface="Calibri"/>
              </a:rPr>
              <a:t>;</a:t>
            </a:r>
            <a:endParaRPr sz="1300" dirty="0">
              <a:latin typeface="Calibri"/>
              <a:cs typeface="Calibri"/>
            </a:endParaRPr>
          </a:p>
          <a:p>
            <a:pPr marL="241300" marR="6350" indent="-228600" algn="just">
              <a:lnSpc>
                <a:spcPct val="109800"/>
              </a:lnSpc>
              <a:buChar char="●"/>
              <a:tabLst>
                <a:tab pos="241300" algn="l"/>
              </a:tabLst>
            </a:pPr>
            <a:r>
              <a:rPr sz="1300" spc="-10" dirty="0">
                <a:latin typeface="Microsoft Sans Serif"/>
                <a:cs typeface="Microsoft Sans Serif"/>
              </a:rPr>
              <a:t>выявление </a:t>
            </a:r>
            <a:r>
              <a:rPr sz="1300" dirty="0">
                <a:latin typeface="Microsoft Sans Serif"/>
                <a:cs typeface="Microsoft Sans Serif"/>
              </a:rPr>
              <a:t>у </a:t>
            </a:r>
            <a:r>
              <a:rPr sz="1300" spc="-15" dirty="0">
                <a:latin typeface="Microsoft Sans Serif"/>
                <a:cs typeface="Microsoft Sans Serif"/>
              </a:rPr>
              <a:t>граждан </a:t>
            </a:r>
            <a:r>
              <a:rPr sz="1300" dirty="0">
                <a:latin typeface="Microsoft Sans Serif"/>
                <a:cs typeface="Microsoft Sans Serif"/>
              </a:rPr>
              <a:t>в </a:t>
            </a:r>
            <a:r>
              <a:rPr sz="1300" spc="-15" dirty="0">
                <a:latin typeface="Microsoft Sans Serif"/>
                <a:cs typeface="Microsoft Sans Serif"/>
              </a:rPr>
              <a:t>возрасте </a:t>
            </a:r>
            <a:r>
              <a:rPr sz="1300" spc="-5" dirty="0">
                <a:latin typeface="Calibri"/>
                <a:cs typeface="Calibri"/>
              </a:rPr>
              <a:t>65 </a:t>
            </a:r>
            <a:r>
              <a:rPr sz="1300" spc="-10" dirty="0">
                <a:latin typeface="Microsoft Sans Serif"/>
                <a:cs typeface="Microsoft Sans Serif"/>
              </a:rPr>
              <a:t>лет </a:t>
            </a:r>
            <a:r>
              <a:rPr sz="1300" spc="-5" dirty="0">
                <a:latin typeface="Microsoft Sans Serif"/>
                <a:cs typeface="Microsoft Sans Serif"/>
              </a:rPr>
              <a:t>и </a:t>
            </a:r>
            <a:r>
              <a:rPr sz="1300" spc="-10" dirty="0">
                <a:latin typeface="Microsoft Sans Serif"/>
                <a:cs typeface="Microsoft Sans Serif"/>
              </a:rPr>
              <a:t>старше </a:t>
            </a:r>
            <a:r>
              <a:rPr sz="1300" spc="-15" dirty="0">
                <a:latin typeface="Microsoft Sans Serif"/>
                <a:cs typeface="Microsoft Sans Serif"/>
              </a:rPr>
              <a:t>риска </a:t>
            </a:r>
            <a:r>
              <a:rPr sz="1300" spc="-10" dirty="0">
                <a:latin typeface="Microsoft Sans Serif"/>
                <a:cs typeface="Microsoft Sans Serif"/>
              </a:rPr>
              <a:t>падений</a:t>
            </a:r>
            <a:r>
              <a:rPr sz="1300" spc="-10" dirty="0">
                <a:latin typeface="Calibri"/>
                <a:cs typeface="Calibri"/>
              </a:rPr>
              <a:t>, </a:t>
            </a:r>
            <a:r>
              <a:rPr sz="1300" spc="-10" dirty="0">
                <a:latin typeface="Microsoft Sans Serif"/>
                <a:cs typeface="Microsoft Sans Serif"/>
              </a:rPr>
              <a:t>жалоб</a:t>
            </a:r>
            <a:r>
              <a:rPr sz="1300" spc="-10" dirty="0">
                <a:latin typeface="Calibri"/>
                <a:cs typeface="Calibri"/>
              </a:rPr>
              <a:t>, </a:t>
            </a:r>
            <a:r>
              <a:rPr sz="1300" spc="-15" dirty="0">
                <a:latin typeface="Microsoft Sans Serif"/>
                <a:cs typeface="Microsoft Sans Serif"/>
              </a:rPr>
              <a:t>характерных </a:t>
            </a:r>
            <a:r>
              <a:rPr sz="1300" spc="-10" dirty="0">
                <a:latin typeface="Microsoft Sans Serif"/>
                <a:cs typeface="Microsoft Sans Serif"/>
              </a:rPr>
              <a:t> </a:t>
            </a:r>
            <a:r>
              <a:rPr sz="1300" dirty="0">
                <a:latin typeface="Microsoft Sans Serif"/>
                <a:cs typeface="Microsoft Sans Serif"/>
              </a:rPr>
              <a:t>для</a:t>
            </a:r>
            <a:r>
              <a:rPr sz="1300" spc="5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остеопороза</a:t>
            </a:r>
            <a:r>
              <a:rPr sz="1300" spc="-15" dirty="0">
                <a:latin typeface="Calibri"/>
                <a:cs typeface="Calibri"/>
              </a:rPr>
              <a:t>,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депрессии</a:t>
            </a:r>
            <a:r>
              <a:rPr sz="1300" spc="-10" dirty="0">
                <a:latin typeface="Calibri"/>
                <a:cs typeface="Calibri"/>
              </a:rPr>
              <a:t>,</a:t>
            </a:r>
            <a:r>
              <a:rPr sz="1300" spc="-5" dirty="0">
                <a:latin typeface="Calibri"/>
                <a:cs typeface="Calibri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сердечной</a:t>
            </a:r>
            <a:r>
              <a:rPr sz="1300" spc="-1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недостаточности</a:t>
            </a:r>
            <a:r>
              <a:rPr sz="1300" spc="-15" dirty="0">
                <a:latin typeface="Calibri"/>
                <a:cs typeface="Calibri"/>
              </a:rPr>
              <a:t>,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некорригированных 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нарушений</a:t>
            </a:r>
            <a:r>
              <a:rPr sz="1300" spc="-45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слуха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и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зрения</a:t>
            </a:r>
            <a:r>
              <a:rPr sz="1300" spc="-15" dirty="0">
                <a:latin typeface="Calibri"/>
                <a:cs typeface="Calibri"/>
              </a:rPr>
              <a:t>;</a:t>
            </a:r>
            <a:endParaRPr sz="1300" dirty="0">
              <a:latin typeface="Calibri"/>
              <a:cs typeface="Calibri"/>
            </a:endParaRPr>
          </a:p>
          <a:p>
            <a:pPr marL="241300" marR="7620" indent="-228600" algn="just">
              <a:lnSpc>
                <a:spcPct val="109800"/>
              </a:lnSpc>
              <a:buChar char="●"/>
              <a:tabLst>
                <a:tab pos="241300" algn="l"/>
              </a:tabLst>
            </a:pPr>
            <a:r>
              <a:rPr sz="1300" spc="-10" dirty="0">
                <a:latin typeface="Microsoft Sans Serif"/>
                <a:cs typeface="Microsoft Sans Serif"/>
              </a:rPr>
              <a:t>выявление</a:t>
            </a:r>
            <a:r>
              <a:rPr sz="1300" spc="-10" dirty="0">
                <a:latin typeface="Calibri"/>
                <a:cs typeface="Calibri"/>
              </a:rPr>
              <a:t>/</a:t>
            </a:r>
            <a:r>
              <a:rPr sz="1300" spc="-10" dirty="0">
                <a:latin typeface="Microsoft Sans Serif"/>
                <a:cs typeface="Microsoft Sans Serif"/>
              </a:rPr>
              <a:t>уточнение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20" dirty="0">
                <a:latin typeface="Microsoft Sans Serif"/>
                <a:cs typeface="Microsoft Sans Serif"/>
              </a:rPr>
              <a:t>факта</a:t>
            </a:r>
            <a:r>
              <a:rPr sz="1300" spc="-1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перенесенной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новой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коронавирусной</a:t>
            </a:r>
            <a:r>
              <a:rPr sz="1300" spc="-1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инфекции</a:t>
            </a:r>
            <a:r>
              <a:rPr sz="1300" spc="-15" dirty="0">
                <a:latin typeface="Calibri"/>
                <a:cs typeface="Calibri"/>
              </a:rPr>
              <a:t>, 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выявление</a:t>
            </a:r>
            <a:r>
              <a:rPr sz="1300" spc="-10" dirty="0">
                <a:latin typeface="Calibri"/>
                <a:cs typeface="Calibri"/>
              </a:rPr>
              <a:t>/</a:t>
            </a:r>
            <a:r>
              <a:rPr sz="1300" spc="-10" dirty="0">
                <a:latin typeface="Microsoft Sans Serif"/>
                <a:cs typeface="Microsoft Sans Serif"/>
              </a:rPr>
              <a:t>уточнение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появления</a:t>
            </a:r>
            <a:r>
              <a:rPr sz="1300" spc="-5" dirty="0">
                <a:latin typeface="Microsoft Sans Serif"/>
                <a:cs typeface="Microsoft Sans Serif"/>
              </a:rPr>
              <a:t> после</a:t>
            </a:r>
            <a:r>
              <a:rPr sz="130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выздоровления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новой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коронавирусной </a:t>
            </a:r>
            <a:r>
              <a:rPr sz="1300" spc="-1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инфекции </a:t>
            </a:r>
            <a:r>
              <a:rPr sz="1300" spc="-5" dirty="0">
                <a:latin typeface="Microsoft Sans Serif"/>
                <a:cs typeface="Microsoft Sans Serif"/>
              </a:rPr>
              <a:t>новых </a:t>
            </a:r>
            <a:r>
              <a:rPr sz="1300" dirty="0">
                <a:latin typeface="Microsoft Sans Serif"/>
                <a:cs typeface="Microsoft Sans Serif"/>
              </a:rPr>
              <a:t>для </a:t>
            </a:r>
            <a:r>
              <a:rPr sz="1300" spc="-10" dirty="0">
                <a:latin typeface="Microsoft Sans Serif"/>
                <a:cs typeface="Microsoft Sans Serif"/>
              </a:rPr>
              <a:t>пациента жалоб </a:t>
            </a:r>
            <a:r>
              <a:rPr sz="1300" spc="-5" dirty="0">
                <a:latin typeface="Microsoft Sans Serif"/>
                <a:cs typeface="Microsoft Sans Serif"/>
              </a:rPr>
              <a:t>и </a:t>
            </a:r>
            <a:r>
              <a:rPr sz="1300" spc="-15" dirty="0">
                <a:latin typeface="Microsoft Sans Serif"/>
                <a:cs typeface="Microsoft Sans Serif"/>
              </a:rPr>
              <a:t>симптомов</a:t>
            </a:r>
            <a:r>
              <a:rPr sz="1300" spc="-15" dirty="0">
                <a:latin typeface="Calibri"/>
                <a:cs typeface="Calibri"/>
              </a:rPr>
              <a:t>, </a:t>
            </a:r>
            <a:r>
              <a:rPr sz="1300" spc="-15" dirty="0">
                <a:latin typeface="Microsoft Sans Serif"/>
                <a:cs typeface="Microsoft Sans Serif"/>
              </a:rPr>
              <a:t>характерных </a:t>
            </a:r>
            <a:r>
              <a:rPr sz="1300" dirty="0">
                <a:latin typeface="Microsoft Sans Serif"/>
                <a:cs typeface="Microsoft Sans Serif"/>
              </a:rPr>
              <a:t>для </a:t>
            </a:r>
            <a:r>
              <a:rPr sz="1300" spc="-15" dirty="0">
                <a:latin typeface="Microsoft Sans Serif"/>
                <a:cs typeface="Microsoft Sans Serif"/>
              </a:rPr>
              <a:t>постковидного </a:t>
            </a:r>
            <a:r>
              <a:rPr sz="1300" spc="-10" dirty="0">
                <a:latin typeface="Microsoft Sans Serif"/>
                <a:cs typeface="Microsoft Sans Serif"/>
              </a:rPr>
              <a:t> синдрома </a:t>
            </a:r>
            <a:r>
              <a:rPr sz="1300" dirty="0">
                <a:latin typeface="Microsoft Sans Serif"/>
                <a:cs typeface="Microsoft Sans Serif"/>
              </a:rPr>
              <a:t>или </a:t>
            </a:r>
            <a:r>
              <a:rPr sz="1300" spc="-15" dirty="0">
                <a:latin typeface="Microsoft Sans Serif"/>
                <a:cs typeface="Microsoft Sans Serif"/>
              </a:rPr>
              <a:t>изменение характера </a:t>
            </a:r>
            <a:r>
              <a:rPr sz="1300" spc="-10" dirty="0">
                <a:latin typeface="Microsoft Sans Serif"/>
                <a:cs typeface="Microsoft Sans Serif"/>
              </a:rPr>
              <a:t>имевшихся </a:t>
            </a:r>
            <a:r>
              <a:rPr sz="1300" spc="-5" dirty="0">
                <a:latin typeface="Microsoft Sans Serif"/>
                <a:cs typeface="Microsoft Sans Serif"/>
              </a:rPr>
              <a:t>ранее </a:t>
            </a:r>
            <a:r>
              <a:rPr sz="1300" spc="-10" dirty="0">
                <a:latin typeface="Microsoft Sans Serif"/>
                <a:cs typeface="Microsoft Sans Serif"/>
              </a:rPr>
              <a:t>жалоб </a:t>
            </a:r>
            <a:r>
              <a:rPr sz="1300" dirty="0">
                <a:latin typeface="Microsoft Sans Serif"/>
                <a:cs typeface="Microsoft Sans Serif"/>
              </a:rPr>
              <a:t>в </a:t>
            </a:r>
            <a:r>
              <a:rPr sz="1300" spc="-15" dirty="0">
                <a:latin typeface="Microsoft Sans Serif"/>
                <a:cs typeface="Microsoft Sans Serif"/>
              </a:rPr>
              <a:t>связи </a:t>
            </a:r>
            <a:r>
              <a:rPr sz="1300" dirty="0">
                <a:latin typeface="Microsoft Sans Serif"/>
                <a:cs typeface="Microsoft Sans Serif"/>
              </a:rPr>
              <a:t>с </a:t>
            </a:r>
            <a:r>
              <a:rPr sz="1300" spc="-10" dirty="0">
                <a:latin typeface="Microsoft Sans Serif"/>
                <a:cs typeface="Microsoft Sans Serif"/>
              </a:rPr>
              <a:t>перенесенной 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новой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коронавирусной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инфекцией</a:t>
            </a:r>
            <a:r>
              <a:rPr sz="1300" spc="-15" dirty="0">
                <a:latin typeface="Calibri"/>
                <a:cs typeface="Calibri"/>
              </a:rPr>
              <a:t>.</a:t>
            </a:r>
            <a:endParaRPr sz="1300" dirty="0">
              <a:latin typeface="Calibri"/>
              <a:cs typeface="Calibri"/>
            </a:endParaRPr>
          </a:p>
          <a:p>
            <a:pPr marL="69850" marR="12065">
              <a:lnSpc>
                <a:spcPts val="1410"/>
              </a:lnSpc>
              <a:spcBef>
                <a:spcPts val="944"/>
              </a:spcBef>
              <a:tabLst>
                <a:tab pos="450215" algn="l"/>
                <a:tab pos="1212215" algn="l"/>
                <a:tab pos="1438910" algn="l"/>
                <a:tab pos="2164715" algn="l"/>
              </a:tabLst>
            </a:pPr>
            <a:r>
              <a:rPr sz="1300" spc="60" dirty="0">
                <a:solidFill>
                  <a:srgbClr val="7D8525"/>
                </a:solidFill>
                <a:latin typeface="Verdana"/>
                <a:cs typeface="Verdana"/>
              </a:rPr>
              <a:t>14.	</a:t>
            </a:r>
            <a:r>
              <a:rPr sz="1300" spc="114" dirty="0">
                <a:solidFill>
                  <a:srgbClr val="7D8525"/>
                </a:solidFill>
                <a:latin typeface="Lucida Sans Unicode"/>
                <a:cs typeface="Lucida Sans Unicode"/>
              </a:rPr>
              <a:t>Почему	</a:t>
            </a:r>
            <a:r>
              <a:rPr sz="1300" spc="145" dirty="0">
                <a:solidFill>
                  <a:srgbClr val="7D8525"/>
                </a:solidFill>
                <a:latin typeface="Lucida Sans Unicode"/>
                <a:cs typeface="Lucida Sans Unicode"/>
              </a:rPr>
              <a:t>в	</a:t>
            </a:r>
            <a:r>
              <a:rPr sz="1300" spc="60" dirty="0">
                <a:solidFill>
                  <a:srgbClr val="7D8525"/>
                </a:solidFill>
                <a:latin typeface="Lucida Sans Unicode"/>
                <a:cs typeface="Lucida Sans Unicode"/>
              </a:rPr>
              <a:t>рамках	диспансеризации</a:t>
            </a:r>
            <a:r>
              <a:rPr sz="1300" spc="110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55" dirty="0">
                <a:solidFill>
                  <a:srgbClr val="7D8525"/>
                </a:solidFill>
                <a:latin typeface="Lucida Sans Unicode"/>
                <a:cs typeface="Lucida Sans Unicode"/>
              </a:rPr>
              <a:t>не</a:t>
            </a:r>
            <a:r>
              <a:rPr sz="1300" spc="114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85" dirty="0">
                <a:solidFill>
                  <a:srgbClr val="7D8525"/>
                </a:solidFill>
                <a:latin typeface="Lucida Sans Unicode"/>
                <a:cs typeface="Lucida Sans Unicode"/>
              </a:rPr>
              <a:t>проверяют</a:t>
            </a:r>
            <a:r>
              <a:rPr sz="1300" spc="545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60" dirty="0">
                <a:solidFill>
                  <a:srgbClr val="7D8525"/>
                </a:solidFill>
                <a:latin typeface="Lucida Sans Unicode"/>
                <a:cs typeface="Lucida Sans Unicode"/>
              </a:rPr>
              <a:t>на </a:t>
            </a:r>
            <a:r>
              <a:rPr sz="1300" spc="-365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50" dirty="0">
                <a:solidFill>
                  <a:srgbClr val="7D8525"/>
                </a:solidFill>
                <a:latin typeface="Lucida Sans Unicode"/>
                <a:cs typeface="Lucida Sans Unicode"/>
              </a:rPr>
              <a:t>другие</a:t>
            </a:r>
            <a:r>
              <a:rPr sz="1300" spc="20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125" dirty="0">
                <a:solidFill>
                  <a:srgbClr val="7D8525"/>
                </a:solidFill>
                <a:latin typeface="Lucida Sans Unicode"/>
                <a:cs typeface="Lucida Sans Unicode"/>
              </a:rPr>
              <a:t>виды</a:t>
            </a:r>
            <a:r>
              <a:rPr sz="1300" spc="25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85" dirty="0">
                <a:solidFill>
                  <a:srgbClr val="7D8525"/>
                </a:solidFill>
                <a:latin typeface="Lucida Sans Unicode"/>
                <a:cs typeface="Lucida Sans Unicode"/>
              </a:rPr>
              <a:t>злокачественных</a:t>
            </a:r>
            <a:r>
              <a:rPr sz="1300" spc="20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65" dirty="0">
                <a:solidFill>
                  <a:srgbClr val="7D8525"/>
                </a:solidFill>
                <a:latin typeface="Lucida Sans Unicode"/>
                <a:cs typeface="Lucida Sans Unicode"/>
              </a:rPr>
              <a:t>новообразований</a:t>
            </a:r>
            <a:r>
              <a:rPr sz="1300" spc="65" dirty="0">
                <a:solidFill>
                  <a:srgbClr val="7D8525"/>
                </a:solidFill>
                <a:latin typeface="Verdana"/>
                <a:cs typeface="Verdana"/>
              </a:rPr>
              <a:t>?</a:t>
            </a:r>
            <a:endParaRPr sz="13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00" dirty="0">
              <a:latin typeface="Verdana"/>
              <a:cs typeface="Verdana"/>
            </a:endParaRPr>
          </a:p>
          <a:p>
            <a:pPr marL="69850" marR="5080" algn="just">
              <a:lnSpc>
                <a:spcPct val="101699"/>
              </a:lnSpc>
            </a:pPr>
            <a:r>
              <a:rPr sz="1300" spc="-5" dirty="0">
                <a:latin typeface="Microsoft Sans Serif"/>
                <a:cs typeface="Microsoft Sans Serif"/>
              </a:rPr>
              <a:t>Первый</a:t>
            </a:r>
            <a:r>
              <a:rPr sz="130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этап</a:t>
            </a:r>
            <a:r>
              <a:rPr sz="1300" spc="-10" dirty="0">
                <a:latin typeface="Microsoft Sans Serif"/>
                <a:cs typeface="Microsoft Sans Serif"/>
              </a:rPr>
              <a:t> диспансеризации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определенных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20" dirty="0">
                <a:latin typeface="Microsoft Sans Serif"/>
                <a:cs typeface="Microsoft Sans Serif"/>
              </a:rPr>
              <a:t>групп</a:t>
            </a:r>
            <a:r>
              <a:rPr sz="1300" spc="-15" dirty="0">
                <a:latin typeface="Microsoft Sans Serif"/>
                <a:cs typeface="Microsoft Sans Serif"/>
              </a:rPr>
              <a:t> взрослого</a:t>
            </a:r>
            <a:r>
              <a:rPr sz="1300" spc="-10" dirty="0">
                <a:latin typeface="Microsoft Sans Serif"/>
                <a:cs typeface="Microsoft Sans Serif"/>
              </a:rPr>
              <a:t> населения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20" dirty="0">
                <a:latin typeface="Microsoft Sans Serif"/>
                <a:cs typeface="Microsoft Sans Serif"/>
              </a:rPr>
              <a:t>имеет </a:t>
            </a:r>
            <a:r>
              <a:rPr sz="1300" spc="-1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массивный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25" dirty="0">
                <a:latin typeface="Microsoft Sans Serif"/>
                <a:cs typeface="Microsoft Sans Serif"/>
              </a:rPr>
              <a:t>блок</a:t>
            </a:r>
            <a:r>
              <a:rPr sz="1300" spc="-2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онкологических</a:t>
            </a:r>
            <a:r>
              <a:rPr sz="1300" spc="-1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скринингов</a:t>
            </a:r>
            <a:r>
              <a:rPr sz="1300" spc="-15" dirty="0">
                <a:latin typeface="Calibri"/>
                <a:cs typeface="Calibri"/>
              </a:rPr>
              <a:t>,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объем</a:t>
            </a:r>
            <a:r>
              <a:rPr sz="1300" spc="-10" dirty="0">
                <a:latin typeface="Microsoft Sans Serif"/>
                <a:cs typeface="Microsoft Sans Serif"/>
              </a:rPr>
              <a:t> </a:t>
            </a:r>
            <a:r>
              <a:rPr sz="1300" spc="-20" dirty="0">
                <a:latin typeface="Microsoft Sans Serif"/>
                <a:cs typeface="Microsoft Sans Serif"/>
              </a:rPr>
              <a:t>которых</a:t>
            </a:r>
            <a:r>
              <a:rPr sz="1300" spc="-15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и</a:t>
            </a:r>
            <a:r>
              <a:rPr sz="130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частота</a:t>
            </a:r>
            <a:r>
              <a:rPr sz="1300" spc="-10" dirty="0">
                <a:latin typeface="Microsoft Sans Serif"/>
                <a:cs typeface="Microsoft Sans Serif"/>
              </a:rPr>
              <a:t> проведения 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определены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20" dirty="0">
                <a:latin typeface="Microsoft Sans Serif"/>
                <a:cs typeface="Microsoft Sans Serif"/>
              </a:rPr>
              <a:t>возрастом</a:t>
            </a:r>
            <a:r>
              <a:rPr sz="1300" spc="-15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и</a:t>
            </a:r>
            <a:r>
              <a:rPr sz="130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полом</a:t>
            </a:r>
            <a:r>
              <a:rPr sz="1300" spc="-10" dirty="0">
                <a:latin typeface="Microsoft Sans Serif"/>
                <a:cs typeface="Microsoft Sans Serif"/>
              </a:rPr>
              <a:t> пациента</a:t>
            </a:r>
            <a:r>
              <a:rPr sz="1300" spc="-10" dirty="0">
                <a:latin typeface="Calibri"/>
                <a:cs typeface="Calibri"/>
              </a:rPr>
              <a:t>.</a:t>
            </a:r>
            <a:r>
              <a:rPr sz="1300" spc="-5" dirty="0">
                <a:latin typeface="Calibri"/>
                <a:cs typeface="Calibri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Задачей</a:t>
            </a:r>
            <a:r>
              <a:rPr sz="1300" spc="-10" dirty="0">
                <a:latin typeface="Microsoft Sans Serif"/>
                <a:cs typeface="Microsoft Sans Serif"/>
              </a:rPr>
              <a:t> диспансеризации</a:t>
            </a:r>
            <a:r>
              <a:rPr sz="1300" spc="25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является </a:t>
            </a:r>
            <a:r>
              <a:rPr sz="1300" spc="-10" dirty="0">
                <a:latin typeface="Microsoft Sans Serif"/>
                <a:cs typeface="Microsoft Sans Serif"/>
              </a:rPr>
              <a:t> выявление </a:t>
            </a:r>
            <a:r>
              <a:rPr sz="1300" spc="-15" dirty="0">
                <a:latin typeface="Microsoft Sans Serif"/>
                <a:cs typeface="Microsoft Sans Serif"/>
              </a:rPr>
              <a:t>онкологических заболеваний </a:t>
            </a:r>
            <a:r>
              <a:rPr sz="1300" spc="-5" dirty="0">
                <a:latin typeface="Microsoft Sans Serif"/>
                <a:cs typeface="Microsoft Sans Serif"/>
              </a:rPr>
              <a:t>на </a:t>
            </a:r>
            <a:r>
              <a:rPr sz="1300" spc="-10" dirty="0">
                <a:latin typeface="Microsoft Sans Serif"/>
                <a:cs typeface="Microsoft Sans Serif"/>
              </a:rPr>
              <a:t>ранних стадиях </a:t>
            </a:r>
            <a:r>
              <a:rPr sz="1300" spc="-5" dirty="0">
                <a:latin typeface="Calibri"/>
                <a:cs typeface="Calibri"/>
              </a:rPr>
              <a:t>(1-2 </a:t>
            </a:r>
            <a:r>
              <a:rPr sz="1300" spc="-10" dirty="0">
                <a:latin typeface="Microsoft Sans Serif"/>
                <a:cs typeface="Microsoft Sans Serif"/>
              </a:rPr>
              <a:t>стадия</a:t>
            </a:r>
            <a:r>
              <a:rPr sz="1300" spc="-10" dirty="0">
                <a:latin typeface="Calibri"/>
                <a:cs typeface="Calibri"/>
              </a:rPr>
              <a:t>). </a:t>
            </a:r>
            <a:r>
              <a:rPr sz="1300" spc="-15" dirty="0">
                <a:latin typeface="Microsoft Sans Serif"/>
                <a:cs typeface="Microsoft Sans Serif"/>
              </a:rPr>
              <a:t>Предлагаемые </a:t>
            </a:r>
            <a:r>
              <a:rPr sz="1300" spc="-10" dirty="0">
                <a:latin typeface="Microsoft Sans Serif"/>
                <a:cs typeface="Microsoft Sans Serif"/>
              </a:rPr>
              <a:t> исследования </a:t>
            </a:r>
            <a:r>
              <a:rPr sz="1300" dirty="0">
                <a:latin typeface="Microsoft Sans Serif"/>
                <a:cs typeface="Microsoft Sans Serif"/>
              </a:rPr>
              <a:t>в </a:t>
            </a:r>
            <a:r>
              <a:rPr sz="1300" spc="-15" dirty="0">
                <a:latin typeface="Microsoft Sans Serif"/>
                <a:cs typeface="Microsoft Sans Serif"/>
              </a:rPr>
              <a:t>рамках </a:t>
            </a:r>
            <a:r>
              <a:rPr sz="1300" spc="-20" dirty="0">
                <a:latin typeface="Microsoft Sans Serif"/>
                <a:cs typeface="Microsoft Sans Serif"/>
              </a:rPr>
              <a:t>скрининга </a:t>
            </a:r>
            <a:r>
              <a:rPr sz="1300" spc="-10" dirty="0">
                <a:latin typeface="Microsoft Sans Serif"/>
                <a:cs typeface="Microsoft Sans Serif"/>
              </a:rPr>
              <a:t>направлены </a:t>
            </a:r>
            <a:r>
              <a:rPr sz="1300" spc="-5" dirty="0">
                <a:latin typeface="Microsoft Sans Serif"/>
                <a:cs typeface="Microsoft Sans Serif"/>
              </a:rPr>
              <a:t>на </a:t>
            </a:r>
            <a:r>
              <a:rPr sz="1300" spc="-10" dirty="0">
                <a:latin typeface="Microsoft Sans Serif"/>
                <a:cs typeface="Microsoft Sans Serif"/>
              </a:rPr>
              <a:t>раннее выявление </a:t>
            </a:r>
            <a:r>
              <a:rPr sz="1300" spc="-15" dirty="0">
                <a:latin typeface="Microsoft Sans Serif"/>
                <a:cs typeface="Microsoft Sans Serif"/>
              </a:rPr>
              <a:t>злокачественных </a:t>
            </a:r>
            <a:r>
              <a:rPr sz="1300" spc="-1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новообразований</a:t>
            </a:r>
            <a:r>
              <a:rPr sz="1300" spc="-10" dirty="0">
                <a:latin typeface="Microsoft Sans Serif"/>
                <a:cs typeface="Microsoft Sans Serif"/>
              </a:rPr>
              <a:t> по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20" dirty="0">
                <a:latin typeface="Microsoft Sans Serif"/>
                <a:cs typeface="Microsoft Sans Serif"/>
              </a:rPr>
              <a:t>тем</a:t>
            </a:r>
            <a:r>
              <a:rPr sz="1300" spc="-15" dirty="0">
                <a:latin typeface="Microsoft Sans Serif"/>
                <a:cs typeface="Microsoft Sans Serif"/>
              </a:rPr>
              <a:t> </a:t>
            </a:r>
            <a:r>
              <a:rPr sz="1300" spc="-20" dirty="0">
                <a:latin typeface="Microsoft Sans Serif"/>
                <a:cs typeface="Microsoft Sans Serif"/>
              </a:rPr>
              <a:t>группам</a:t>
            </a:r>
            <a:r>
              <a:rPr sz="1300" spc="-1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заболеваний</a:t>
            </a:r>
            <a:r>
              <a:rPr sz="1300" spc="-10" dirty="0">
                <a:latin typeface="Calibri"/>
                <a:cs typeface="Calibri"/>
              </a:rPr>
              <a:t>,</a:t>
            </a:r>
            <a:r>
              <a:rPr sz="1300" spc="-5" dirty="0">
                <a:latin typeface="Calibri"/>
                <a:cs typeface="Calibri"/>
              </a:rPr>
              <a:t> </a:t>
            </a:r>
            <a:r>
              <a:rPr sz="1300" spc="-20" dirty="0">
                <a:latin typeface="Microsoft Sans Serif"/>
                <a:cs typeface="Microsoft Sans Serif"/>
              </a:rPr>
              <a:t>которые</a:t>
            </a:r>
            <a:r>
              <a:rPr sz="1300" spc="-1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являются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наиболее 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распространенными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dirty="0">
                <a:latin typeface="Microsoft Sans Serif"/>
                <a:cs typeface="Microsoft Sans Serif"/>
              </a:rPr>
              <a:t>в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определенном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возрасте</a:t>
            </a:r>
            <a:r>
              <a:rPr sz="1300" spc="-15" dirty="0">
                <a:latin typeface="Calibri"/>
                <a:cs typeface="Calibri"/>
              </a:rPr>
              <a:t>.</a:t>
            </a:r>
            <a:endParaRPr sz="1300" dirty="0">
              <a:latin typeface="Calibri"/>
              <a:cs typeface="Calibri"/>
            </a:endParaRPr>
          </a:p>
          <a:p>
            <a:pPr marL="69850" marR="5715" algn="just">
              <a:lnSpc>
                <a:spcPct val="101699"/>
              </a:lnSpc>
              <a:spcBef>
                <a:spcPts val="5"/>
              </a:spcBef>
            </a:pPr>
            <a:r>
              <a:rPr sz="1300" spc="-10" dirty="0">
                <a:latin typeface="Microsoft Sans Serif"/>
                <a:cs typeface="Microsoft Sans Serif"/>
              </a:rPr>
              <a:t>Учитывая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структуру</a:t>
            </a:r>
            <a:r>
              <a:rPr sz="1300" spc="-10" dirty="0">
                <a:latin typeface="Microsoft Sans Serif"/>
                <a:cs typeface="Microsoft Sans Serif"/>
              </a:rPr>
              <a:t> смертности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от</a:t>
            </a:r>
            <a:r>
              <a:rPr sz="1300" spc="-1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различных</a:t>
            </a:r>
            <a:r>
              <a:rPr sz="1300" spc="-1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форм</a:t>
            </a:r>
            <a:r>
              <a:rPr sz="1300" spc="-1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онкологических</a:t>
            </a:r>
            <a:r>
              <a:rPr sz="1300" spc="-1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заболеваний</a:t>
            </a:r>
            <a:r>
              <a:rPr sz="1300" spc="-10" dirty="0">
                <a:latin typeface="Microsoft Sans Serif"/>
                <a:cs typeface="Microsoft Sans Serif"/>
              </a:rPr>
              <a:t> </a:t>
            </a:r>
            <a:r>
              <a:rPr sz="1300" dirty="0">
                <a:latin typeface="Microsoft Sans Serif"/>
                <a:cs typeface="Microsoft Sans Serif"/>
              </a:rPr>
              <a:t>в </a:t>
            </a:r>
            <a:r>
              <a:rPr sz="1300" spc="5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России</a:t>
            </a:r>
            <a:r>
              <a:rPr sz="1300" spc="-15" dirty="0">
                <a:latin typeface="Calibri"/>
                <a:cs typeface="Calibri"/>
              </a:rPr>
              <a:t>, </a:t>
            </a:r>
            <a:r>
              <a:rPr sz="1300" dirty="0">
                <a:latin typeface="Microsoft Sans Serif"/>
                <a:cs typeface="Microsoft Sans Serif"/>
              </a:rPr>
              <a:t>в </a:t>
            </a:r>
            <a:r>
              <a:rPr sz="1300" spc="-10" dirty="0">
                <a:latin typeface="Microsoft Sans Serif"/>
                <a:cs typeface="Microsoft Sans Serif"/>
              </a:rPr>
              <a:t>диспансеризации </a:t>
            </a:r>
            <a:r>
              <a:rPr sz="1300" spc="-20" dirty="0">
                <a:latin typeface="Microsoft Sans Serif"/>
                <a:cs typeface="Microsoft Sans Serif"/>
              </a:rPr>
              <a:t>фокус </a:t>
            </a:r>
            <a:r>
              <a:rPr sz="1300" spc="-10" dirty="0">
                <a:latin typeface="Microsoft Sans Serif"/>
                <a:cs typeface="Microsoft Sans Serif"/>
              </a:rPr>
              <a:t>внимания обращен </a:t>
            </a:r>
            <a:r>
              <a:rPr sz="1300" spc="-5" dirty="0">
                <a:latin typeface="Microsoft Sans Serif"/>
                <a:cs typeface="Microsoft Sans Serif"/>
              </a:rPr>
              <a:t>на </a:t>
            </a:r>
            <a:r>
              <a:rPr sz="1300" spc="-10" dirty="0">
                <a:latin typeface="Microsoft Sans Serif"/>
                <a:cs typeface="Microsoft Sans Serif"/>
              </a:rPr>
              <a:t>выявление </a:t>
            </a:r>
            <a:r>
              <a:rPr sz="1300" spc="-15" dirty="0">
                <a:latin typeface="Microsoft Sans Serif"/>
                <a:cs typeface="Microsoft Sans Serif"/>
              </a:rPr>
              <a:t>семи </a:t>
            </a:r>
            <a:r>
              <a:rPr sz="1300" spc="-10" dirty="0">
                <a:latin typeface="Microsoft Sans Serif"/>
                <a:cs typeface="Microsoft Sans Serif"/>
              </a:rPr>
              <a:t>локализаций</a:t>
            </a:r>
            <a:r>
              <a:rPr sz="1300" spc="-10" dirty="0">
                <a:latin typeface="Calibri"/>
                <a:cs typeface="Calibri"/>
              </a:rPr>
              <a:t>, </a:t>
            </a:r>
            <a:r>
              <a:rPr sz="1300" spc="-5" dirty="0">
                <a:latin typeface="Calibri"/>
                <a:cs typeface="Calibri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включая онкологическую </a:t>
            </a:r>
            <a:r>
              <a:rPr sz="1300" spc="-10" dirty="0">
                <a:latin typeface="Microsoft Sans Serif"/>
                <a:cs typeface="Microsoft Sans Serif"/>
              </a:rPr>
              <a:t>патологию </a:t>
            </a:r>
            <a:r>
              <a:rPr sz="1300" spc="-15" dirty="0">
                <a:latin typeface="Microsoft Sans Serif"/>
                <a:cs typeface="Microsoft Sans Serif"/>
              </a:rPr>
              <a:t>молочных </a:t>
            </a:r>
            <a:r>
              <a:rPr sz="1300" spc="-25" dirty="0">
                <a:latin typeface="Microsoft Sans Serif"/>
                <a:cs typeface="Microsoft Sans Serif"/>
              </a:rPr>
              <a:t>желез</a:t>
            </a:r>
            <a:r>
              <a:rPr sz="1300" spc="-25" dirty="0">
                <a:latin typeface="Calibri"/>
                <a:cs typeface="Calibri"/>
              </a:rPr>
              <a:t>, </a:t>
            </a:r>
            <a:r>
              <a:rPr sz="1300" spc="-20" dirty="0">
                <a:latin typeface="Microsoft Sans Serif"/>
                <a:cs typeface="Microsoft Sans Serif"/>
              </a:rPr>
              <a:t>шейки </a:t>
            </a:r>
            <a:r>
              <a:rPr sz="1300" spc="-25" dirty="0">
                <a:latin typeface="Microsoft Sans Serif"/>
                <a:cs typeface="Microsoft Sans Serif"/>
              </a:rPr>
              <a:t>матки</a:t>
            </a:r>
            <a:r>
              <a:rPr sz="1300" spc="-25" dirty="0">
                <a:latin typeface="Calibri"/>
                <a:cs typeface="Calibri"/>
              </a:rPr>
              <a:t>, </a:t>
            </a:r>
            <a:r>
              <a:rPr sz="1300" spc="-15" dirty="0">
                <a:latin typeface="Microsoft Sans Serif"/>
                <a:cs typeface="Microsoft Sans Serif"/>
              </a:rPr>
              <a:t>толстого </a:t>
            </a:r>
            <a:r>
              <a:rPr sz="1300" spc="-25" dirty="0">
                <a:latin typeface="Microsoft Sans Serif"/>
                <a:cs typeface="Microsoft Sans Serif"/>
              </a:rPr>
              <a:t>кишечника </a:t>
            </a:r>
            <a:r>
              <a:rPr sz="1300" spc="-5" dirty="0">
                <a:latin typeface="Microsoft Sans Serif"/>
                <a:cs typeface="Microsoft Sans Serif"/>
              </a:rPr>
              <a:t>и </a:t>
            </a:r>
            <a:r>
              <a:rPr sz="130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прямой</a:t>
            </a:r>
            <a:r>
              <a:rPr sz="1300" spc="-10" dirty="0">
                <a:latin typeface="Microsoft Sans Serif"/>
                <a:cs typeface="Microsoft Sans Serif"/>
              </a:rPr>
              <a:t> </a:t>
            </a:r>
            <a:r>
              <a:rPr sz="1300" spc="-30" dirty="0">
                <a:latin typeface="Microsoft Sans Serif"/>
                <a:cs typeface="Microsoft Sans Serif"/>
              </a:rPr>
              <a:t>кишки</a:t>
            </a:r>
            <a:r>
              <a:rPr sz="1300" spc="-30" dirty="0">
                <a:latin typeface="Calibri"/>
                <a:cs typeface="Calibri"/>
              </a:rPr>
              <a:t>,</a:t>
            </a:r>
            <a:r>
              <a:rPr sz="1300" spc="-25" dirty="0">
                <a:latin typeface="Calibri"/>
                <a:cs typeface="Calibri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предстательной</a:t>
            </a:r>
            <a:r>
              <a:rPr sz="1300" spc="-10" dirty="0">
                <a:latin typeface="Microsoft Sans Serif"/>
                <a:cs typeface="Microsoft Sans Serif"/>
              </a:rPr>
              <a:t> </a:t>
            </a:r>
            <a:r>
              <a:rPr sz="1300" spc="-25" dirty="0">
                <a:latin typeface="Microsoft Sans Serif"/>
                <a:cs typeface="Microsoft Sans Serif"/>
              </a:rPr>
              <a:t>железы</a:t>
            </a:r>
            <a:r>
              <a:rPr sz="1300" spc="-25" dirty="0">
                <a:latin typeface="Calibri"/>
                <a:cs typeface="Calibri"/>
              </a:rPr>
              <a:t>,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легких</a:t>
            </a:r>
            <a:r>
              <a:rPr sz="1300" spc="-15" dirty="0">
                <a:latin typeface="Calibri"/>
                <a:cs typeface="Calibri"/>
              </a:rPr>
              <a:t>,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spc="-20" dirty="0">
                <a:latin typeface="Microsoft Sans Serif"/>
                <a:cs typeface="Microsoft Sans Serif"/>
              </a:rPr>
              <a:t>желудка</a:t>
            </a:r>
            <a:r>
              <a:rPr sz="1300" spc="-20" dirty="0">
                <a:latin typeface="Calibri"/>
                <a:cs typeface="Calibri"/>
              </a:rPr>
              <a:t>,</a:t>
            </a:r>
            <a:r>
              <a:rPr sz="1300" spc="-15" dirty="0">
                <a:latin typeface="Calibri"/>
                <a:cs typeface="Calibri"/>
              </a:rPr>
              <a:t> </a:t>
            </a:r>
            <a:r>
              <a:rPr sz="1300" spc="-25" dirty="0">
                <a:latin typeface="Microsoft Sans Serif"/>
                <a:cs typeface="Microsoft Sans Serif"/>
              </a:rPr>
              <a:t>кожи</a:t>
            </a:r>
            <a:r>
              <a:rPr sz="1300" spc="-25" dirty="0">
                <a:latin typeface="Calibri"/>
                <a:cs typeface="Calibri"/>
              </a:rPr>
              <a:t>,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spc="-40" dirty="0">
                <a:latin typeface="Microsoft Sans Serif"/>
                <a:cs typeface="Microsoft Sans Serif"/>
              </a:rPr>
              <a:t>как</a:t>
            </a:r>
            <a:r>
              <a:rPr sz="1300" spc="-3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наиболее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часто 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встречающихся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причин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dirty="0">
                <a:latin typeface="Microsoft Sans Serif"/>
                <a:cs typeface="Microsoft Sans Serif"/>
              </a:rPr>
              <a:t>для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сокращения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spc="-25" dirty="0">
                <a:latin typeface="Microsoft Sans Serif"/>
                <a:cs typeface="Microsoft Sans Serif"/>
              </a:rPr>
              <a:t>жизни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человека</a:t>
            </a:r>
            <a:r>
              <a:rPr sz="1300" spc="-15" dirty="0">
                <a:latin typeface="Calibri"/>
                <a:cs typeface="Calibri"/>
              </a:rPr>
              <a:t>.</a:t>
            </a:r>
            <a:endParaRPr sz="1300" dirty="0">
              <a:latin typeface="Calibri"/>
              <a:cs typeface="Calibri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xfrm>
            <a:off x="7086600" y="9372600"/>
            <a:ext cx="203200" cy="200659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45"/>
              </a:spcBef>
            </a:pPr>
            <a:fld id="{81D60167-4931-47E6-BA6A-407CBD079E47}" type="slidenum">
              <a:rPr dirty="0"/>
              <a:t>8</a:t>
            </a:fld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63413" y="228600"/>
            <a:ext cx="7204187" cy="9598422"/>
            <a:chOff x="914400" y="1366663"/>
            <a:chExt cx="5934075" cy="7486650"/>
          </a:xfrm>
        </p:grpSpPr>
        <p:sp>
          <p:nvSpPr>
            <p:cNvPr id="3" name="object 3"/>
            <p:cNvSpPr/>
            <p:nvPr/>
          </p:nvSpPr>
          <p:spPr>
            <a:xfrm>
              <a:off x="914400" y="1366663"/>
              <a:ext cx="228600" cy="7486650"/>
            </a:xfrm>
            <a:custGeom>
              <a:avLst/>
              <a:gdLst/>
              <a:ahLst/>
              <a:cxnLst/>
              <a:rect l="l" t="t" r="r" b="b"/>
              <a:pathLst>
                <a:path w="228600" h="7486650">
                  <a:moveTo>
                    <a:pt x="228600" y="7486650"/>
                  </a:moveTo>
                  <a:lnTo>
                    <a:pt x="0" y="7486650"/>
                  </a:lnTo>
                  <a:lnTo>
                    <a:pt x="0" y="0"/>
                  </a:lnTo>
                  <a:lnTo>
                    <a:pt x="228600" y="0"/>
                  </a:lnTo>
                  <a:lnTo>
                    <a:pt x="228600" y="7486650"/>
                  </a:lnTo>
                  <a:close/>
                </a:path>
              </a:pathLst>
            </a:custGeom>
            <a:solidFill>
              <a:srgbClr val="91D0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143000" y="1366663"/>
              <a:ext cx="5705475" cy="7486650"/>
            </a:xfrm>
            <a:custGeom>
              <a:avLst/>
              <a:gdLst/>
              <a:ahLst/>
              <a:cxnLst/>
              <a:rect l="l" t="t" r="r" b="b"/>
              <a:pathLst>
                <a:path w="5705475" h="7486650">
                  <a:moveTo>
                    <a:pt x="5705475" y="7486650"/>
                  </a:moveTo>
                  <a:lnTo>
                    <a:pt x="0" y="7486650"/>
                  </a:lnTo>
                  <a:lnTo>
                    <a:pt x="0" y="0"/>
                  </a:lnTo>
                  <a:lnTo>
                    <a:pt x="5705475" y="0"/>
                  </a:lnTo>
                  <a:lnTo>
                    <a:pt x="5705475" y="7486650"/>
                  </a:lnTo>
                  <a:close/>
                </a:path>
              </a:pathLst>
            </a:custGeom>
            <a:solidFill>
              <a:srgbClr val="F5F6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687729" y="609600"/>
            <a:ext cx="6781800" cy="8187498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69850" marR="13335" algn="just">
              <a:lnSpc>
                <a:spcPts val="1410"/>
              </a:lnSpc>
              <a:spcBef>
                <a:spcPts val="170"/>
              </a:spcBef>
              <a:buSzPct val="110000"/>
              <a:buFont typeface="Verdana"/>
              <a:buAutoNum type="arabicPeriod" startAt="15"/>
              <a:tabLst>
                <a:tab pos="441325" algn="l"/>
              </a:tabLst>
            </a:pPr>
            <a:r>
              <a:rPr sz="1300" spc="285" dirty="0">
                <a:solidFill>
                  <a:srgbClr val="7D8525"/>
                </a:solidFill>
                <a:latin typeface="Lucida Sans Unicode"/>
                <a:cs typeface="Lucida Sans Unicode"/>
              </a:rPr>
              <a:t>В </a:t>
            </a:r>
            <a:r>
              <a:rPr sz="1300" spc="114" dirty="0">
                <a:solidFill>
                  <a:srgbClr val="7D8525"/>
                </a:solidFill>
                <a:latin typeface="Lucida Sans Unicode"/>
                <a:cs typeface="Lucida Sans Unicode"/>
              </a:rPr>
              <a:t>чем </a:t>
            </a:r>
            <a:r>
              <a:rPr sz="1300" spc="50" dirty="0">
                <a:solidFill>
                  <a:srgbClr val="7D8525"/>
                </a:solidFill>
                <a:latin typeface="Lucida Sans Unicode"/>
                <a:cs typeface="Lucida Sans Unicode"/>
              </a:rPr>
              <a:t>разница</a:t>
            </a:r>
            <a:r>
              <a:rPr sz="1300" spc="55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100" dirty="0">
                <a:solidFill>
                  <a:srgbClr val="7D8525"/>
                </a:solidFill>
                <a:latin typeface="Lucida Sans Unicode"/>
                <a:cs typeface="Lucida Sans Unicode"/>
              </a:rPr>
              <a:t>между </a:t>
            </a:r>
            <a:r>
              <a:rPr sz="1300" spc="55" dirty="0">
                <a:solidFill>
                  <a:srgbClr val="7D8525"/>
                </a:solidFill>
                <a:latin typeface="Lucida Sans Unicode"/>
                <a:cs typeface="Lucida Sans Unicode"/>
              </a:rPr>
              <a:t>диспансеризацией</a:t>
            </a:r>
            <a:r>
              <a:rPr sz="1300" spc="55" dirty="0">
                <a:solidFill>
                  <a:srgbClr val="7D8525"/>
                </a:solidFill>
                <a:latin typeface="Verdana"/>
                <a:cs typeface="Verdana"/>
              </a:rPr>
              <a:t>,</a:t>
            </a:r>
            <a:r>
              <a:rPr sz="1300" spc="60" dirty="0">
                <a:solidFill>
                  <a:srgbClr val="7D8525"/>
                </a:solidFill>
                <a:latin typeface="Verdana"/>
                <a:cs typeface="Verdana"/>
              </a:rPr>
              <a:t> </a:t>
            </a:r>
            <a:r>
              <a:rPr sz="1300" spc="50" dirty="0">
                <a:solidFill>
                  <a:srgbClr val="7D8525"/>
                </a:solidFill>
                <a:latin typeface="Lucida Sans Unicode"/>
                <a:cs typeface="Lucida Sans Unicode"/>
              </a:rPr>
              <a:t>углубленной </a:t>
            </a:r>
            <a:r>
              <a:rPr sz="1300" spc="55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60" dirty="0">
                <a:solidFill>
                  <a:srgbClr val="7D8525"/>
                </a:solidFill>
                <a:latin typeface="Lucida Sans Unicode"/>
                <a:cs typeface="Lucida Sans Unicode"/>
              </a:rPr>
              <a:t>диспансеризацией</a:t>
            </a:r>
            <a:r>
              <a:rPr sz="1300" spc="65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85" dirty="0">
                <a:solidFill>
                  <a:srgbClr val="7D8525"/>
                </a:solidFill>
                <a:latin typeface="Lucida Sans Unicode"/>
                <a:cs typeface="Lucida Sans Unicode"/>
              </a:rPr>
              <a:t>и</a:t>
            </a:r>
            <a:r>
              <a:rPr sz="1300" spc="90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85" dirty="0">
                <a:solidFill>
                  <a:srgbClr val="7D8525"/>
                </a:solidFill>
                <a:latin typeface="Lucida Sans Unicode"/>
                <a:cs typeface="Lucida Sans Unicode"/>
              </a:rPr>
              <a:t>профилактическим</a:t>
            </a:r>
            <a:r>
              <a:rPr sz="1300" spc="90" dirty="0">
                <a:solidFill>
                  <a:srgbClr val="7D8525"/>
                </a:solidFill>
                <a:latin typeface="Lucida Sans Unicode"/>
                <a:cs typeface="Lucida Sans Unicode"/>
              </a:rPr>
              <a:t> медицинским </a:t>
            </a:r>
            <a:r>
              <a:rPr sz="1300" spc="-365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85" dirty="0">
                <a:solidFill>
                  <a:srgbClr val="7D8525"/>
                </a:solidFill>
                <a:latin typeface="Lucida Sans Unicode"/>
                <a:cs typeface="Lucida Sans Unicode"/>
              </a:rPr>
              <a:t>осмотром</a:t>
            </a:r>
            <a:r>
              <a:rPr sz="1300" spc="85" dirty="0">
                <a:solidFill>
                  <a:srgbClr val="7D8525"/>
                </a:solidFill>
                <a:latin typeface="Verdana"/>
                <a:cs typeface="Verdana"/>
              </a:rPr>
              <a:t>?</a:t>
            </a:r>
            <a:endParaRPr sz="13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7D8525"/>
              </a:buClr>
              <a:buFont typeface="Verdana"/>
              <a:buAutoNum type="arabicPeriod" startAt="15"/>
            </a:pPr>
            <a:endParaRPr sz="1300" dirty="0">
              <a:latin typeface="Verdana"/>
              <a:cs typeface="Verdana"/>
            </a:endParaRPr>
          </a:p>
          <a:p>
            <a:pPr marL="69850" marR="5080" algn="just">
              <a:lnSpc>
                <a:spcPct val="101699"/>
              </a:lnSpc>
            </a:pPr>
            <a:r>
              <a:rPr sz="1300" spc="-5" dirty="0">
                <a:latin typeface="Microsoft Sans Serif"/>
                <a:cs typeface="Microsoft Sans Serif"/>
              </a:rPr>
              <a:t>ПМО </a:t>
            </a:r>
            <a:r>
              <a:rPr sz="1300" dirty="0">
                <a:latin typeface="Calibri"/>
                <a:cs typeface="Calibri"/>
              </a:rPr>
              <a:t>– </a:t>
            </a:r>
            <a:r>
              <a:rPr sz="1300" spc="-10" dirty="0">
                <a:latin typeface="Microsoft Sans Serif"/>
                <a:cs typeface="Microsoft Sans Serif"/>
              </a:rPr>
              <a:t>это </a:t>
            </a:r>
            <a:r>
              <a:rPr sz="1300" spc="-20" dirty="0">
                <a:latin typeface="Microsoft Sans Serif"/>
                <a:cs typeface="Microsoft Sans Serif"/>
              </a:rPr>
              <a:t>базовые </a:t>
            </a:r>
            <a:r>
              <a:rPr sz="1300" spc="-10" dirty="0">
                <a:latin typeface="Microsoft Sans Serif"/>
                <a:cs typeface="Microsoft Sans Serif"/>
              </a:rPr>
              <a:t>обследования</a:t>
            </a:r>
            <a:r>
              <a:rPr sz="1300" spc="-10" dirty="0">
                <a:latin typeface="Calibri"/>
                <a:cs typeface="Calibri"/>
              </a:rPr>
              <a:t>, </a:t>
            </a:r>
            <a:r>
              <a:rPr sz="1300" spc="-10" dirty="0">
                <a:latin typeface="Microsoft Sans Serif"/>
                <a:cs typeface="Microsoft Sans Serif"/>
              </a:rPr>
              <a:t>приводящиеся </a:t>
            </a:r>
            <a:r>
              <a:rPr sz="1300" dirty="0">
                <a:latin typeface="Microsoft Sans Serif"/>
                <a:cs typeface="Microsoft Sans Serif"/>
              </a:rPr>
              <a:t>в </a:t>
            </a:r>
            <a:r>
              <a:rPr sz="1300" spc="-10" dirty="0">
                <a:latin typeface="Microsoft Sans Serif"/>
                <a:cs typeface="Microsoft Sans Serif"/>
              </a:rPr>
              <a:t>целях </a:t>
            </a:r>
            <a:r>
              <a:rPr sz="1300" spc="-15" dirty="0">
                <a:latin typeface="Microsoft Sans Serif"/>
                <a:cs typeface="Microsoft Sans Serif"/>
              </a:rPr>
              <a:t>раннего </a:t>
            </a:r>
            <a:r>
              <a:rPr sz="1300" spc="-10" dirty="0">
                <a:latin typeface="Microsoft Sans Serif"/>
                <a:cs typeface="Microsoft Sans Serif"/>
              </a:rPr>
              <a:t>выявления </a:t>
            </a:r>
            <a:r>
              <a:rPr sz="1300" spc="-5" dirty="0">
                <a:latin typeface="Microsoft Sans Serif"/>
                <a:cs typeface="Microsoft Sans Serif"/>
              </a:rPr>
              <a:t>состояний</a:t>
            </a:r>
            <a:r>
              <a:rPr sz="1300" spc="-5" dirty="0">
                <a:latin typeface="Calibri"/>
                <a:cs typeface="Calibri"/>
              </a:rPr>
              <a:t>, </a:t>
            </a:r>
            <a:r>
              <a:rPr sz="1300" dirty="0">
                <a:latin typeface="Calibri"/>
                <a:cs typeface="Calibri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заболеваний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и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факторов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риска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dirty="0">
                <a:latin typeface="Microsoft Sans Serif"/>
                <a:cs typeface="Microsoft Sans Serif"/>
              </a:rPr>
              <a:t>в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целях</a:t>
            </a:r>
            <a:r>
              <a:rPr sz="1300" spc="-3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определения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группы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здоровья</a:t>
            </a:r>
            <a:r>
              <a:rPr sz="1300" spc="-15" dirty="0">
                <a:latin typeface="Calibri"/>
                <a:cs typeface="Calibri"/>
              </a:rPr>
              <a:t>.</a:t>
            </a:r>
            <a:endParaRPr sz="1300" dirty="0">
              <a:latin typeface="Calibri"/>
              <a:cs typeface="Calibri"/>
            </a:endParaRPr>
          </a:p>
          <a:p>
            <a:pPr marL="69850" marR="9525" algn="just">
              <a:lnSpc>
                <a:spcPct val="101699"/>
              </a:lnSpc>
            </a:pPr>
            <a:r>
              <a:rPr sz="1300" spc="-20" dirty="0">
                <a:latin typeface="Microsoft Sans Serif"/>
                <a:cs typeface="Microsoft Sans Serif"/>
              </a:rPr>
              <a:t>Диспансеризация </a:t>
            </a:r>
            <a:r>
              <a:rPr sz="1300" dirty="0">
                <a:latin typeface="Calibri"/>
                <a:cs typeface="Calibri"/>
              </a:rPr>
              <a:t>–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это </a:t>
            </a:r>
            <a:r>
              <a:rPr sz="1300" spc="-20" dirty="0">
                <a:latin typeface="Microsoft Sans Serif"/>
                <a:cs typeface="Microsoft Sans Serif"/>
              </a:rPr>
              <a:t>комплекс </a:t>
            </a:r>
            <a:r>
              <a:rPr sz="1300" spc="-10" dirty="0">
                <a:latin typeface="Microsoft Sans Serif"/>
                <a:cs typeface="Microsoft Sans Serif"/>
              </a:rPr>
              <a:t>мероприятий</a:t>
            </a:r>
            <a:r>
              <a:rPr sz="1300" spc="-10" dirty="0">
                <a:latin typeface="Calibri"/>
                <a:cs typeface="Calibri"/>
              </a:rPr>
              <a:t>,</a:t>
            </a:r>
            <a:r>
              <a:rPr sz="1300" spc="-5" dirty="0">
                <a:latin typeface="Calibri"/>
                <a:cs typeface="Calibri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включающий </a:t>
            </a:r>
            <a:r>
              <a:rPr sz="1300" spc="-5" dirty="0">
                <a:latin typeface="Microsoft Sans Serif"/>
                <a:cs typeface="Microsoft Sans Serif"/>
              </a:rPr>
              <a:t>ПМО и </a:t>
            </a:r>
            <a:r>
              <a:rPr sz="1300" spc="-10" dirty="0">
                <a:latin typeface="Microsoft Sans Serif"/>
                <a:cs typeface="Microsoft Sans Serif"/>
              </a:rPr>
              <a:t>дополнительные 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20" dirty="0">
                <a:latin typeface="Microsoft Sans Serif"/>
                <a:cs typeface="Microsoft Sans Serif"/>
              </a:rPr>
              <a:t>методы</a:t>
            </a:r>
            <a:r>
              <a:rPr sz="1300" spc="-20" dirty="0">
                <a:latin typeface="Calibri"/>
                <a:cs typeface="Calibri"/>
              </a:rPr>
              <a:t>,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dirty="0">
                <a:latin typeface="Microsoft Sans Serif"/>
                <a:cs typeface="Microsoft Sans Serif"/>
              </a:rPr>
              <a:t>в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первую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очередь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это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онкологический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скрининг</a:t>
            </a:r>
            <a:r>
              <a:rPr sz="1300" spc="-15" dirty="0">
                <a:latin typeface="Calibri"/>
                <a:cs typeface="Calibri"/>
              </a:rPr>
              <a:t>.</a:t>
            </a:r>
            <a:endParaRPr sz="1300" dirty="0">
              <a:latin typeface="Calibri"/>
              <a:cs typeface="Calibri"/>
            </a:endParaRPr>
          </a:p>
          <a:p>
            <a:pPr marL="69850" marR="8890" algn="just">
              <a:lnSpc>
                <a:spcPct val="101699"/>
              </a:lnSpc>
            </a:pPr>
            <a:r>
              <a:rPr sz="1300" spc="-15" dirty="0">
                <a:latin typeface="Microsoft Sans Serif"/>
                <a:cs typeface="Microsoft Sans Serif"/>
              </a:rPr>
              <a:t>Углубленная </a:t>
            </a:r>
            <a:r>
              <a:rPr sz="1300" spc="-10" dirty="0">
                <a:latin typeface="Microsoft Sans Serif"/>
                <a:cs typeface="Microsoft Sans Serif"/>
              </a:rPr>
              <a:t>диспансеризация </a:t>
            </a:r>
            <a:r>
              <a:rPr sz="1300" dirty="0">
                <a:latin typeface="Calibri"/>
                <a:cs typeface="Calibri"/>
              </a:rPr>
              <a:t>–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представляет </a:t>
            </a:r>
            <a:r>
              <a:rPr sz="1300" spc="-5" dirty="0">
                <a:latin typeface="Microsoft Sans Serif"/>
                <a:cs typeface="Microsoft Sans Serif"/>
              </a:rPr>
              <a:t>собой </a:t>
            </a:r>
            <a:r>
              <a:rPr sz="1300" spc="-20" dirty="0">
                <a:latin typeface="Microsoft Sans Serif"/>
                <a:cs typeface="Microsoft Sans Serif"/>
              </a:rPr>
              <a:t>комплекс </a:t>
            </a:r>
            <a:r>
              <a:rPr sz="1300" spc="-10" dirty="0">
                <a:latin typeface="Microsoft Sans Serif"/>
                <a:cs typeface="Microsoft Sans Serif"/>
              </a:rPr>
              <a:t>мероприятий</a:t>
            </a:r>
            <a:r>
              <a:rPr sz="1300" spc="-10" dirty="0">
                <a:latin typeface="Calibri"/>
                <a:cs typeface="Calibri"/>
              </a:rPr>
              <a:t>,</a:t>
            </a:r>
            <a:r>
              <a:rPr sz="1300" spc="-5" dirty="0">
                <a:latin typeface="Calibri"/>
                <a:cs typeface="Calibri"/>
              </a:rPr>
              <a:t> </a:t>
            </a:r>
            <a:r>
              <a:rPr sz="1300" spc="-20" dirty="0">
                <a:latin typeface="Microsoft Sans Serif"/>
                <a:cs typeface="Microsoft Sans Serif"/>
              </a:rPr>
              <a:t>который </a:t>
            </a:r>
            <a:r>
              <a:rPr sz="1300" spc="-1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проводится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дополнительно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65" dirty="0">
                <a:latin typeface="Microsoft Sans Serif"/>
                <a:cs typeface="Microsoft Sans Serif"/>
              </a:rPr>
              <a:t>к</a:t>
            </a:r>
            <a:r>
              <a:rPr sz="1300" spc="-60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ПМО</a:t>
            </a:r>
            <a:r>
              <a:rPr sz="1300" dirty="0">
                <a:latin typeface="Microsoft Sans Serif"/>
                <a:cs typeface="Microsoft Sans Serif"/>
              </a:rPr>
              <a:t> или</a:t>
            </a:r>
            <a:r>
              <a:rPr sz="1300" spc="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диспансеризации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лицам</a:t>
            </a:r>
            <a:r>
              <a:rPr sz="1300" spc="-10" dirty="0">
                <a:latin typeface="Calibri"/>
                <a:cs typeface="Calibri"/>
              </a:rPr>
              <a:t>,</a:t>
            </a:r>
            <a:r>
              <a:rPr sz="1300" spc="-5" dirty="0">
                <a:latin typeface="Calibri"/>
                <a:cs typeface="Calibri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перенесшим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новую 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коронавирусную</a:t>
            </a:r>
            <a:r>
              <a:rPr sz="1300" spc="-45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инфекцию</a:t>
            </a:r>
            <a:r>
              <a:rPr sz="1300" spc="-15" dirty="0">
                <a:latin typeface="Calibri"/>
                <a:cs typeface="Calibri"/>
              </a:rPr>
              <a:t>,</a:t>
            </a:r>
            <a:r>
              <a:rPr sz="1300" spc="-5" dirty="0">
                <a:latin typeface="Calibri"/>
                <a:cs typeface="Calibri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и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spc="-20" dirty="0">
                <a:latin typeface="Microsoft Sans Serif"/>
                <a:cs typeface="Microsoft Sans Serif"/>
              </a:rPr>
              <a:t>включает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два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этапа</a:t>
            </a:r>
            <a:r>
              <a:rPr sz="1300" spc="-10" dirty="0">
                <a:latin typeface="Calibri"/>
                <a:cs typeface="Calibri"/>
              </a:rPr>
              <a:t>.</a:t>
            </a:r>
            <a:endParaRPr sz="1300" dirty="0">
              <a:latin typeface="Calibri"/>
              <a:cs typeface="Calibri"/>
            </a:endParaRPr>
          </a:p>
          <a:p>
            <a:pPr marL="69850" marR="11430" algn="just">
              <a:lnSpc>
                <a:spcPts val="1410"/>
              </a:lnSpc>
              <a:spcBef>
                <a:spcPts val="55"/>
              </a:spcBef>
              <a:buSzPct val="91666"/>
              <a:buFont typeface="Verdana"/>
              <a:buAutoNum type="arabicPeriod" startAt="16"/>
              <a:tabLst>
                <a:tab pos="546100" algn="l"/>
              </a:tabLst>
            </a:pPr>
            <a:r>
              <a:rPr sz="1300" spc="120" dirty="0">
                <a:solidFill>
                  <a:srgbClr val="7D8525"/>
                </a:solidFill>
                <a:latin typeface="Lucida Sans Unicode"/>
                <a:cs typeface="Lucida Sans Unicode"/>
              </a:rPr>
              <a:t>Существуют</a:t>
            </a:r>
            <a:r>
              <a:rPr sz="1300" spc="125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35" dirty="0">
                <a:solidFill>
                  <a:srgbClr val="7D8525"/>
                </a:solidFill>
                <a:latin typeface="Lucida Sans Unicode"/>
                <a:cs typeface="Lucida Sans Unicode"/>
              </a:rPr>
              <a:t>ли</a:t>
            </a:r>
            <a:r>
              <a:rPr sz="1300" spc="40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65" dirty="0">
                <a:solidFill>
                  <a:srgbClr val="7D8525"/>
                </a:solidFill>
                <a:latin typeface="Lucida Sans Unicode"/>
                <a:cs typeface="Lucida Sans Unicode"/>
              </a:rPr>
              <a:t>особые</a:t>
            </a:r>
            <a:r>
              <a:rPr sz="1300" spc="70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75" dirty="0">
                <a:solidFill>
                  <a:srgbClr val="7D8525"/>
                </a:solidFill>
                <a:latin typeface="Lucida Sans Unicode"/>
                <a:cs typeface="Lucida Sans Unicode"/>
              </a:rPr>
              <a:t>требования</a:t>
            </a:r>
            <a:r>
              <a:rPr sz="1300" spc="80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150" dirty="0">
                <a:solidFill>
                  <a:srgbClr val="7D8525"/>
                </a:solidFill>
                <a:latin typeface="Lucida Sans Unicode"/>
                <a:cs typeface="Lucida Sans Unicode"/>
              </a:rPr>
              <a:t>к</a:t>
            </a:r>
            <a:r>
              <a:rPr sz="1300" spc="155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80" dirty="0">
                <a:solidFill>
                  <a:srgbClr val="7D8525"/>
                </a:solidFill>
                <a:latin typeface="Lucida Sans Unicode"/>
                <a:cs typeface="Lucida Sans Unicode"/>
              </a:rPr>
              <a:t>методам </a:t>
            </a:r>
            <a:r>
              <a:rPr sz="1300" spc="85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65" dirty="0">
                <a:solidFill>
                  <a:srgbClr val="7D8525"/>
                </a:solidFill>
                <a:latin typeface="Lucida Sans Unicode"/>
                <a:cs typeface="Lucida Sans Unicode"/>
              </a:rPr>
              <a:t>исследования</a:t>
            </a:r>
            <a:r>
              <a:rPr sz="1300" spc="20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145" dirty="0">
                <a:solidFill>
                  <a:srgbClr val="7D8525"/>
                </a:solidFill>
                <a:latin typeface="Lucida Sans Unicode"/>
                <a:cs typeface="Lucida Sans Unicode"/>
              </a:rPr>
              <a:t>в</a:t>
            </a:r>
            <a:r>
              <a:rPr sz="1300" spc="25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60" dirty="0">
                <a:solidFill>
                  <a:srgbClr val="7D8525"/>
                </a:solidFill>
                <a:latin typeface="Lucida Sans Unicode"/>
                <a:cs typeface="Lucida Sans Unicode"/>
              </a:rPr>
              <a:t>рамках</a:t>
            </a:r>
            <a:r>
              <a:rPr sz="1300" spc="20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65" dirty="0">
                <a:solidFill>
                  <a:srgbClr val="7D8525"/>
                </a:solidFill>
                <a:latin typeface="Lucida Sans Unicode"/>
                <a:cs typeface="Lucida Sans Unicode"/>
              </a:rPr>
              <a:t>проведения</a:t>
            </a:r>
            <a:r>
              <a:rPr sz="1300" spc="25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70" dirty="0">
                <a:solidFill>
                  <a:srgbClr val="7D8525"/>
                </a:solidFill>
                <a:latin typeface="Lucida Sans Unicode"/>
                <a:cs typeface="Lucida Sans Unicode"/>
              </a:rPr>
              <a:t>диспансеризации</a:t>
            </a:r>
            <a:r>
              <a:rPr sz="1300" spc="70" dirty="0">
                <a:solidFill>
                  <a:srgbClr val="7D8525"/>
                </a:solidFill>
                <a:latin typeface="Verdana"/>
                <a:cs typeface="Verdana"/>
              </a:rPr>
              <a:t>?</a:t>
            </a:r>
            <a:endParaRPr sz="13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 dirty="0">
              <a:latin typeface="Verdana"/>
              <a:cs typeface="Verdana"/>
            </a:endParaRPr>
          </a:p>
          <a:p>
            <a:pPr marL="241300" marR="10160" indent="-228600" algn="just">
              <a:lnSpc>
                <a:spcPct val="109800"/>
              </a:lnSpc>
              <a:spcBef>
                <a:spcPts val="5"/>
              </a:spcBef>
              <a:buChar char="●"/>
              <a:tabLst>
                <a:tab pos="241300" algn="l"/>
              </a:tabLst>
            </a:pPr>
            <a:r>
              <a:rPr sz="1300" spc="-15" dirty="0">
                <a:latin typeface="Microsoft Sans Serif"/>
                <a:cs typeface="Microsoft Sans Serif"/>
              </a:rPr>
              <a:t>Цитологическое</a:t>
            </a:r>
            <a:r>
              <a:rPr sz="1300" spc="-10" dirty="0">
                <a:latin typeface="Microsoft Sans Serif"/>
                <a:cs typeface="Microsoft Sans Serif"/>
              </a:rPr>
              <a:t> исследование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30" dirty="0">
                <a:latin typeface="Microsoft Sans Serif"/>
                <a:cs typeface="Microsoft Sans Serif"/>
              </a:rPr>
              <a:t>мазка</a:t>
            </a:r>
            <a:r>
              <a:rPr sz="1300" spc="-25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Calibri"/>
                <a:cs typeface="Calibri"/>
              </a:rPr>
              <a:t>(</a:t>
            </a:r>
            <a:r>
              <a:rPr sz="1300" spc="-15" dirty="0">
                <a:latin typeface="Microsoft Sans Serif"/>
                <a:cs typeface="Microsoft Sans Serif"/>
              </a:rPr>
              <a:t>соскоба</a:t>
            </a:r>
            <a:r>
              <a:rPr sz="1300" spc="-15" dirty="0">
                <a:latin typeface="Calibri"/>
                <a:cs typeface="Calibri"/>
              </a:rPr>
              <a:t>)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dirty="0">
                <a:latin typeface="Microsoft Sans Serif"/>
                <a:cs typeface="Microsoft Sans Serif"/>
              </a:rPr>
              <a:t>с </a:t>
            </a:r>
            <a:r>
              <a:rPr sz="1300" spc="-20" dirty="0">
                <a:latin typeface="Microsoft Sans Serif"/>
                <a:cs typeface="Microsoft Sans Serif"/>
              </a:rPr>
              <a:t>шейки </a:t>
            </a:r>
            <a:r>
              <a:rPr sz="1300" spc="-30" dirty="0">
                <a:latin typeface="Microsoft Sans Serif"/>
                <a:cs typeface="Microsoft Sans Serif"/>
              </a:rPr>
              <a:t>матки</a:t>
            </a:r>
            <a:r>
              <a:rPr sz="1300" spc="-2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проводится при </a:t>
            </a:r>
            <a:r>
              <a:rPr sz="1300" spc="-20" dirty="0">
                <a:latin typeface="Microsoft Sans Serif"/>
                <a:cs typeface="Microsoft Sans Serif"/>
              </a:rPr>
              <a:t>его </a:t>
            </a:r>
            <a:r>
              <a:rPr sz="1300" spc="-15" dirty="0">
                <a:latin typeface="Microsoft Sans Serif"/>
                <a:cs typeface="Microsoft Sans Serif"/>
              </a:rPr>
              <a:t> окрашивании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по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Папаниколау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Calibri"/>
                <a:cs typeface="Calibri"/>
              </a:rPr>
              <a:t>(</a:t>
            </a:r>
            <a:r>
              <a:rPr sz="1300" spc="-10" dirty="0">
                <a:latin typeface="Microsoft Sans Serif"/>
                <a:cs typeface="Microsoft Sans Serif"/>
              </a:rPr>
              <a:t>другие</a:t>
            </a:r>
            <a:r>
              <a:rPr sz="1300" spc="-35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способы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spc="-25" dirty="0">
                <a:latin typeface="Microsoft Sans Serif"/>
                <a:cs typeface="Microsoft Sans Serif"/>
              </a:rPr>
              <a:t>окраски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не</a:t>
            </a:r>
            <a:r>
              <a:rPr sz="1300" spc="-35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допускаются</a:t>
            </a:r>
            <a:r>
              <a:rPr sz="1300" spc="-15" dirty="0">
                <a:latin typeface="Calibri"/>
                <a:cs typeface="Calibri"/>
              </a:rPr>
              <a:t>);</a:t>
            </a:r>
            <a:endParaRPr sz="1300" dirty="0">
              <a:latin typeface="Calibri"/>
              <a:cs typeface="Calibri"/>
            </a:endParaRPr>
          </a:p>
          <a:p>
            <a:pPr marL="241300" marR="13335" indent="-228600" algn="just">
              <a:lnSpc>
                <a:spcPct val="109800"/>
              </a:lnSpc>
              <a:buChar char="●"/>
              <a:tabLst>
                <a:tab pos="241300" algn="l"/>
              </a:tabLst>
            </a:pPr>
            <a:r>
              <a:rPr sz="1300" spc="-10" dirty="0">
                <a:latin typeface="Microsoft Sans Serif"/>
                <a:cs typeface="Microsoft Sans Serif"/>
              </a:rPr>
              <a:t>Маммография обеих </a:t>
            </a:r>
            <a:r>
              <a:rPr sz="1300" spc="-15" dirty="0">
                <a:latin typeface="Microsoft Sans Serif"/>
                <a:cs typeface="Microsoft Sans Serif"/>
              </a:rPr>
              <a:t>молочных </a:t>
            </a:r>
            <a:r>
              <a:rPr sz="1300" spc="-30" dirty="0">
                <a:latin typeface="Microsoft Sans Serif"/>
                <a:cs typeface="Microsoft Sans Serif"/>
              </a:rPr>
              <a:t>желез </a:t>
            </a:r>
            <a:r>
              <a:rPr sz="1300" spc="-10" dirty="0">
                <a:latin typeface="Microsoft Sans Serif"/>
                <a:cs typeface="Microsoft Sans Serif"/>
              </a:rPr>
              <a:t>проводится </a:t>
            </a:r>
            <a:r>
              <a:rPr sz="1300" dirty="0">
                <a:latin typeface="Microsoft Sans Serif"/>
                <a:cs typeface="Microsoft Sans Serif"/>
              </a:rPr>
              <a:t>в </a:t>
            </a:r>
            <a:r>
              <a:rPr sz="1300" spc="-10" dirty="0">
                <a:latin typeface="Microsoft Sans Serif"/>
                <a:cs typeface="Microsoft Sans Serif"/>
              </a:rPr>
              <a:t>двух </a:t>
            </a:r>
            <a:r>
              <a:rPr sz="1300" spc="-15" dirty="0">
                <a:latin typeface="Microsoft Sans Serif"/>
                <a:cs typeface="Microsoft Sans Serif"/>
              </a:rPr>
              <a:t>проекциях </a:t>
            </a:r>
            <a:r>
              <a:rPr sz="1300" dirty="0">
                <a:latin typeface="Microsoft Sans Serif"/>
                <a:cs typeface="Microsoft Sans Serif"/>
              </a:rPr>
              <a:t>с </a:t>
            </a:r>
            <a:r>
              <a:rPr sz="1300" spc="-20" dirty="0">
                <a:latin typeface="Microsoft Sans Serif"/>
                <a:cs typeface="Microsoft Sans Serif"/>
              </a:rPr>
              <a:t>обязательным </a:t>
            </a:r>
            <a:r>
              <a:rPr sz="1300" spc="-1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двойным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прочтением</a:t>
            </a:r>
            <a:r>
              <a:rPr sz="1300" spc="-1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рентгенограмм</a:t>
            </a:r>
            <a:r>
              <a:rPr sz="1300" spc="-10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сила</a:t>
            </a:r>
            <a:r>
              <a:rPr sz="130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двух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рентгенологов</a:t>
            </a:r>
            <a:r>
              <a:rPr sz="1300" spc="-10" dirty="0">
                <a:latin typeface="Microsoft Sans Serif"/>
                <a:cs typeface="Microsoft Sans Serif"/>
              </a:rPr>
              <a:t> </a:t>
            </a:r>
            <a:r>
              <a:rPr sz="1300" dirty="0">
                <a:latin typeface="Microsoft Sans Serif"/>
                <a:cs typeface="Microsoft Sans Serif"/>
              </a:rPr>
              <a:t>с</a:t>
            </a:r>
            <a:r>
              <a:rPr sz="1300" spc="5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отдельными </a:t>
            </a:r>
            <a:r>
              <a:rPr sz="1300" spc="-1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независимыми</a:t>
            </a:r>
            <a:r>
              <a:rPr sz="1300" spc="-45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заключениями</a:t>
            </a:r>
            <a:r>
              <a:rPr sz="1300" spc="-15" dirty="0">
                <a:latin typeface="Calibri"/>
                <a:cs typeface="Calibri"/>
              </a:rPr>
              <a:t>;</a:t>
            </a:r>
            <a:endParaRPr sz="1300" dirty="0">
              <a:latin typeface="Calibri"/>
              <a:cs typeface="Calibri"/>
            </a:endParaRPr>
          </a:p>
          <a:p>
            <a:pPr marL="241300" marR="10160" indent="-228600" algn="just">
              <a:lnSpc>
                <a:spcPct val="109800"/>
              </a:lnSpc>
              <a:buChar char="●"/>
              <a:tabLst>
                <a:tab pos="241300" algn="l"/>
              </a:tabLst>
            </a:pPr>
            <a:r>
              <a:rPr sz="1300" spc="-10" dirty="0">
                <a:latin typeface="Microsoft Sans Serif"/>
                <a:cs typeface="Microsoft Sans Serif"/>
              </a:rPr>
              <a:t>Исследование кала </a:t>
            </a:r>
            <a:r>
              <a:rPr sz="1300" spc="-5" dirty="0">
                <a:latin typeface="Microsoft Sans Serif"/>
                <a:cs typeface="Microsoft Sans Serif"/>
              </a:rPr>
              <a:t>на </a:t>
            </a:r>
            <a:r>
              <a:rPr sz="1300" spc="-10" dirty="0">
                <a:latin typeface="Microsoft Sans Serif"/>
                <a:cs typeface="Microsoft Sans Serif"/>
              </a:rPr>
              <a:t>скрытую </a:t>
            </a:r>
            <a:r>
              <a:rPr sz="1300" spc="-20" dirty="0">
                <a:latin typeface="Microsoft Sans Serif"/>
                <a:cs typeface="Microsoft Sans Serif"/>
              </a:rPr>
              <a:t>кровь </a:t>
            </a:r>
            <a:r>
              <a:rPr sz="1300" spc="-10" dirty="0">
                <a:latin typeface="Microsoft Sans Serif"/>
                <a:cs typeface="Microsoft Sans Serif"/>
              </a:rPr>
              <a:t>проводится </a:t>
            </a:r>
            <a:r>
              <a:rPr sz="1300" spc="-20" dirty="0">
                <a:latin typeface="Microsoft Sans Serif"/>
                <a:cs typeface="Microsoft Sans Serif"/>
              </a:rPr>
              <a:t>иммунохимическим </a:t>
            </a:r>
            <a:r>
              <a:rPr sz="1300" spc="-15" dirty="0">
                <a:latin typeface="Microsoft Sans Serif"/>
                <a:cs typeface="Microsoft Sans Serif"/>
              </a:rPr>
              <a:t>качественным </a:t>
            </a:r>
            <a:r>
              <a:rPr sz="1300" spc="-5" dirty="0">
                <a:latin typeface="Microsoft Sans Serif"/>
                <a:cs typeface="Microsoft Sans Serif"/>
              </a:rPr>
              <a:t>и </a:t>
            </a:r>
            <a:r>
              <a:rPr sz="1300" spc="-254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количественным</a:t>
            </a:r>
            <a:r>
              <a:rPr sz="1300" spc="-45" dirty="0">
                <a:latin typeface="Microsoft Sans Serif"/>
                <a:cs typeface="Microsoft Sans Serif"/>
              </a:rPr>
              <a:t> </a:t>
            </a:r>
            <a:r>
              <a:rPr sz="1300" spc="-20" dirty="0">
                <a:latin typeface="Microsoft Sans Serif"/>
                <a:cs typeface="Microsoft Sans Serif"/>
              </a:rPr>
              <a:t>методом</a:t>
            </a:r>
            <a:r>
              <a:rPr sz="1300" spc="-20" dirty="0">
                <a:latin typeface="Calibri"/>
                <a:cs typeface="Calibri"/>
              </a:rPr>
              <a:t>.</a:t>
            </a:r>
            <a:endParaRPr sz="1300" dirty="0">
              <a:latin typeface="Calibri"/>
              <a:cs typeface="Calibri"/>
            </a:endParaRPr>
          </a:p>
          <a:p>
            <a:pPr marL="69850" marR="6985" lvl="1" algn="just">
              <a:lnSpc>
                <a:spcPts val="1410"/>
              </a:lnSpc>
              <a:spcBef>
                <a:spcPts val="944"/>
              </a:spcBef>
              <a:buSzPct val="110000"/>
              <a:buFont typeface="Verdana"/>
              <a:buAutoNum type="arabicPeriod" startAt="17"/>
              <a:tabLst>
                <a:tab pos="555625" algn="l"/>
              </a:tabLst>
            </a:pPr>
            <a:r>
              <a:rPr sz="1300" spc="120" dirty="0">
                <a:solidFill>
                  <a:srgbClr val="7D8525"/>
                </a:solidFill>
                <a:latin typeface="Lucida Sans Unicode"/>
                <a:cs typeface="Lucida Sans Unicode"/>
              </a:rPr>
              <a:t>Какова</a:t>
            </a:r>
            <a:r>
              <a:rPr sz="1300" spc="125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50" dirty="0">
                <a:solidFill>
                  <a:srgbClr val="7D8525"/>
                </a:solidFill>
                <a:latin typeface="Lucida Sans Unicode"/>
                <a:cs typeface="Lucida Sans Unicode"/>
              </a:rPr>
              <a:t>цель</a:t>
            </a:r>
            <a:r>
              <a:rPr sz="1300" spc="55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50" dirty="0">
                <a:solidFill>
                  <a:srgbClr val="7D8525"/>
                </a:solidFill>
                <a:latin typeface="Lucida Sans Unicode"/>
                <a:cs typeface="Lucida Sans Unicode"/>
              </a:rPr>
              <a:t>углубленной</a:t>
            </a:r>
            <a:r>
              <a:rPr sz="1300" spc="55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60" dirty="0">
                <a:solidFill>
                  <a:srgbClr val="7D8525"/>
                </a:solidFill>
                <a:latin typeface="Lucida Sans Unicode"/>
                <a:cs typeface="Lucida Sans Unicode"/>
              </a:rPr>
              <a:t>диспансеризации</a:t>
            </a:r>
            <a:r>
              <a:rPr sz="1300" spc="65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30" dirty="0">
                <a:solidFill>
                  <a:srgbClr val="7D8525"/>
                </a:solidFill>
                <a:latin typeface="Lucida Sans Unicode"/>
                <a:cs typeface="Lucida Sans Unicode"/>
              </a:rPr>
              <a:t>лиц</a:t>
            </a:r>
            <a:r>
              <a:rPr sz="1300" spc="30" dirty="0">
                <a:solidFill>
                  <a:srgbClr val="7D8525"/>
                </a:solidFill>
                <a:latin typeface="Verdana"/>
                <a:cs typeface="Verdana"/>
              </a:rPr>
              <a:t>, </a:t>
            </a:r>
            <a:r>
              <a:rPr sz="1300" spc="35" dirty="0">
                <a:solidFill>
                  <a:srgbClr val="7D8525"/>
                </a:solidFill>
                <a:latin typeface="Verdana"/>
                <a:cs typeface="Verdana"/>
              </a:rPr>
              <a:t> </a:t>
            </a:r>
            <a:r>
              <a:rPr sz="1300" spc="60" dirty="0">
                <a:solidFill>
                  <a:srgbClr val="7D8525"/>
                </a:solidFill>
                <a:latin typeface="Lucida Sans Unicode"/>
                <a:cs typeface="Lucida Sans Unicode"/>
              </a:rPr>
              <a:t>перенесших</a:t>
            </a:r>
            <a:r>
              <a:rPr sz="1300" spc="20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105" dirty="0">
                <a:solidFill>
                  <a:srgbClr val="7D8525"/>
                </a:solidFill>
                <a:latin typeface="Lucida Sans Unicode"/>
                <a:cs typeface="Lucida Sans Unicode"/>
              </a:rPr>
              <a:t>новую</a:t>
            </a:r>
            <a:r>
              <a:rPr sz="1300" spc="25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80" dirty="0">
                <a:solidFill>
                  <a:srgbClr val="7D8525"/>
                </a:solidFill>
                <a:latin typeface="Lucida Sans Unicode"/>
                <a:cs typeface="Lucida Sans Unicode"/>
              </a:rPr>
              <a:t>коронавирусную</a:t>
            </a:r>
            <a:r>
              <a:rPr sz="1300" spc="20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100" dirty="0">
                <a:solidFill>
                  <a:srgbClr val="7D8525"/>
                </a:solidFill>
                <a:latin typeface="Lucida Sans Unicode"/>
                <a:cs typeface="Lucida Sans Unicode"/>
              </a:rPr>
              <a:t>инфекцию</a:t>
            </a:r>
            <a:r>
              <a:rPr sz="1300" spc="100" dirty="0">
                <a:solidFill>
                  <a:srgbClr val="7D8525"/>
                </a:solidFill>
                <a:latin typeface="Verdana"/>
                <a:cs typeface="Verdana"/>
              </a:rPr>
              <a:t>?</a:t>
            </a:r>
            <a:endParaRPr sz="1300" dirty="0">
              <a:latin typeface="Verdana"/>
              <a:cs typeface="Verdana"/>
            </a:endParaRPr>
          </a:p>
          <a:p>
            <a:pPr lvl="1">
              <a:lnSpc>
                <a:spcPct val="100000"/>
              </a:lnSpc>
              <a:spcBef>
                <a:spcPts val="25"/>
              </a:spcBef>
              <a:buClr>
                <a:srgbClr val="7D8525"/>
              </a:buClr>
              <a:buFont typeface="Verdana"/>
              <a:buAutoNum type="arabicPeriod" startAt="17"/>
            </a:pPr>
            <a:endParaRPr sz="1300" dirty="0">
              <a:latin typeface="Verdana"/>
              <a:cs typeface="Verdana"/>
            </a:endParaRPr>
          </a:p>
          <a:p>
            <a:pPr marL="69850" marR="5715" algn="just">
              <a:lnSpc>
                <a:spcPct val="101699"/>
              </a:lnSpc>
              <a:spcBef>
                <a:spcPts val="5"/>
              </a:spcBef>
            </a:pPr>
            <a:r>
              <a:rPr sz="1300" spc="-10" dirty="0">
                <a:latin typeface="Microsoft Sans Serif"/>
                <a:cs typeface="Microsoft Sans Serif"/>
              </a:rPr>
              <a:t>Перенесенная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новая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коронавирусная</a:t>
            </a:r>
            <a:r>
              <a:rPr sz="1300" spc="-1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инфекция</a:t>
            </a:r>
            <a:r>
              <a:rPr sz="1300" spc="-10" dirty="0">
                <a:latin typeface="Microsoft Sans Serif"/>
                <a:cs typeface="Microsoft Sans Serif"/>
              </a:rPr>
              <a:t> </a:t>
            </a:r>
            <a:r>
              <a:rPr sz="1300" spc="-20" dirty="0">
                <a:latin typeface="Microsoft Sans Serif"/>
                <a:cs typeface="Microsoft Sans Serif"/>
              </a:rPr>
              <a:t>оказывает</a:t>
            </a:r>
            <a:r>
              <a:rPr sz="1300" spc="-1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влияние</a:t>
            </a:r>
            <a:r>
              <a:rPr sz="1300" spc="-5" dirty="0">
                <a:latin typeface="Microsoft Sans Serif"/>
                <a:cs typeface="Microsoft Sans Serif"/>
              </a:rPr>
              <a:t> на</a:t>
            </a:r>
            <a:r>
              <a:rPr sz="130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все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системы 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органов</a:t>
            </a:r>
            <a:r>
              <a:rPr sz="1300" spc="-1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человека</a:t>
            </a:r>
            <a:r>
              <a:rPr sz="1300" spc="-15" dirty="0">
                <a:latin typeface="Calibri"/>
                <a:cs typeface="Calibri"/>
              </a:rPr>
              <a:t>,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spc="-20" dirty="0">
                <a:latin typeface="Microsoft Sans Serif"/>
                <a:cs typeface="Microsoft Sans Serif"/>
              </a:rPr>
              <a:t>однако</a:t>
            </a:r>
            <a:r>
              <a:rPr sz="1300" spc="-1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наиболее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часто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фиксируются</a:t>
            </a:r>
            <a:r>
              <a:rPr sz="1300" spc="-1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изменения</a:t>
            </a:r>
            <a:r>
              <a:rPr sz="1300" spc="-10" dirty="0">
                <a:latin typeface="Microsoft Sans Serif"/>
                <a:cs typeface="Microsoft Sans Serif"/>
              </a:rPr>
              <a:t> </a:t>
            </a:r>
            <a:r>
              <a:rPr sz="1300" spc="5" dirty="0">
                <a:latin typeface="Microsoft Sans Serif"/>
                <a:cs typeface="Microsoft Sans Serif"/>
              </a:rPr>
              <a:t>со</a:t>
            </a:r>
            <a:r>
              <a:rPr sz="1300" spc="28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стороны 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сердечно</a:t>
            </a:r>
            <a:r>
              <a:rPr sz="1300" spc="-10" dirty="0">
                <a:latin typeface="Calibri"/>
                <a:cs typeface="Calibri"/>
              </a:rPr>
              <a:t>-</a:t>
            </a:r>
            <a:r>
              <a:rPr sz="1300" spc="-10" dirty="0">
                <a:latin typeface="Microsoft Sans Serif"/>
                <a:cs typeface="Microsoft Sans Serif"/>
              </a:rPr>
              <a:t>сосудистой </a:t>
            </a:r>
            <a:r>
              <a:rPr sz="1300" spc="-5" dirty="0">
                <a:latin typeface="Microsoft Sans Serif"/>
                <a:cs typeface="Microsoft Sans Serif"/>
              </a:rPr>
              <a:t>и </a:t>
            </a:r>
            <a:r>
              <a:rPr sz="1300" spc="-10" dirty="0">
                <a:latin typeface="Microsoft Sans Serif"/>
                <a:cs typeface="Microsoft Sans Serif"/>
              </a:rPr>
              <a:t>дыхательный систем</a:t>
            </a:r>
            <a:r>
              <a:rPr sz="1300" spc="-10" dirty="0">
                <a:latin typeface="Calibri"/>
                <a:cs typeface="Calibri"/>
              </a:rPr>
              <a:t>. </a:t>
            </a:r>
            <a:r>
              <a:rPr sz="1300" spc="-10" dirty="0">
                <a:latin typeface="Microsoft Sans Serif"/>
                <a:cs typeface="Microsoft Sans Serif"/>
              </a:rPr>
              <a:t>Исследования</a:t>
            </a:r>
            <a:r>
              <a:rPr sz="1300" spc="-10" dirty="0">
                <a:latin typeface="Calibri"/>
                <a:cs typeface="Calibri"/>
              </a:rPr>
              <a:t>, </a:t>
            </a:r>
            <a:r>
              <a:rPr sz="1300" spc="-10" dirty="0">
                <a:latin typeface="Microsoft Sans Serif"/>
                <a:cs typeface="Microsoft Sans Serif"/>
              </a:rPr>
              <a:t>направленные </a:t>
            </a:r>
            <a:r>
              <a:rPr sz="1300" spc="-5" dirty="0">
                <a:latin typeface="Microsoft Sans Serif"/>
                <a:cs typeface="Microsoft Sans Serif"/>
              </a:rPr>
              <a:t>на </a:t>
            </a:r>
            <a:r>
              <a:rPr sz="1300" spc="-15" dirty="0">
                <a:latin typeface="Microsoft Sans Serif"/>
                <a:cs typeface="Microsoft Sans Serif"/>
              </a:rPr>
              <a:t>контроль </a:t>
            </a:r>
            <a:r>
              <a:rPr sz="1300" spc="-10" dirty="0">
                <a:latin typeface="Microsoft Sans Serif"/>
                <a:cs typeface="Microsoft Sans Serif"/>
              </a:rPr>
              <a:t> деятельности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органов</a:t>
            </a:r>
            <a:r>
              <a:rPr sz="1300" spc="-10" dirty="0">
                <a:latin typeface="Microsoft Sans Serif"/>
                <a:cs typeface="Microsoft Sans Serif"/>
              </a:rPr>
              <a:t> дыхания</a:t>
            </a:r>
            <a:r>
              <a:rPr sz="1300" spc="-10" dirty="0">
                <a:latin typeface="Calibri"/>
                <a:cs typeface="Calibri"/>
              </a:rPr>
              <a:t>,</a:t>
            </a:r>
            <a:r>
              <a:rPr sz="1300" spc="-5" dirty="0">
                <a:latin typeface="Calibri"/>
                <a:cs typeface="Calibri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сердца</a:t>
            </a:r>
            <a:r>
              <a:rPr sz="1300" spc="-5" dirty="0">
                <a:latin typeface="Microsoft Sans Serif"/>
                <a:cs typeface="Microsoft Sans Serif"/>
              </a:rPr>
              <a:t> и</a:t>
            </a:r>
            <a:r>
              <a:rPr sz="130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сосудов</a:t>
            </a:r>
            <a:r>
              <a:rPr sz="1300" spc="-10" dirty="0">
                <a:latin typeface="Calibri"/>
                <a:cs typeface="Calibri"/>
              </a:rPr>
              <a:t>,</a:t>
            </a:r>
            <a:r>
              <a:rPr sz="1300" spc="-5" dirty="0">
                <a:latin typeface="Calibri"/>
                <a:cs typeface="Calibri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будут</a:t>
            </a:r>
            <a:r>
              <a:rPr sz="1300" spc="-10" dirty="0">
                <a:latin typeface="Microsoft Sans Serif"/>
                <a:cs typeface="Microsoft Sans Serif"/>
              </a:rPr>
              <a:t> входить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dirty="0">
                <a:latin typeface="Microsoft Sans Serif"/>
                <a:cs typeface="Microsoft Sans Serif"/>
              </a:rPr>
              <a:t>в</a:t>
            </a:r>
            <a:r>
              <a:rPr sz="1300" spc="5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расширенную </a:t>
            </a:r>
            <a:r>
              <a:rPr sz="130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программу </a:t>
            </a:r>
            <a:r>
              <a:rPr sz="1300" spc="-10" dirty="0">
                <a:latin typeface="Microsoft Sans Serif"/>
                <a:cs typeface="Microsoft Sans Serif"/>
              </a:rPr>
              <a:t>диспансеризации</a:t>
            </a:r>
            <a:r>
              <a:rPr sz="1300" spc="-10" dirty="0">
                <a:latin typeface="Calibri"/>
                <a:cs typeface="Calibri"/>
              </a:rPr>
              <a:t>. </a:t>
            </a:r>
            <a:r>
              <a:rPr sz="1300" spc="-20" dirty="0">
                <a:latin typeface="Microsoft Sans Serif"/>
                <a:cs typeface="Microsoft Sans Serif"/>
              </a:rPr>
              <a:t>Ключевая </a:t>
            </a:r>
            <a:r>
              <a:rPr sz="1300" spc="-15" dirty="0">
                <a:latin typeface="Microsoft Sans Serif"/>
                <a:cs typeface="Microsoft Sans Serif"/>
              </a:rPr>
              <a:t>цель </a:t>
            </a:r>
            <a:r>
              <a:rPr sz="1300" dirty="0">
                <a:latin typeface="Calibri"/>
                <a:cs typeface="Calibri"/>
              </a:rPr>
              <a:t>– </a:t>
            </a:r>
            <a:r>
              <a:rPr sz="1300" spc="-5" dirty="0">
                <a:latin typeface="Microsoft Sans Serif"/>
                <a:cs typeface="Microsoft Sans Serif"/>
              </a:rPr>
              <a:t>выявить </a:t>
            </a:r>
            <a:r>
              <a:rPr sz="1300" spc="-15" dirty="0">
                <a:latin typeface="Microsoft Sans Serif"/>
                <a:cs typeface="Microsoft Sans Serif"/>
              </a:rPr>
              <a:t>изменения</a:t>
            </a:r>
            <a:r>
              <a:rPr sz="1300" spc="-15" dirty="0">
                <a:latin typeface="Calibri"/>
                <a:cs typeface="Calibri"/>
              </a:rPr>
              <a:t>, </a:t>
            </a:r>
            <a:r>
              <a:rPr sz="1300" spc="-20" dirty="0">
                <a:latin typeface="Microsoft Sans Serif"/>
                <a:cs typeface="Microsoft Sans Serif"/>
              </a:rPr>
              <a:t>возникшие </a:t>
            </a:r>
            <a:r>
              <a:rPr sz="1300" dirty="0">
                <a:latin typeface="Microsoft Sans Serif"/>
                <a:cs typeface="Microsoft Sans Serif"/>
              </a:rPr>
              <a:t>в </a:t>
            </a:r>
            <a:r>
              <a:rPr sz="1300" spc="-15" dirty="0">
                <a:latin typeface="Microsoft Sans Serif"/>
                <a:cs typeface="Microsoft Sans Serif"/>
              </a:rPr>
              <a:t>связи </a:t>
            </a:r>
            <a:r>
              <a:rPr sz="1300" dirty="0">
                <a:latin typeface="Microsoft Sans Serif"/>
                <a:cs typeface="Microsoft Sans Serif"/>
              </a:rPr>
              <a:t>с </a:t>
            </a:r>
            <a:r>
              <a:rPr sz="1300" spc="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новой</a:t>
            </a:r>
            <a:r>
              <a:rPr sz="1300" spc="-35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коронавирусной</a:t>
            </a:r>
            <a:r>
              <a:rPr sz="1300" spc="-3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инфекцией</a:t>
            </a:r>
            <a:r>
              <a:rPr sz="1300" spc="-35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и</a:t>
            </a:r>
            <a:r>
              <a:rPr sz="1300" spc="-3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направить</a:t>
            </a:r>
            <a:r>
              <a:rPr sz="1300" spc="-35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усилия</a:t>
            </a:r>
            <a:r>
              <a:rPr sz="1300" spc="-30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на</a:t>
            </a:r>
            <a:r>
              <a:rPr sz="1300" spc="-3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предотвращение</a:t>
            </a:r>
            <a:r>
              <a:rPr sz="1300" spc="-3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осложнений</a:t>
            </a:r>
            <a:r>
              <a:rPr sz="1300" spc="-10" dirty="0">
                <a:latin typeface="Calibri"/>
                <a:cs typeface="Calibri"/>
              </a:rPr>
              <a:t>.</a:t>
            </a:r>
            <a:endParaRPr sz="1300" dirty="0">
              <a:latin typeface="Calibri"/>
              <a:cs typeface="Calibri"/>
            </a:endParaRPr>
          </a:p>
          <a:p>
            <a:pPr marL="374650" lvl="1" indent="-304800" algn="just">
              <a:lnSpc>
                <a:spcPts val="1420"/>
              </a:lnSpc>
              <a:buSzPct val="110000"/>
              <a:buFont typeface="Verdana"/>
              <a:buAutoNum type="arabicPeriod" startAt="18"/>
              <a:tabLst>
                <a:tab pos="374650" algn="l"/>
              </a:tabLst>
            </a:pPr>
            <a:r>
              <a:rPr sz="1300" spc="180" dirty="0">
                <a:solidFill>
                  <a:srgbClr val="7D8525"/>
                </a:solidFill>
                <a:latin typeface="Lucida Sans Unicode"/>
                <a:cs typeface="Lucida Sans Unicode"/>
              </a:rPr>
              <a:t>Кто</a:t>
            </a:r>
            <a:r>
              <a:rPr sz="1300" spc="20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110" dirty="0">
                <a:solidFill>
                  <a:srgbClr val="7D8525"/>
                </a:solidFill>
                <a:latin typeface="Lucida Sans Unicode"/>
                <a:cs typeface="Lucida Sans Unicode"/>
              </a:rPr>
              <a:t>может</a:t>
            </a:r>
            <a:r>
              <a:rPr sz="1300" spc="20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75" dirty="0">
                <a:solidFill>
                  <a:srgbClr val="7D8525"/>
                </a:solidFill>
                <a:latin typeface="Lucida Sans Unicode"/>
                <a:cs typeface="Lucida Sans Unicode"/>
              </a:rPr>
              <a:t>пройти</a:t>
            </a:r>
            <a:r>
              <a:rPr sz="1300" spc="20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70" dirty="0">
                <a:solidFill>
                  <a:srgbClr val="7D8525"/>
                </a:solidFill>
                <a:latin typeface="Lucida Sans Unicode"/>
                <a:cs typeface="Lucida Sans Unicode"/>
              </a:rPr>
              <a:t>углубленную</a:t>
            </a:r>
            <a:r>
              <a:rPr sz="1300" spc="25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75" dirty="0">
                <a:solidFill>
                  <a:srgbClr val="7D8525"/>
                </a:solidFill>
                <a:latin typeface="Lucida Sans Unicode"/>
                <a:cs typeface="Lucida Sans Unicode"/>
              </a:rPr>
              <a:t>диспансеризацию</a:t>
            </a:r>
            <a:r>
              <a:rPr sz="1300" spc="75" dirty="0">
                <a:solidFill>
                  <a:srgbClr val="7D8525"/>
                </a:solidFill>
                <a:latin typeface="Verdana"/>
                <a:cs typeface="Verdana"/>
              </a:rPr>
              <a:t>?</a:t>
            </a:r>
            <a:endParaRPr sz="1300" dirty="0">
              <a:latin typeface="Verdana"/>
              <a:cs typeface="Verdana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Clr>
                <a:srgbClr val="7D8525"/>
              </a:buClr>
              <a:buFont typeface="Verdana"/>
              <a:buAutoNum type="arabicPeriod" startAt="18"/>
            </a:pPr>
            <a:endParaRPr sz="1300" dirty="0">
              <a:latin typeface="Verdana"/>
              <a:cs typeface="Verdana"/>
            </a:endParaRPr>
          </a:p>
          <a:p>
            <a:pPr marL="69850" marR="8255" algn="just">
              <a:lnSpc>
                <a:spcPct val="101699"/>
              </a:lnSpc>
            </a:pPr>
            <a:r>
              <a:rPr sz="1300" spc="-15" dirty="0">
                <a:latin typeface="Microsoft Sans Serif"/>
                <a:cs typeface="Microsoft Sans Serif"/>
              </a:rPr>
              <a:t>Лица</a:t>
            </a:r>
            <a:r>
              <a:rPr sz="1300" spc="-15" dirty="0">
                <a:latin typeface="Calibri"/>
                <a:cs typeface="Calibri"/>
              </a:rPr>
              <a:t>,</a:t>
            </a:r>
            <a:r>
              <a:rPr sz="1300" spc="-10" dirty="0">
                <a:latin typeface="Calibri"/>
                <a:cs typeface="Calibri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перенесшие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новую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коронавирусную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инфекцию</a:t>
            </a:r>
            <a:r>
              <a:rPr sz="1300" spc="-10" dirty="0">
                <a:latin typeface="Microsoft Sans Serif"/>
                <a:cs typeface="Microsoft Sans Serif"/>
              </a:rPr>
              <a:t> </a:t>
            </a:r>
            <a:r>
              <a:rPr sz="1300" spc="5" dirty="0">
                <a:latin typeface="Microsoft Sans Serif"/>
                <a:cs typeface="Microsoft Sans Serif"/>
              </a:rPr>
              <a:t>со</a:t>
            </a:r>
            <a:r>
              <a:rPr sz="1300" spc="28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второго</a:t>
            </a:r>
            <a:r>
              <a:rPr sz="1300" spc="-10" dirty="0">
                <a:latin typeface="Microsoft Sans Serif"/>
                <a:cs typeface="Microsoft Sans Serif"/>
              </a:rPr>
              <a:t> месяца</a:t>
            </a:r>
            <a:r>
              <a:rPr sz="1300" spc="-5" dirty="0">
                <a:latin typeface="Microsoft Sans Serif"/>
                <a:cs typeface="Microsoft Sans Serif"/>
              </a:rPr>
              <a:t> после </a:t>
            </a:r>
            <a:r>
              <a:rPr sz="130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выздоровления</a:t>
            </a:r>
            <a:r>
              <a:rPr sz="1300" spc="-10" dirty="0">
                <a:latin typeface="Calibri"/>
                <a:cs typeface="Calibri"/>
              </a:rPr>
              <a:t>.</a:t>
            </a:r>
            <a:r>
              <a:rPr sz="1300" spc="-5" dirty="0">
                <a:latin typeface="Calibri"/>
                <a:cs typeface="Calibri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Важно</a:t>
            </a:r>
            <a:r>
              <a:rPr sz="1300" spc="-15" dirty="0">
                <a:latin typeface="Calibri"/>
                <a:cs typeface="Calibri"/>
              </a:rPr>
              <a:t>, </a:t>
            </a:r>
            <a:r>
              <a:rPr sz="1300" spc="-10" dirty="0">
                <a:latin typeface="Microsoft Sans Serif"/>
                <a:cs typeface="Microsoft Sans Serif"/>
              </a:rPr>
              <a:t>чтобы </a:t>
            </a:r>
            <a:r>
              <a:rPr sz="1300" spc="-20" dirty="0">
                <a:latin typeface="Microsoft Sans Serif"/>
                <a:cs typeface="Microsoft Sans Serif"/>
              </a:rPr>
              <a:t>факт </a:t>
            </a:r>
            <a:r>
              <a:rPr sz="1300" spc="-15" dirty="0">
                <a:latin typeface="Microsoft Sans Serif"/>
                <a:cs typeface="Microsoft Sans Serif"/>
              </a:rPr>
              <a:t>болезни </a:t>
            </a:r>
            <a:r>
              <a:rPr sz="1300" dirty="0">
                <a:latin typeface="Microsoft Sans Serif"/>
                <a:cs typeface="Microsoft Sans Serif"/>
              </a:rPr>
              <a:t>был </a:t>
            </a:r>
            <a:r>
              <a:rPr sz="1300" spc="-5" dirty="0">
                <a:latin typeface="Microsoft Sans Serif"/>
                <a:cs typeface="Microsoft Sans Serif"/>
              </a:rPr>
              <a:t>официально </a:t>
            </a:r>
            <a:r>
              <a:rPr sz="1300" spc="-15" dirty="0">
                <a:latin typeface="Microsoft Sans Serif"/>
                <a:cs typeface="Microsoft Sans Serif"/>
              </a:rPr>
              <a:t>подтвержден </a:t>
            </a:r>
            <a:r>
              <a:rPr sz="1300" spc="-5" dirty="0">
                <a:latin typeface="Microsoft Sans Serif"/>
                <a:cs typeface="Microsoft Sans Serif"/>
              </a:rPr>
              <a:t>на </a:t>
            </a:r>
            <a:r>
              <a:rPr sz="1300" spc="-10" dirty="0">
                <a:latin typeface="Microsoft Sans Serif"/>
                <a:cs typeface="Microsoft Sans Serif"/>
              </a:rPr>
              <a:t>уровне 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медицинской</a:t>
            </a:r>
            <a:r>
              <a:rPr sz="1300" spc="-45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организации</a:t>
            </a:r>
            <a:r>
              <a:rPr sz="1300" spc="-15" dirty="0">
                <a:latin typeface="Calibri"/>
                <a:cs typeface="Calibri"/>
              </a:rPr>
              <a:t>.</a:t>
            </a:r>
            <a:endParaRPr sz="1300" dirty="0">
              <a:latin typeface="Calibri"/>
              <a:cs typeface="Calibri"/>
            </a:endParaRPr>
          </a:p>
          <a:p>
            <a:pPr marL="69850" marR="5715" lvl="1" algn="just">
              <a:lnSpc>
                <a:spcPts val="1410"/>
              </a:lnSpc>
              <a:spcBef>
                <a:spcPts val="55"/>
              </a:spcBef>
              <a:buSzPct val="110000"/>
              <a:buFont typeface="Verdana"/>
              <a:buAutoNum type="arabicPeriod" startAt="19"/>
              <a:tabLst>
                <a:tab pos="384175" algn="l"/>
              </a:tabLst>
            </a:pPr>
            <a:r>
              <a:rPr sz="1300" spc="120" dirty="0">
                <a:solidFill>
                  <a:srgbClr val="7D8525"/>
                </a:solidFill>
                <a:latin typeface="Lucida Sans Unicode"/>
                <a:cs typeface="Lucida Sans Unicode"/>
              </a:rPr>
              <a:t>Если </a:t>
            </a:r>
            <a:r>
              <a:rPr sz="1300" spc="155" dirty="0">
                <a:solidFill>
                  <a:srgbClr val="7D8525"/>
                </a:solidFill>
                <a:latin typeface="Lucida Sans Unicode"/>
                <a:cs typeface="Lucida Sans Unicode"/>
              </a:rPr>
              <a:t>я </a:t>
            </a:r>
            <a:r>
              <a:rPr sz="1300" spc="110" dirty="0">
                <a:solidFill>
                  <a:srgbClr val="7D8525"/>
                </a:solidFill>
                <a:latin typeface="Lucida Sans Unicode"/>
                <a:cs typeface="Lucida Sans Unicode"/>
              </a:rPr>
              <a:t>уже </a:t>
            </a:r>
            <a:r>
              <a:rPr sz="1300" spc="20" dirty="0">
                <a:solidFill>
                  <a:srgbClr val="7D8525"/>
                </a:solidFill>
                <a:latin typeface="Lucida Sans Unicode"/>
                <a:cs typeface="Lucida Sans Unicode"/>
              </a:rPr>
              <a:t>проходил </a:t>
            </a:r>
            <a:r>
              <a:rPr sz="1300" spc="65" dirty="0">
                <a:solidFill>
                  <a:srgbClr val="7D8525"/>
                </a:solidFill>
                <a:latin typeface="Lucida Sans Unicode"/>
                <a:cs typeface="Lucida Sans Unicode"/>
              </a:rPr>
              <a:t>диспансеризацию </a:t>
            </a:r>
            <a:r>
              <a:rPr sz="1300" spc="145" dirty="0">
                <a:solidFill>
                  <a:srgbClr val="7D8525"/>
                </a:solidFill>
                <a:latin typeface="Lucida Sans Unicode"/>
                <a:cs typeface="Lucida Sans Unicode"/>
              </a:rPr>
              <a:t>в </a:t>
            </a:r>
            <a:r>
              <a:rPr sz="1300" spc="105" dirty="0">
                <a:solidFill>
                  <a:srgbClr val="7D8525"/>
                </a:solidFill>
                <a:latin typeface="Lucida Sans Unicode"/>
                <a:cs typeface="Lucida Sans Unicode"/>
              </a:rPr>
              <a:t>этом </a:t>
            </a:r>
            <a:r>
              <a:rPr sz="1300" spc="40" dirty="0">
                <a:solidFill>
                  <a:srgbClr val="7D8525"/>
                </a:solidFill>
                <a:latin typeface="Lucida Sans Unicode"/>
                <a:cs typeface="Lucida Sans Unicode"/>
              </a:rPr>
              <a:t>году</a:t>
            </a:r>
            <a:r>
              <a:rPr sz="1300" spc="40" dirty="0">
                <a:solidFill>
                  <a:srgbClr val="7D8525"/>
                </a:solidFill>
                <a:latin typeface="Verdana"/>
                <a:cs typeface="Verdana"/>
              </a:rPr>
              <a:t>, </a:t>
            </a:r>
            <a:r>
              <a:rPr sz="1300" spc="85" dirty="0">
                <a:solidFill>
                  <a:srgbClr val="7D8525"/>
                </a:solidFill>
                <a:latin typeface="Lucida Sans Unicode"/>
                <a:cs typeface="Lucida Sans Unicode"/>
              </a:rPr>
              <a:t>могу </a:t>
            </a:r>
            <a:r>
              <a:rPr sz="1300" spc="-365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35" dirty="0">
                <a:solidFill>
                  <a:srgbClr val="7D8525"/>
                </a:solidFill>
                <a:latin typeface="Lucida Sans Unicode"/>
                <a:cs typeface="Lucida Sans Unicode"/>
              </a:rPr>
              <a:t>ли</a:t>
            </a:r>
            <a:r>
              <a:rPr sz="1300" spc="20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155" dirty="0">
                <a:solidFill>
                  <a:srgbClr val="7D8525"/>
                </a:solidFill>
                <a:latin typeface="Lucida Sans Unicode"/>
                <a:cs typeface="Lucida Sans Unicode"/>
              </a:rPr>
              <a:t>я</a:t>
            </a:r>
            <a:r>
              <a:rPr sz="1300" spc="25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75" dirty="0">
                <a:solidFill>
                  <a:srgbClr val="7D8525"/>
                </a:solidFill>
                <a:latin typeface="Lucida Sans Unicode"/>
                <a:cs typeface="Lucida Sans Unicode"/>
              </a:rPr>
              <a:t>пройти</a:t>
            </a:r>
            <a:r>
              <a:rPr sz="1300" spc="25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70" dirty="0">
                <a:solidFill>
                  <a:srgbClr val="7D8525"/>
                </a:solidFill>
                <a:latin typeface="Lucida Sans Unicode"/>
                <a:cs typeface="Lucida Sans Unicode"/>
              </a:rPr>
              <a:t>углубленную</a:t>
            </a:r>
            <a:r>
              <a:rPr sz="1300" spc="25" dirty="0">
                <a:solidFill>
                  <a:srgbClr val="7D8525"/>
                </a:solidFill>
                <a:latin typeface="Lucida Sans Unicode"/>
                <a:cs typeface="Lucida Sans Unicode"/>
              </a:rPr>
              <a:t> </a:t>
            </a:r>
            <a:r>
              <a:rPr sz="1300" spc="75" dirty="0">
                <a:solidFill>
                  <a:srgbClr val="7D8525"/>
                </a:solidFill>
                <a:latin typeface="Lucida Sans Unicode"/>
                <a:cs typeface="Lucida Sans Unicode"/>
              </a:rPr>
              <a:t>диспансеризацию</a:t>
            </a:r>
            <a:r>
              <a:rPr sz="1300" spc="75" dirty="0">
                <a:solidFill>
                  <a:srgbClr val="7D8525"/>
                </a:solidFill>
                <a:latin typeface="Verdana"/>
                <a:cs typeface="Verdana"/>
              </a:rPr>
              <a:t>?</a:t>
            </a:r>
            <a:endParaRPr sz="13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00" dirty="0">
              <a:latin typeface="Verdana"/>
              <a:cs typeface="Verdana"/>
            </a:endParaRPr>
          </a:p>
          <a:p>
            <a:pPr marL="69850" marR="6350" algn="just">
              <a:lnSpc>
                <a:spcPct val="101699"/>
              </a:lnSpc>
            </a:pPr>
            <a:r>
              <a:rPr sz="1300" spc="-40" dirty="0">
                <a:latin typeface="Microsoft Sans Serif"/>
                <a:cs typeface="Microsoft Sans Serif"/>
              </a:rPr>
              <a:t>Да</a:t>
            </a:r>
            <a:r>
              <a:rPr sz="1300" spc="-40" dirty="0">
                <a:latin typeface="Calibri"/>
                <a:cs typeface="Calibri"/>
              </a:rPr>
              <a:t>,</a:t>
            </a:r>
            <a:r>
              <a:rPr sz="1300" spc="-35" dirty="0">
                <a:latin typeface="Calibri"/>
                <a:cs typeface="Calibri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вы</a:t>
            </a:r>
            <a:r>
              <a:rPr sz="1300" dirty="0">
                <a:latin typeface="Microsoft Sans Serif"/>
                <a:cs typeface="Microsoft Sans Serif"/>
              </a:rPr>
              <a:t> </a:t>
            </a:r>
            <a:r>
              <a:rPr sz="1300" spc="-25" dirty="0">
                <a:latin typeface="Microsoft Sans Serif"/>
                <a:cs typeface="Microsoft Sans Serif"/>
              </a:rPr>
              <a:t>можете</a:t>
            </a:r>
            <a:r>
              <a:rPr sz="1300" spc="-2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пройти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дополнительные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20" dirty="0">
                <a:latin typeface="Microsoft Sans Serif"/>
                <a:cs typeface="Microsoft Sans Serif"/>
              </a:rPr>
              <a:t>методы</a:t>
            </a:r>
            <a:r>
              <a:rPr sz="1300" spc="-1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исследования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углубленной 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диспансеризации</a:t>
            </a:r>
            <a:r>
              <a:rPr sz="1300" spc="-10" dirty="0">
                <a:latin typeface="Calibri"/>
                <a:cs typeface="Calibri"/>
              </a:rPr>
              <a:t>.</a:t>
            </a:r>
            <a:endParaRPr sz="1300" dirty="0">
              <a:latin typeface="Calibri"/>
              <a:cs typeface="Calibri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xfrm>
            <a:off x="7086600" y="9448800"/>
            <a:ext cx="203200" cy="200659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45"/>
              </a:spcBef>
            </a:pPr>
            <a:fld id="{81D60167-4931-47E6-BA6A-407CBD079E47}" type="slidenum">
              <a:rPr dirty="0"/>
              <a:t>9</a:t>
            </a:fld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1610</Words>
  <Application>Microsoft Office PowerPoint</Application>
  <PresentationFormat>Произвольный</PresentationFormat>
  <Paragraphs>238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MS UI Gothic</vt:lpstr>
      <vt:lpstr>Arial</vt:lpstr>
      <vt:lpstr>Calibri</vt:lpstr>
      <vt:lpstr>Lucida Sans Unicode</vt:lpstr>
      <vt:lpstr>Microsoft Sans Serif</vt:lpstr>
      <vt:lpstr>Times New Roman</vt:lpstr>
      <vt:lpstr>Verdana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!!!! Памятка для врачей (вопрос-ответы, полная) 10.20 22.06.2021.docx</dc:title>
  <cp:lastModifiedBy>User</cp:lastModifiedBy>
  <cp:revision>5</cp:revision>
  <dcterms:created xsi:type="dcterms:W3CDTF">2021-07-05T12:57:40Z</dcterms:created>
  <dcterms:modified xsi:type="dcterms:W3CDTF">2021-07-07T07:26:10Z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2021-06-22T00:00:00Z</vt:filetime>
  </property>
  <property fmtid="{D5CDD505-2E9C-101B-9397-08002B2CF9AE}" pid="3" name="LastSaved">
    <vt:filetime>2021-07-05T00:00:00Z</vt:filetime>
  </property>
</Properties>
</file>