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9285" y="38480"/>
            <a:ext cx="9393428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6754" y="1568957"/>
            <a:ext cx="9103360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670" y="391414"/>
            <a:ext cx="86023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0" dirty="0"/>
              <a:t>Неделя</a:t>
            </a:r>
            <a:r>
              <a:rPr sz="6000" spc="-25" dirty="0"/>
              <a:t> </a:t>
            </a:r>
            <a:r>
              <a:rPr sz="6000" spc="-35" dirty="0"/>
              <a:t>подсчета</a:t>
            </a:r>
            <a:r>
              <a:rPr sz="6000" spc="-45" dirty="0"/>
              <a:t> </a:t>
            </a:r>
            <a:r>
              <a:rPr sz="6000" spc="-15" dirty="0"/>
              <a:t>калорий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3788155" y="1675256"/>
            <a:ext cx="4112260" cy="108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2100" b="1" dirty="0">
                <a:solidFill>
                  <a:srgbClr val="4471C4"/>
                </a:solidFill>
                <a:latin typeface="Calibri"/>
                <a:cs typeface="Calibri"/>
              </a:rPr>
              <a:t>С</a:t>
            </a:r>
            <a:r>
              <a:rPr sz="21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lang="ru-RU" sz="2100" b="1" dirty="0">
                <a:solidFill>
                  <a:srgbClr val="4471C4"/>
                </a:solidFill>
                <a:latin typeface="Calibri"/>
                <a:cs typeface="Calibri"/>
              </a:rPr>
              <a:t>8</a:t>
            </a:r>
            <a:r>
              <a:rPr sz="2100" b="1" spc="-5" dirty="0" smtClean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4471C4"/>
                </a:solidFill>
                <a:latin typeface="Calibri"/>
                <a:cs typeface="Calibri"/>
              </a:rPr>
              <a:t>апреля</a:t>
            </a:r>
            <a:r>
              <a:rPr sz="21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5" dirty="0" err="1">
                <a:solidFill>
                  <a:srgbClr val="4471C4"/>
                </a:solidFill>
                <a:latin typeface="Calibri"/>
                <a:cs typeface="Calibri"/>
              </a:rPr>
              <a:t>по</a:t>
            </a:r>
            <a:r>
              <a:rPr sz="2100" b="1" spc="-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dirty="0" smtClean="0">
                <a:solidFill>
                  <a:srgbClr val="4471C4"/>
                </a:solidFill>
                <a:latin typeface="Calibri"/>
                <a:cs typeface="Calibri"/>
              </a:rPr>
              <a:t>1</a:t>
            </a:r>
            <a:r>
              <a:rPr lang="ru-RU" sz="2100" b="1" dirty="0" smtClean="0">
                <a:solidFill>
                  <a:srgbClr val="4471C4"/>
                </a:solidFill>
                <a:latin typeface="Calibri"/>
                <a:cs typeface="Calibri"/>
              </a:rPr>
              <a:t>4</a:t>
            </a:r>
            <a:r>
              <a:rPr sz="2100" b="1" spc="-5" dirty="0" smtClean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15" dirty="0" err="1">
                <a:solidFill>
                  <a:srgbClr val="4471C4"/>
                </a:solidFill>
                <a:latin typeface="Calibri"/>
                <a:cs typeface="Calibri"/>
              </a:rPr>
              <a:t>апреля</a:t>
            </a:r>
            <a:r>
              <a:rPr sz="2100" b="1" spc="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dirty="0" smtClean="0">
                <a:solidFill>
                  <a:srgbClr val="4471C4"/>
                </a:solidFill>
                <a:latin typeface="Calibri"/>
                <a:cs typeface="Calibri"/>
              </a:rPr>
              <a:t>202</a:t>
            </a:r>
            <a:r>
              <a:rPr lang="ru-RU" sz="2100" b="1" dirty="0" smtClean="0">
                <a:solidFill>
                  <a:srgbClr val="4471C4"/>
                </a:solidFill>
                <a:latin typeface="Calibri"/>
                <a:cs typeface="Calibri"/>
              </a:rPr>
              <a:t>4</a:t>
            </a:r>
            <a:r>
              <a:rPr sz="2100" b="1" spc="-10" dirty="0" smtClean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4471C4"/>
                </a:solidFill>
                <a:latin typeface="Calibri"/>
                <a:cs typeface="Calibri"/>
              </a:rPr>
              <a:t>года </a:t>
            </a:r>
            <a:r>
              <a:rPr sz="2100" b="1" spc="-459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471C4"/>
                </a:solidFill>
                <a:latin typeface="Calibri"/>
                <a:cs typeface="Calibri"/>
              </a:rPr>
              <a:t>Минздрав</a:t>
            </a:r>
            <a:r>
              <a:rPr sz="2100" b="1" spc="1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471C4"/>
                </a:solidFill>
                <a:latin typeface="Calibri"/>
                <a:cs typeface="Calibri"/>
              </a:rPr>
              <a:t>России</a:t>
            </a:r>
            <a:r>
              <a:rPr sz="2100" b="1" spc="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4471C4"/>
                </a:solidFill>
                <a:latin typeface="Calibri"/>
                <a:cs typeface="Calibri"/>
              </a:rPr>
              <a:t>проводит</a:t>
            </a:r>
            <a:endParaRPr sz="21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100" b="1" spc="-15" dirty="0">
                <a:solidFill>
                  <a:srgbClr val="4471C4"/>
                </a:solidFill>
                <a:latin typeface="Calibri"/>
                <a:cs typeface="Calibri"/>
              </a:rPr>
              <a:t>Неделю</a:t>
            </a:r>
            <a:r>
              <a:rPr sz="2100" b="1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4471C4"/>
                </a:solidFill>
                <a:latin typeface="Calibri"/>
                <a:cs typeface="Calibri"/>
              </a:rPr>
              <a:t>подсчета</a:t>
            </a:r>
            <a:r>
              <a:rPr sz="2100" b="1" spc="-2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471C4"/>
                </a:solidFill>
                <a:latin typeface="Calibri"/>
                <a:cs typeface="Calibri"/>
              </a:rPr>
              <a:t>калорий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116" y="3139439"/>
            <a:ext cx="5714237" cy="34297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3001" y="116586"/>
            <a:ext cx="7548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Рекомендации</a:t>
            </a:r>
            <a:r>
              <a:rPr spc="-35" dirty="0"/>
              <a:t> </a:t>
            </a:r>
            <a:r>
              <a:rPr spc="-5" dirty="0"/>
              <a:t>по</a:t>
            </a:r>
            <a:r>
              <a:rPr spc="-15" dirty="0"/>
              <a:t> снижению</a:t>
            </a:r>
            <a:r>
              <a:rPr spc="15" dirty="0"/>
              <a:t> </a:t>
            </a:r>
            <a:r>
              <a:rPr spc="-5" dirty="0"/>
              <a:t>веса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7522" y="894714"/>
            <a:ext cx="3636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1565" algn="l"/>
                <a:tab pos="2914015" algn="l"/>
              </a:tabLst>
            </a:pP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2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е	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ало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20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и	свое</a:t>
            </a:r>
            <a:r>
              <a:rPr sz="2000" spc="-35" dirty="0">
                <a:latin typeface="Calibri"/>
                <a:cs typeface="Calibri"/>
              </a:rPr>
              <a:t>г</a:t>
            </a:r>
            <a:r>
              <a:rPr sz="2000" dirty="0"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3158" y="894714"/>
            <a:ext cx="468693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3778250">
              <a:lnSpc>
                <a:spcPts val="2160"/>
              </a:lnSpc>
              <a:spcBef>
                <a:spcPts val="375"/>
              </a:spcBef>
              <a:tabLst>
                <a:tab pos="1614170" algn="l"/>
                <a:tab pos="2400935" algn="l"/>
                <a:tab pos="3721735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тания  </a:t>
            </a:r>
            <a:r>
              <a:rPr sz="2000" dirty="0">
                <a:latin typeface="Calibri"/>
                <a:cs typeface="Calibri"/>
              </a:rPr>
              <a:t>уч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тыва</a:t>
            </a:r>
            <a:r>
              <a:rPr sz="2000" dirty="0">
                <a:latin typeface="Calibri"/>
                <a:cs typeface="Calibri"/>
              </a:rPr>
              <a:t>т</a:t>
            </a:r>
            <a:r>
              <a:rPr sz="2000" spc="-20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,	ч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о	ср</a:t>
            </a:r>
            <a:r>
              <a:rPr sz="2000" spc="-3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я</a:t>
            </a:r>
            <a:r>
              <a:rPr sz="2000" dirty="0">
                <a:latin typeface="Calibri"/>
                <a:cs typeface="Calibri"/>
              </a:rPr>
              <a:t>я	с</a:t>
            </a:r>
            <a:r>
              <a:rPr sz="2000" spc="5" dirty="0">
                <a:latin typeface="Calibri"/>
                <a:cs typeface="Calibri"/>
              </a:rPr>
              <a:t>у</a:t>
            </a:r>
            <a:r>
              <a:rPr sz="2000" spc="-3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ч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10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1221" y="894714"/>
            <a:ext cx="1528445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91440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При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необходимо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алор</a:t>
            </a:r>
            <a:r>
              <a:rPr sz="2000" spc="-2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й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922" y="1443050"/>
            <a:ext cx="46697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05510" algn="l"/>
                <a:tab pos="1603375" algn="l"/>
                <a:tab pos="3252470" algn="l"/>
                <a:tab pos="4185285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щ</a:t>
            </a:r>
            <a:r>
              <a:rPr sz="2000" dirty="0">
                <a:latin typeface="Calibri"/>
                <a:cs typeface="Calibri"/>
              </a:rPr>
              <a:t>и	</a:t>
            </a:r>
            <a:r>
              <a:rPr sz="2000" spc="-15" dirty="0">
                <a:latin typeface="Calibri"/>
                <a:cs typeface="Calibri"/>
              </a:rPr>
              <a:t>пр</a:t>
            </a:r>
            <a:r>
              <a:rPr sz="2000" dirty="0">
                <a:latin typeface="Calibri"/>
                <a:cs typeface="Calibri"/>
              </a:rPr>
              <a:t>и	н</a:t>
            </a:r>
            <a:r>
              <a:rPr sz="2000" spc="-10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мал</a:t>
            </a:r>
            <a:r>
              <a:rPr sz="2000" spc="-15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й	</a:t>
            </a:r>
            <a:r>
              <a:rPr sz="2000" spc="-5" dirty="0">
                <a:latin typeface="Calibri"/>
                <a:cs typeface="Calibri"/>
              </a:rPr>
              <a:t>ма</a:t>
            </a:r>
            <a:r>
              <a:rPr sz="2000" spc="-15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се	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4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ла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26" y="1717929"/>
            <a:ext cx="10575290" cy="40709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117340" marR="5715" algn="just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составляет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мужчин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2500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женщин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2000 </a:t>
            </a:r>
            <a:r>
              <a:rPr sz="2000" b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endParaRPr sz="2000">
              <a:latin typeface="Calibri"/>
              <a:cs typeface="Calibri"/>
            </a:endParaRPr>
          </a:p>
          <a:p>
            <a:pPr marL="4117340" marR="5715" indent="914400" algn="just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того,</a:t>
            </a:r>
            <a:r>
              <a:rPr sz="2000" spc="-10" dirty="0">
                <a:latin typeface="Calibri"/>
                <a:cs typeface="Calibri"/>
              </a:rPr>
              <a:t> чтобы</a:t>
            </a:r>
            <a:r>
              <a:rPr sz="2000" spc="-5" dirty="0">
                <a:latin typeface="Calibri"/>
                <a:cs typeface="Calibri"/>
              </a:rPr>
              <a:t> уменьшить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массу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тела,</a:t>
            </a:r>
            <a:r>
              <a:rPr sz="2000" spc="-10" dirty="0">
                <a:latin typeface="Calibri"/>
                <a:cs typeface="Calibri"/>
              </a:rPr>
              <a:t> следует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снизить </a:t>
            </a:r>
            <a:r>
              <a:rPr sz="2000" spc="-5" dirty="0">
                <a:latin typeface="Calibri"/>
                <a:cs typeface="Calibri"/>
              </a:rPr>
              <a:t>калорийность рациона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1800 –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1200 ккал/сутки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есть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примерно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20" dirty="0">
                <a:latin typeface="Calibri"/>
                <a:cs typeface="Calibri"/>
              </a:rPr>
              <a:t>одну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треть</a:t>
            </a:r>
            <a:endParaRPr sz="2000">
              <a:latin typeface="Calibri"/>
              <a:cs typeface="Calibri"/>
            </a:endParaRPr>
          </a:p>
          <a:p>
            <a:pPr marL="4117340" marR="5080" indent="914400" algn="just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Снижение </a:t>
            </a:r>
            <a:r>
              <a:rPr sz="2000" dirty="0">
                <a:latin typeface="Calibri"/>
                <a:cs typeface="Calibri"/>
              </a:rPr>
              <a:t>веса </a:t>
            </a:r>
            <a:r>
              <a:rPr sz="2000" spc="-15" dirty="0">
                <a:latin typeface="Calibri"/>
                <a:cs typeface="Calibri"/>
              </a:rPr>
              <a:t>должно </a:t>
            </a:r>
            <a:r>
              <a:rPr sz="2000" spc="-5" dirty="0">
                <a:latin typeface="Calibri"/>
                <a:cs typeface="Calibri"/>
              </a:rPr>
              <a:t>быть медленным: на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400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 </a:t>
            </a:r>
            <a:r>
              <a:rPr sz="2000" b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800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неделю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Calibri"/>
              <a:cs typeface="Calibri"/>
            </a:endParaRPr>
          </a:p>
          <a:p>
            <a:pPr marL="12700" marR="4544695" indent="914400">
              <a:lnSpc>
                <a:spcPct val="100000"/>
              </a:lnSpc>
              <a:buSzPct val="95000"/>
              <a:buAutoNum type="arabicPlain"/>
              <a:tabLst>
                <a:tab pos="113601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2000" b="1" spc="2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шаг:</a:t>
            </a:r>
            <a:r>
              <a:rPr sz="2000" b="1" spc="2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уменьшение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порции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употребляемых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блюд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одну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четвертую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одну</a:t>
            </a:r>
            <a:r>
              <a:rPr sz="2000" spc="-5" dirty="0">
                <a:latin typeface="Calibri"/>
                <a:cs typeface="Calibri"/>
              </a:rPr>
              <a:t> третью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часть</a:t>
            </a:r>
            <a:endParaRPr sz="2000">
              <a:latin typeface="Calibri"/>
              <a:cs typeface="Calibri"/>
            </a:endParaRPr>
          </a:p>
          <a:p>
            <a:pPr marL="12700" marR="4545965" indent="914400">
              <a:lnSpc>
                <a:spcPct val="100000"/>
              </a:lnSpc>
              <a:buSzPct val="95000"/>
              <a:buAutoNum type="arabicPlain"/>
              <a:tabLst>
                <a:tab pos="1136015" algn="l"/>
                <a:tab pos="1564005" algn="l"/>
                <a:tab pos="2329180" algn="l"/>
                <a:tab pos="3507740" algn="l"/>
                <a:tab pos="405447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й	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ша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: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dirty="0">
                <a:latin typeface="Calibri"/>
                <a:cs typeface="Calibri"/>
              </a:rPr>
              <a:t>ер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45" dirty="0">
                <a:latin typeface="Calibri"/>
                <a:cs typeface="Calibri"/>
              </a:rPr>
              <a:t>х</a:t>
            </a:r>
            <a:r>
              <a:rPr sz="2000" spc="-6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д	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	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з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ало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й</a:t>
            </a:r>
            <a:r>
              <a:rPr sz="2000" dirty="0">
                <a:latin typeface="Calibri"/>
                <a:cs typeface="Calibri"/>
              </a:rPr>
              <a:t>н</a:t>
            </a:r>
            <a:r>
              <a:rPr sz="2000" spc="-10" dirty="0">
                <a:latin typeface="Calibri"/>
                <a:cs typeface="Calibri"/>
              </a:rPr>
              <a:t>ы</a:t>
            </a:r>
            <a:r>
              <a:rPr sz="2000" dirty="0">
                <a:latin typeface="Calibri"/>
                <a:cs typeface="Calibri"/>
              </a:rPr>
              <a:t>е  </a:t>
            </a:r>
            <a:r>
              <a:rPr sz="2000" spc="-10" dirty="0">
                <a:latin typeface="Calibri"/>
                <a:cs typeface="Calibri"/>
              </a:rPr>
              <a:t>продукты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питания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напитки</a:t>
            </a:r>
            <a:endParaRPr sz="2000">
              <a:latin typeface="Calibri"/>
              <a:cs typeface="Calibri"/>
            </a:endParaRPr>
          </a:p>
          <a:p>
            <a:pPr marL="1135380" indent="-208915">
              <a:lnSpc>
                <a:spcPct val="100000"/>
              </a:lnSpc>
              <a:buSzPct val="95000"/>
              <a:buAutoNum type="arabicPlain"/>
              <a:tabLst>
                <a:tab pos="113601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й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шаг: </a:t>
            </a:r>
            <a:r>
              <a:rPr sz="2000" spc="-15" dirty="0">
                <a:latin typeface="Calibri"/>
                <a:cs typeface="Calibri"/>
              </a:rPr>
              <a:t>соблюдение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режима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питания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310628" y="3995928"/>
            <a:ext cx="3979545" cy="2573020"/>
            <a:chOff x="7310628" y="3995928"/>
            <a:chExt cx="3979545" cy="25730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9772" y="4005072"/>
              <a:ext cx="3960876" cy="25542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15200" y="4000500"/>
              <a:ext cx="3970020" cy="2563495"/>
            </a:xfrm>
            <a:custGeom>
              <a:avLst/>
              <a:gdLst/>
              <a:ahLst/>
              <a:cxnLst/>
              <a:rect l="l" t="t" r="r" b="b"/>
              <a:pathLst>
                <a:path w="3970020" h="2563495">
                  <a:moveTo>
                    <a:pt x="0" y="2563368"/>
                  </a:moveTo>
                  <a:lnTo>
                    <a:pt x="3970020" y="2563368"/>
                  </a:lnTo>
                  <a:lnTo>
                    <a:pt x="3970020" y="0"/>
                  </a:lnTo>
                  <a:lnTo>
                    <a:pt x="0" y="0"/>
                  </a:lnTo>
                  <a:lnTo>
                    <a:pt x="0" y="2563368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85800" y="1187196"/>
            <a:ext cx="4051300" cy="2452370"/>
            <a:chOff x="685800" y="1187196"/>
            <a:chExt cx="4051300" cy="245237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1196340"/>
              <a:ext cx="4032504" cy="24338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0372" y="1191768"/>
              <a:ext cx="4041775" cy="2443480"/>
            </a:xfrm>
            <a:custGeom>
              <a:avLst/>
              <a:gdLst/>
              <a:ahLst/>
              <a:cxnLst/>
              <a:rect l="l" t="t" r="r" b="b"/>
              <a:pathLst>
                <a:path w="4041775" h="2443479">
                  <a:moveTo>
                    <a:pt x="0" y="2442972"/>
                  </a:moveTo>
                  <a:lnTo>
                    <a:pt x="4041648" y="2442972"/>
                  </a:lnTo>
                  <a:lnTo>
                    <a:pt x="4041648" y="0"/>
                  </a:lnTo>
                  <a:lnTo>
                    <a:pt x="0" y="0"/>
                  </a:lnTo>
                  <a:lnTo>
                    <a:pt x="0" y="2442972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260" y="2540"/>
            <a:ext cx="7976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1-й </a:t>
            </a:r>
            <a:r>
              <a:rPr spc="-10" dirty="0"/>
              <a:t>шаг:</a:t>
            </a:r>
            <a:r>
              <a:rPr spc="-5" dirty="0"/>
              <a:t> </a:t>
            </a:r>
            <a:r>
              <a:rPr spc="-10" dirty="0"/>
              <a:t>измеряйте</a:t>
            </a:r>
            <a:r>
              <a:rPr spc="5" dirty="0"/>
              <a:t> </a:t>
            </a:r>
            <a:r>
              <a:rPr spc="-5" dirty="0"/>
              <a:t>размер</a:t>
            </a:r>
            <a:r>
              <a:rPr spc="5" dirty="0"/>
              <a:t> </a:t>
            </a:r>
            <a:r>
              <a:rPr spc="-10" dirty="0"/>
              <a:t>порции!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94688" y="755904"/>
            <a:ext cx="3834765" cy="1591310"/>
            <a:chOff x="1694688" y="755904"/>
            <a:chExt cx="3834765" cy="1591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832" y="765048"/>
              <a:ext cx="3816096" cy="15727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99260" y="760476"/>
              <a:ext cx="3825240" cy="1582420"/>
            </a:xfrm>
            <a:custGeom>
              <a:avLst/>
              <a:gdLst/>
              <a:ahLst/>
              <a:cxnLst/>
              <a:rect l="l" t="t" r="r" b="b"/>
              <a:pathLst>
                <a:path w="3825240" h="1582420">
                  <a:moveTo>
                    <a:pt x="0" y="1581912"/>
                  </a:moveTo>
                  <a:lnTo>
                    <a:pt x="3825240" y="1581912"/>
                  </a:lnTo>
                  <a:lnTo>
                    <a:pt x="3825240" y="0"/>
                  </a:lnTo>
                  <a:lnTo>
                    <a:pt x="0" y="0"/>
                  </a:lnTo>
                  <a:lnTo>
                    <a:pt x="0" y="1581912"/>
                  </a:lnTo>
                  <a:close/>
                </a:path>
              </a:pathLst>
            </a:custGeom>
            <a:ln w="9144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022592" y="827532"/>
            <a:ext cx="4747260" cy="5419725"/>
            <a:chOff x="7022592" y="827532"/>
            <a:chExt cx="4747260" cy="541972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736" y="836676"/>
              <a:ext cx="4728972" cy="54010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27164" y="832104"/>
              <a:ext cx="4738370" cy="5410200"/>
            </a:xfrm>
            <a:custGeom>
              <a:avLst/>
              <a:gdLst/>
              <a:ahLst/>
              <a:cxnLst/>
              <a:rect l="l" t="t" r="r" b="b"/>
              <a:pathLst>
                <a:path w="4738370" h="5410200">
                  <a:moveTo>
                    <a:pt x="0" y="5410200"/>
                  </a:moveTo>
                  <a:lnTo>
                    <a:pt x="4738116" y="5410200"/>
                  </a:lnTo>
                  <a:lnTo>
                    <a:pt x="4738116" y="0"/>
                  </a:lnTo>
                  <a:lnTo>
                    <a:pt x="0" y="0"/>
                  </a:lnTo>
                  <a:lnTo>
                    <a:pt x="0" y="5410200"/>
                  </a:lnTo>
                  <a:close/>
                </a:path>
              </a:pathLst>
            </a:custGeom>
            <a:ln w="9144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4019" y="2298318"/>
            <a:ext cx="6468110" cy="440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Основной источник 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белка </a:t>
            </a:r>
            <a:r>
              <a:rPr sz="1600" spc="-5" dirty="0">
                <a:latin typeface="Calibri"/>
                <a:cs typeface="Calibri"/>
              </a:rPr>
              <a:t>— мясо, рыба, </a:t>
            </a:r>
            <a:r>
              <a:rPr sz="1600" spc="-10" dirty="0">
                <a:latin typeface="Calibri"/>
                <a:cs typeface="Calibri"/>
              </a:rPr>
              <a:t>яйца, молочные продукты,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фасоль</a:t>
            </a:r>
            <a:r>
              <a:rPr sz="1600" spc="-5" dirty="0">
                <a:latin typeface="Calibri"/>
                <a:cs typeface="Calibri"/>
              </a:rPr>
              <a:t> 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другие</a:t>
            </a:r>
            <a:r>
              <a:rPr sz="1600" spc="-5" dirty="0">
                <a:latin typeface="Calibri"/>
                <a:cs typeface="Calibri"/>
              </a:rPr>
              <a:t> бобовые.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Размер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порции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белковых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продуктов:</a:t>
            </a:r>
            <a:r>
              <a:rPr sz="1600" spc="-10" dirty="0">
                <a:latin typeface="Calibri"/>
                <a:cs typeface="Calibri"/>
              </a:rPr>
              <a:t> ваша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ладонь, от </a:t>
            </a:r>
            <a:r>
              <a:rPr sz="1600" spc="-5" dirty="0">
                <a:latin typeface="Calibri"/>
                <a:cs typeface="Calibri"/>
              </a:rPr>
              <a:t>основания пальцев до запястья: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кусок </a:t>
            </a:r>
            <a:r>
              <a:rPr sz="1600" spc="-10" dirty="0">
                <a:latin typeface="Calibri"/>
                <a:cs typeface="Calibri"/>
              </a:rPr>
              <a:t>мяса </a:t>
            </a:r>
            <a:r>
              <a:rPr sz="1600" spc="-5" dirty="0">
                <a:latin typeface="Calibri"/>
                <a:cs typeface="Calibri"/>
              </a:rPr>
              <a:t>или рыбы </a:t>
            </a:r>
            <a:r>
              <a:rPr sz="1600" spc="-15" dirty="0">
                <a:latin typeface="Calibri"/>
                <a:cs typeface="Calibri"/>
              </a:rPr>
              <a:t>должен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быть не </a:t>
            </a:r>
            <a:r>
              <a:rPr sz="1600" spc="-15" dirty="0">
                <a:latin typeface="Calibri"/>
                <a:cs typeface="Calibri"/>
              </a:rPr>
              <a:t>только </a:t>
            </a:r>
            <a:r>
              <a:rPr sz="1600" spc="-5" dirty="0">
                <a:latin typeface="Calibri"/>
                <a:cs typeface="Calibri"/>
              </a:rPr>
              <a:t>не </a:t>
            </a:r>
            <a:r>
              <a:rPr sz="1600" spc="-10" dirty="0">
                <a:latin typeface="Calibri"/>
                <a:cs typeface="Calibri"/>
              </a:rPr>
              <a:t>больше </a:t>
            </a:r>
            <a:r>
              <a:rPr sz="1600" dirty="0">
                <a:latin typeface="Calibri"/>
                <a:cs typeface="Calibri"/>
              </a:rPr>
              <a:t>ее, но </a:t>
            </a:r>
            <a:r>
              <a:rPr sz="1600" spc="-5" dirty="0">
                <a:latin typeface="Calibri"/>
                <a:cs typeface="Calibri"/>
              </a:rPr>
              <a:t>и не </a:t>
            </a:r>
            <a:r>
              <a:rPr sz="1600" spc="-15" dirty="0">
                <a:latin typeface="Calibri"/>
                <a:cs typeface="Calibri"/>
              </a:rPr>
              <a:t>толще! </a:t>
            </a:r>
            <a:r>
              <a:rPr sz="1600" spc="-5" dirty="0">
                <a:latin typeface="Calibri"/>
                <a:cs typeface="Calibri"/>
              </a:rPr>
              <a:t>Порция </a:t>
            </a:r>
            <a:r>
              <a:rPr sz="1600" spc="-10" dirty="0">
                <a:latin typeface="Calibri"/>
                <a:cs typeface="Calibri"/>
              </a:rPr>
              <a:t>белковых продуктов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 </a:t>
            </a:r>
            <a:r>
              <a:rPr sz="1600" spc="-5" dirty="0">
                <a:latin typeface="Calibri"/>
                <a:cs typeface="Calibri"/>
              </a:rPr>
              <a:t>женщины — </a:t>
            </a:r>
            <a:r>
              <a:rPr sz="1600" spc="-10" dirty="0">
                <a:latin typeface="Calibri"/>
                <a:cs typeface="Calibri"/>
              </a:rPr>
              <a:t>ладонь, для </a:t>
            </a:r>
            <a:r>
              <a:rPr sz="1600" spc="-5" dirty="0">
                <a:latin typeface="Calibri"/>
                <a:cs typeface="Calibri"/>
              </a:rPr>
              <a:t>мужчины — </a:t>
            </a:r>
            <a:r>
              <a:rPr sz="1600" spc="-10" dirty="0">
                <a:latin typeface="Calibri"/>
                <a:cs typeface="Calibri"/>
              </a:rPr>
              <a:t>две ладони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каждый </a:t>
            </a:r>
            <a:r>
              <a:rPr sz="1600" spc="-15" dirty="0">
                <a:latin typeface="Calibri"/>
                <a:cs typeface="Calibri"/>
              </a:rPr>
              <a:t>прием 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пищи.</a:t>
            </a:r>
            <a:endParaRPr sz="1600">
              <a:latin typeface="Calibri"/>
              <a:cs typeface="Calibri"/>
            </a:endParaRPr>
          </a:p>
          <a:p>
            <a:pPr marL="12700" marR="8890" indent="4572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Порция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овощей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измеряется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кулачках: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ее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объем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составляет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женщин</a:t>
            </a:r>
            <a:r>
              <a:rPr sz="1600" spc="-5" dirty="0">
                <a:latin typeface="Calibri"/>
                <a:cs typeface="Calibri"/>
              </a:rPr>
              <a:t> —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один,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-5" dirty="0">
                <a:latin typeface="Calibri"/>
                <a:cs typeface="Calibri"/>
              </a:rPr>
              <a:t> мужчины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—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два </a:t>
            </a:r>
            <a:r>
              <a:rPr sz="1600" spc="-20" dirty="0">
                <a:latin typeface="Calibri"/>
                <a:cs typeface="Calibri"/>
              </a:rPr>
              <a:t>кулака</a:t>
            </a:r>
            <a:r>
              <a:rPr sz="1600" spc="-5" dirty="0">
                <a:latin typeface="Calibri"/>
                <a:cs typeface="Calibri"/>
              </a:rPr>
              <a:t> 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каждый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прием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пищи.</a:t>
            </a:r>
            <a:endParaRPr sz="16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600" b="1" spc="-25" dirty="0">
                <a:solidFill>
                  <a:srgbClr val="FF0000"/>
                </a:solidFill>
                <a:latin typeface="Calibri"/>
                <a:cs typeface="Calibri"/>
              </a:rPr>
              <a:t>Углеводы </a:t>
            </a:r>
            <a:r>
              <a:rPr sz="1600" spc="-5" dirty="0">
                <a:latin typeface="Calibri"/>
                <a:cs typeface="Calibri"/>
              </a:rPr>
              <a:t>- зерновые </a:t>
            </a:r>
            <a:r>
              <a:rPr sz="1600" spc="-10" dirty="0">
                <a:latin typeface="Calibri"/>
                <a:cs typeface="Calibri"/>
              </a:rPr>
              <a:t>продукты </a:t>
            </a:r>
            <a:r>
              <a:rPr sz="1600" spc="-5" dirty="0">
                <a:latin typeface="Calibri"/>
                <a:cs typeface="Calibri"/>
              </a:rPr>
              <a:t>(крупы, </a:t>
            </a:r>
            <a:r>
              <a:rPr sz="1600" spc="-10" dirty="0">
                <a:latin typeface="Calibri"/>
                <a:cs typeface="Calibri"/>
              </a:rPr>
              <a:t>мюсли), </a:t>
            </a:r>
            <a:r>
              <a:rPr sz="1600" spc="-5" dirty="0">
                <a:latin typeface="Calibri"/>
                <a:cs typeface="Calibri"/>
              </a:rPr>
              <a:t>а </a:t>
            </a:r>
            <a:r>
              <a:rPr sz="1600" spc="-10" dirty="0">
                <a:latin typeface="Calibri"/>
                <a:cs typeface="Calibri"/>
              </a:rPr>
              <a:t>также </a:t>
            </a:r>
            <a:r>
              <a:rPr sz="1600" spc="-5" dirty="0">
                <a:latin typeface="Calibri"/>
                <a:cs typeface="Calibri"/>
              </a:rPr>
              <a:t>фрукты 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ягоды. </a:t>
            </a:r>
            <a:r>
              <a:rPr sz="1600" spc="-5" dirty="0">
                <a:latin typeface="Calibri"/>
                <a:cs typeface="Calibri"/>
              </a:rPr>
              <a:t>Эквивалент порции </a:t>
            </a:r>
            <a:r>
              <a:rPr sz="1600" spc="-10" dirty="0">
                <a:latin typeface="Calibri"/>
                <a:cs typeface="Calibri"/>
              </a:rPr>
              <a:t>для </a:t>
            </a:r>
            <a:r>
              <a:rPr sz="1600" spc="-5" dirty="0">
                <a:latin typeface="Calibri"/>
                <a:cs typeface="Calibri"/>
              </a:rPr>
              <a:t>них — </a:t>
            </a:r>
            <a:r>
              <a:rPr sz="1600" spc="-10" dirty="0">
                <a:latin typeface="Calibri"/>
                <a:cs typeface="Calibri"/>
              </a:rPr>
              <a:t>горсть, то </a:t>
            </a:r>
            <a:r>
              <a:rPr sz="1600" dirty="0">
                <a:latin typeface="Calibri"/>
                <a:cs typeface="Calibri"/>
              </a:rPr>
              <a:t>есть </a:t>
            </a:r>
            <a:r>
              <a:rPr sz="1600" spc="-10" dirty="0">
                <a:latin typeface="Calibri"/>
                <a:cs typeface="Calibri"/>
              </a:rPr>
              <a:t>ладонь, </a:t>
            </a:r>
            <a:r>
              <a:rPr sz="1600" spc="-5" dirty="0">
                <a:latin typeface="Calibri"/>
                <a:cs typeface="Calibri"/>
              </a:rPr>
              <a:t>сложенная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лодочкой.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Порция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зерновых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женщины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—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одна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горсть,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мужчины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—</a:t>
            </a:r>
            <a:r>
              <a:rPr sz="1600" spc="1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две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пригоршни</a:t>
            </a:r>
            <a:r>
              <a:rPr sz="1600" spc="1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сутки.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Углеводы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усваиваются</a:t>
            </a:r>
            <a:r>
              <a:rPr sz="1600" spc="1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организмом</a:t>
            </a:r>
            <a:r>
              <a:rPr sz="1600" spc="1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небыстро,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не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стоит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употреблять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их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больших количествах</a:t>
            </a:r>
            <a:endParaRPr sz="1600">
              <a:latin typeface="Calibri"/>
              <a:cs typeface="Calibri"/>
            </a:endParaRPr>
          </a:p>
          <a:p>
            <a:pPr marL="12700" marR="5080" indent="457200" algn="just">
              <a:lnSpc>
                <a:spcPct val="98900"/>
              </a:lnSpc>
              <a:spcBef>
                <a:spcPts val="20"/>
              </a:spcBef>
            </a:pPr>
            <a:r>
              <a:rPr sz="1600" spc="-10" dirty="0">
                <a:latin typeface="Calibri"/>
                <a:cs typeface="Calibri"/>
              </a:rPr>
              <a:t>Источник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жира </a:t>
            </a:r>
            <a:r>
              <a:rPr sz="1600" spc="-5" dirty="0">
                <a:latin typeface="Calibri"/>
                <a:cs typeface="Calibri"/>
              </a:rPr>
              <a:t>— растительное и сливочное масло, а </a:t>
            </a:r>
            <a:r>
              <a:rPr sz="1600" spc="-10" dirty="0">
                <a:latin typeface="Calibri"/>
                <a:cs typeface="Calibri"/>
              </a:rPr>
              <a:t>также </a:t>
            </a:r>
            <a:r>
              <a:rPr sz="1600" spc="-5" dirty="0">
                <a:latin typeface="Calibri"/>
                <a:cs typeface="Calibri"/>
              </a:rPr>
              <a:t>любые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орехи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семечки.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Эквивалент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порции: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большой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палец.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Например,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верхняя фаланга </a:t>
            </a:r>
            <a:r>
              <a:rPr sz="1600" spc="-15" dirty="0">
                <a:latin typeface="Calibri"/>
                <a:cs typeface="Calibri"/>
              </a:rPr>
              <a:t>большого </a:t>
            </a:r>
            <a:r>
              <a:rPr sz="1600" spc="-5" dirty="0">
                <a:latin typeface="Calibri"/>
                <a:cs typeface="Calibri"/>
              </a:rPr>
              <a:t>пальца — </a:t>
            </a:r>
            <a:r>
              <a:rPr sz="1600" spc="-10" dirty="0">
                <a:latin typeface="Calibri"/>
                <a:cs typeface="Calibri"/>
              </a:rPr>
              <a:t>это то количество масла, орехов </a:t>
            </a:r>
            <a:r>
              <a:rPr sz="1600" spc="-5" dirty="0">
                <a:latin typeface="Calibri"/>
                <a:cs typeface="Calibri"/>
              </a:rPr>
              <a:t>или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черного шоколада, которое может </a:t>
            </a:r>
            <a:r>
              <a:rPr sz="1600" spc="-5" dirty="0">
                <a:latin typeface="Calibri"/>
                <a:cs typeface="Calibri"/>
              </a:rPr>
              <a:t>употребить и мужчина, и </a:t>
            </a:r>
            <a:r>
              <a:rPr sz="1600" spc="-10" dirty="0">
                <a:latin typeface="Calibri"/>
                <a:cs typeface="Calibri"/>
              </a:rPr>
              <a:t>женщина за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день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597" y="188798"/>
            <a:ext cx="96450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Правильное</a:t>
            </a:r>
            <a:r>
              <a:rPr sz="3600" spc="-30" dirty="0"/>
              <a:t> </a:t>
            </a:r>
            <a:r>
              <a:rPr sz="3600" spc="-5" dirty="0"/>
              <a:t>соотношение</a:t>
            </a:r>
            <a:r>
              <a:rPr sz="3600" spc="5" dirty="0"/>
              <a:t> </a:t>
            </a:r>
            <a:r>
              <a:rPr sz="3600" spc="-20" dirty="0"/>
              <a:t>продуктов</a:t>
            </a:r>
            <a:r>
              <a:rPr sz="3600" spc="-15" dirty="0"/>
              <a:t> </a:t>
            </a:r>
            <a:r>
              <a:rPr sz="3600" spc="-5" dirty="0"/>
              <a:t>на</a:t>
            </a:r>
            <a:r>
              <a:rPr sz="3600" spc="-20" dirty="0"/>
              <a:t> тарелке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167" y="1053083"/>
            <a:ext cx="9998964" cy="56250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559560" marR="5080" indent="-1257935">
              <a:lnSpc>
                <a:spcPts val="4320"/>
              </a:lnSpc>
              <a:spcBef>
                <a:spcPts val="640"/>
              </a:spcBef>
            </a:pPr>
            <a:r>
              <a:rPr spc="-5" dirty="0"/>
              <a:t>2-й</a:t>
            </a:r>
            <a:r>
              <a:rPr dirty="0"/>
              <a:t> </a:t>
            </a:r>
            <a:r>
              <a:rPr spc="-10" dirty="0"/>
              <a:t>шаг:</a:t>
            </a:r>
            <a:r>
              <a:rPr dirty="0"/>
              <a:t> </a:t>
            </a:r>
            <a:r>
              <a:rPr spc="-15" dirty="0"/>
              <a:t>употребляйте</a:t>
            </a:r>
            <a:r>
              <a:rPr spc="5" dirty="0"/>
              <a:t> </a:t>
            </a:r>
            <a:r>
              <a:rPr spc="-15" dirty="0"/>
              <a:t>низкокалорийные </a:t>
            </a:r>
            <a:r>
              <a:rPr spc="-890" dirty="0"/>
              <a:t> </a:t>
            </a:r>
            <a:r>
              <a:rPr spc="-25" dirty="0"/>
              <a:t>продукты</a:t>
            </a:r>
            <a:r>
              <a:rPr spc="-5" dirty="0"/>
              <a:t> </a:t>
            </a:r>
            <a:r>
              <a:rPr spc="-10" dirty="0"/>
              <a:t>питания</a:t>
            </a:r>
            <a:r>
              <a:rPr spc="-5" dirty="0"/>
              <a:t> и</a:t>
            </a:r>
            <a:r>
              <a:rPr dirty="0"/>
              <a:t> </a:t>
            </a:r>
            <a:r>
              <a:rPr spc="-10" dirty="0"/>
              <a:t>напитки!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0290" y="1392763"/>
            <a:ext cx="11261090" cy="5035550"/>
            <a:chOff x="530290" y="1392763"/>
            <a:chExt cx="11261090" cy="50355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290" y="1392881"/>
              <a:ext cx="7444862" cy="42748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" y="1557527"/>
              <a:ext cx="7129272" cy="3959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4865" y="1392763"/>
              <a:ext cx="2836480" cy="28349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19616" y="1557527"/>
              <a:ext cx="2520696" cy="2519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4364" y="3162337"/>
              <a:ext cx="3276600" cy="32659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9435" y="3357372"/>
              <a:ext cx="2706624" cy="26959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057" y="224790"/>
            <a:ext cx="8317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3-й</a:t>
            </a:r>
            <a:r>
              <a:rPr spc="-10" dirty="0"/>
              <a:t> шаг:</a:t>
            </a:r>
            <a:r>
              <a:rPr spc="-5" dirty="0"/>
              <a:t> </a:t>
            </a:r>
            <a:r>
              <a:rPr spc="-30" dirty="0"/>
              <a:t>соблюдайте</a:t>
            </a:r>
            <a:r>
              <a:rPr spc="10" dirty="0"/>
              <a:t> </a:t>
            </a:r>
            <a:r>
              <a:rPr spc="-15" dirty="0"/>
              <a:t>режим</a:t>
            </a:r>
            <a:r>
              <a:rPr spc="-5" dirty="0"/>
              <a:t> </a:t>
            </a:r>
            <a:r>
              <a:rPr spc="-10" dirty="0"/>
              <a:t>питания!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293" y="1285494"/>
            <a:ext cx="60375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здоровых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людей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рекомендуется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3-х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4-х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разовое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питание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4-х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5-ти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часовыми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промежутками</a:t>
            </a:r>
            <a:endParaRPr sz="2000">
              <a:latin typeface="Calibri"/>
              <a:cs typeface="Calibri"/>
            </a:endParaRPr>
          </a:p>
          <a:p>
            <a:pPr marL="12700" marR="7620" indent="914400">
              <a:lnSpc>
                <a:spcPct val="100000"/>
              </a:lnSpc>
              <a:tabLst>
                <a:tab pos="2291080" algn="l"/>
                <a:tab pos="3630295" algn="l"/>
                <a:tab pos="4978400" algn="l"/>
              </a:tabLst>
            </a:pPr>
            <a:r>
              <a:rPr sz="2000" dirty="0">
                <a:latin typeface="Calibri"/>
                <a:cs typeface="Calibri"/>
              </a:rPr>
              <a:t>Ч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тыр</a:t>
            </a:r>
            <a:r>
              <a:rPr sz="2000" spc="-1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х	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dirty="0">
                <a:latin typeface="Calibri"/>
                <a:cs typeface="Calibri"/>
              </a:rPr>
              <a:t>азовое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spc="-5" dirty="0">
                <a:latin typeface="Calibri"/>
                <a:cs typeface="Calibri"/>
              </a:rPr>
              <a:t>тани</a:t>
            </a:r>
            <a:r>
              <a:rPr sz="2000" dirty="0">
                <a:latin typeface="Calibri"/>
                <a:cs typeface="Calibri"/>
              </a:rPr>
              <a:t>е	на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б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лее  </a:t>
            </a:r>
            <a:r>
              <a:rPr sz="2000" spc="-10" dirty="0">
                <a:latin typeface="Calibri"/>
                <a:cs typeface="Calibri"/>
              </a:rPr>
              <a:t>благоприятствует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умственной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физической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работе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507615" algn="l"/>
                <a:tab pos="3347085" algn="l"/>
                <a:tab pos="4523740" algn="l"/>
              </a:tabLst>
            </a:pPr>
            <a:r>
              <a:rPr sz="2000" spc="-5" dirty="0">
                <a:latin typeface="Calibri"/>
                <a:cs typeface="Calibri"/>
              </a:rPr>
              <a:t>Сокращение	</a:t>
            </a:r>
            <a:r>
              <a:rPr sz="2000" dirty="0">
                <a:latin typeface="Calibri"/>
                <a:cs typeface="Calibri"/>
              </a:rPr>
              <a:t>числа	</a:t>
            </a:r>
            <a:r>
              <a:rPr sz="2000" spc="-10" dirty="0">
                <a:latin typeface="Calibri"/>
                <a:cs typeface="Calibri"/>
              </a:rPr>
              <a:t>приемов	отрицательно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6892" y="2809748"/>
            <a:ext cx="27120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1275" algn="l"/>
                <a:tab pos="2580640" algn="l"/>
              </a:tabLst>
            </a:pPr>
            <a:r>
              <a:rPr sz="2000" dirty="0">
                <a:latin typeface="Calibri"/>
                <a:cs typeface="Calibri"/>
              </a:rPr>
              <a:t>ч</a:t>
            </a:r>
            <a:r>
              <a:rPr sz="2000" spc="-4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лове</a:t>
            </a:r>
            <a:r>
              <a:rPr sz="2000" spc="-35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а,	</a:t>
            </a:r>
            <a:r>
              <a:rPr sz="2000" spc="-15" dirty="0">
                <a:latin typeface="Calibri"/>
                <a:cs typeface="Calibri"/>
              </a:rPr>
              <a:t>п</a:t>
            </a:r>
            <a:r>
              <a:rPr sz="2000" spc="-5" dirty="0">
                <a:latin typeface="Calibri"/>
                <a:cs typeface="Calibri"/>
              </a:rPr>
              <a:t>рив</a:t>
            </a:r>
            <a:r>
              <a:rPr sz="2000" spc="-6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ит	к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293" y="2809748"/>
            <a:ext cx="31038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74800" algn="l"/>
                <a:tab pos="2077720" algn="l"/>
              </a:tabLst>
            </a:pP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азыва</a:t>
            </a:r>
            <a:r>
              <a:rPr sz="2000" spc="-15" dirty="0">
                <a:latin typeface="Calibri"/>
                <a:cs typeface="Calibri"/>
              </a:rPr>
              <a:t>е</a:t>
            </a:r>
            <a:r>
              <a:rPr sz="2000" spc="-25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ся	</a:t>
            </a:r>
            <a:r>
              <a:rPr sz="2000" spc="-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	</a:t>
            </a:r>
            <a:r>
              <a:rPr sz="2000" spc="-10" dirty="0">
                <a:latin typeface="Calibri"/>
                <a:cs typeface="Calibri"/>
              </a:rPr>
              <a:t>з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ро</a:t>
            </a:r>
            <a:r>
              <a:rPr sz="2000" spc="-1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ье  </a:t>
            </a:r>
            <a:r>
              <a:rPr sz="2000" spc="-5" dirty="0">
                <a:latin typeface="Calibri"/>
                <a:cs typeface="Calibri"/>
              </a:rPr>
              <a:t>заболеваниям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1513" y="3114548"/>
            <a:ext cx="2466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latin typeface="Calibri"/>
                <a:cs typeface="Calibri"/>
              </a:rPr>
              <a:t>желудочно-кишечного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293" y="3419347"/>
            <a:ext cx="47186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0825" algn="l"/>
                <a:tab pos="2464435" algn="l"/>
                <a:tab pos="3999865" algn="l"/>
              </a:tabLst>
            </a:pPr>
            <a:r>
              <a:rPr sz="2000" dirty="0">
                <a:latin typeface="Calibri"/>
                <a:cs typeface="Calibri"/>
              </a:rPr>
              <a:t>повышен</a:t>
            </a:r>
            <a:r>
              <a:rPr sz="2000" spc="-1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ю	</a:t>
            </a:r>
            <a:r>
              <a:rPr sz="2000" spc="-10" dirty="0">
                <a:latin typeface="Calibri"/>
                <a:cs typeface="Calibri"/>
              </a:rPr>
              <a:t>у</a:t>
            </a:r>
            <a:r>
              <a:rPr sz="2000" spc="-5" dirty="0">
                <a:latin typeface="Calibri"/>
                <a:cs typeface="Calibri"/>
              </a:rPr>
              <a:t>ровн</a:t>
            </a:r>
            <a:r>
              <a:rPr sz="2000" dirty="0">
                <a:latin typeface="Calibri"/>
                <a:cs typeface="Calibri"/>
              </a:rPr>
              <a:t>я	</a:t>
            </a:r>
            <a:r>
              <a:rPr sz="2000" spc="-45" dirty="0">
                <a:latin typeface="Calibri"/>
                <a:cs typeface="Calibri"/>
              </a:rPr>
              <a:t>х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лес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ери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	к</a:t>
            </a:r>
            <a:r>
              <a:rPr sz="2000" spc="-1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5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и,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0229" y="3114548"/>
            <a:ext cx="11601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7782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ракт</a:t>
            </a:r>
            <a:r>
              <a:rPr sz="2000" spc="-15" dirty="0">
                <a:latin typeface="Calibri"/>
                <a:cs typeface="Calibri"/>
              </a:rPr>
              <a:t>а</a:t>
            </a:r>
            <a:r>
              <a:rPr sz="2000" dirty="0">
                <a:latin typeface="Calibri"/>
                <a:cs typeface="Calibri"/>
              </a:rPr>
              <a:t>,  сни</a:t>
            </a:r>
            <a:r>
              <a:rPr sz="2000" spc="-30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2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293" y="3724147"/>
            <a:ext cx="603694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усвоения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белка</a:t>
            </a:r>
            <a:endParaRPr sz="2000">
              <a:latin typeface="Calibri"/>
              <a:cs typeface="Calibri"/>
            </a:endParaRPr>
          </a:p>
          <a:p>
            <a:pPr marL="12700" marR="8255" indent="9144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Интервалы </a:t>
            </a:r>
            <a:r>
              <a:rPr sz="2000" spc="-10" dirty="0">
                <a:latin typeface="Calibri"/>
                <a:cs typeface="Calibri"/>
              </a:rPr>
              <a:t>между </a:t>
            </a:r>
            <a:r>
              <a:rPr sz="2000" spc="-5" dirty="0">
                <a:latin typeface="Calibri"/>
                <a:cs typeface="Calibri"/>
              </a:rPr>
              <a:t>приемами пищи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превышать </a:t>
            </a:r>
            <a:r>
              <a:rPr sz="2000" spc="-5" dirty="0">
                <a:latin typeface="Calibri"/>
                <a:cs typeface="Calibri"/>
              </a:rPr>
              <a:t>4-5 </a:t>
            </a:r>
            <a:r>
              <a:rPr sz="2000" dirty="0">
                <a:latin typeface="Calibri"/>
                <a:cs typeface="Calibri"/>
              </a:rPr>
              <a:t>часов, </a:t>
            </a:r>
            <a:r>
              <a:rPr sz="2000" spc="-25" dirty="0">
                <a:latin typeface="Calibri"/>
                <a:cs typeface="Calibri"/>
              </a:rPr>
              <a:t>т.к.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это </a:t>
            </a:r>
            <a:r>
              <a:rPr sz="2000" spc="-5" dirty="0">
                <a:latin typeface="Calibri"/>
                <a:cs typeface="Calibri"/>
              </a:rPr>
              <a:t>время пища покидает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желудок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появляется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голодная</a:t>
            </a:r>
            <a:r>
              <a:rPr sz="2000" spc="-10" dirty="0">
                <a:latin typeface="Calibri"/>
                <a:cs typeface="Calibri"/>
              </a:rPr>
              <a:t> перистальтика</a:t>
            </a:r>
            <a:endParaRPr sz="2000">
              <a:latin typeface="Calibri"/>
              <a:cs typeface="Calibri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ужин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рекомендуется</a:t>
            </a:r>
            <a:r>
              <a:rPr sz="2000" spc="4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принимать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жирные,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жареные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соленые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блюда</a:t>
            </a:r>
            <a:endParaRPr sz="2000">
              <a:latin typeface="Calibri"/>
              <a:cs typeface="Calibri"/>
            </a:endParaRPr>
          </a:p>
          <a:p>
            <a:pPr marL="12700" marR="7620" indent="9144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ночь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можно</a:t>
            </a:r>
            <a:r>
              <a:rPr sz="2000" spc="-5" dirty="0">
                <a:latin typeface="Calibri"/>
                <a:cs typeface="Calibri"/>
              </a:rPr>
              <a:t> выпить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стакан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кефира</a:t>
            </a:r>
            <a:r>
              <a:rPr sz="2000" spc="-5" dirty="0">
                <a:latin typeface="Calibri"/>
                <a:cs typeface="Calibri"/>
              </a:rPr>
              <a:t> или </a:t>
            </a:r>
            <a:r>
              <a:rPr sz="2000" dirty="0">
                <a:latin typeface="Calibri"/>
                <a:cs typeface="Calibri"/>
              </a:rPr>
              <a:t> йогурта,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съесть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яблоко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или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немного</a:t>
            </a:r>
            <a:r>
              <a:rPr sz="2000" spc="-5" dirty="0">
                <a:latin typeface="Calibri"/>
                <a:cs typeface="Calibri"/>
              </a:rPr>
              <a:t> творога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310628" y="1908048"/>
            <a:ext cx="4307205" cy="2954020"/>
            <a:chOff x="7310628" y="1908048"/>
            <a:chExt cx="4307205" cy="295402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9772" y="1917192"/>
              <a:ext cx="4288535" cy="29352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15200" y="1912620"/>
              <a:ext cx="4297680" cy="2944495"/>
            </a:xfrm>
            <a:custGeom>
              <a:avLst/>
              <a:gdLst/>
              <a:ahLst/>
              <a:cxnLst/>
              <a:rect l="l" t="t" r="r" b="b"/>
              <a:pathLst>
                <a:path w="4297680" h="2944495">
                  <a:moveTo>
                    <a:pt x="0" y="2944367"/>
                  </a:moveTo>
                  <a:lnTo>
                    <a:pt x="4297680" y="2944367"/>
                  </a:lnTo>
                  <a:lnTo>
                    <a:pt x="4297680" y="0"/>
                  </a:lnTo>
                  <a:lnTo>
                    <a:pt x="0" y="0"/>
                  </a:lnTo>
                  <a:lnTo>
                    <a:pt x="0" y="2944367"/>
                  </a:lnTo>
                  <a:close/>
                </a:path>
              </a:pathLst>
            </a:custGeom>
            <a:ln w="9144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7203" y="260730"/>
            <a:ext cx="4551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Как</a:t>
            </a:r>
            <a:r>
              <a:rPr spc="-25" dirty="0"/>
              <a:t> </a:t>
            </a:r>
            <a:r>
              <a:rPr spc="-10" dirty="0"/>
              <a:t>считать</a:t>
            </a:r>
            <a:r>
              <a:rPr spc="-20" dirty="0"/>
              <a:t> </a:t>
            </a:r>
            <a:r>
              <a:rPr spc="-15" dirty="0"/>
              <a:t>калории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6500" y="934618"/>
            <a:ext cx="937895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Считаем калорийность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всех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продуктов,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кроме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воды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Делаем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перерасчет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килокалорий</a:t>
            </a:r>
            <a:r>
              <a:rPr sz="2800" spc="-5" dirty="0">
                <a:latin typeface="Calibri"/>
                <a:cs typeface="Calibri"/>
              </a:rPr>
              <a:t> на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вес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продукта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граммах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70916" y="2412492"/>
            <a:ext cx="3689985" cy="3689985"/>
            <a:chOff x="470916" y="2412492"/>
            <a:chExt cx="3689985" cy="36899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509" y="2421636"/>
              <a:ext cx="3592407" cy="36214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5488" y="2417064"/>
              <a:ext cx="3680460" cy="3680460"/>
            </a:xfrm>
            <a:custGeom>
              <a:avLst/>
              <a:gdLst/>
              <a:ahLst/>
              <a:cxnLst/>
              <a:rect l="l" t="t" r="r" b="b"/>
              <a:pathLst>
                <a:path w="3680460" h="3680460">
                  <a:moveTo>
                    <a:pt x="0" y="3680460"/>
                  </a:moveTo>
                  <a:lnTo>
                    <a:pt x="3680460" y="3680460"/>
                  </a:lnTo>
                  <a:lnTo>
                    <a:pt x="3680460" y="0"/>
                  </a:lnTo>
                  <a:lnTo>
                    <a:pt x="0" y="0"/>
                  </a:lnTo>
                  <a:lnTo>
                    <a:pt x="0" y="368046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58640" y="2412492"/>
            <a:ext cx="3691254" cy="3689985"/>
            <a:chOff x="4358640" y="2412492"/>
            <a:chExt cx="3691254" cy="36899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022" y="2483932"/>
              <a:ext cx="3639601" cy="36090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63212" y="2417064"/>
              <a:ext cx="3682365" cy="3680460"/>
            </a:xfrm>
            <a:custGeom>
              <a:avLst/>
              <a:gdLst/>
              <a:ahLst/>
              <a:cxnLst/>
              <a:rect l="l" t="t" r="r" b="b"/>
              <a:pathLst>
                <a:path w="3682365" h="3680460">
                  <a:moveTo>
                    <a:pt x="0" y="3680460"/>
                  </a:moveTo>
                  <a:lnTo>
                    <a:pt x="3681984" y="3680460"/>
                  </a:lnTo>
                  <a:lnTo>
                    <a:pt x="3681984" y="0"/>
                  </a:lnTo>
                  <a:lnTo>
                    <a:pt x="0" y="0"/>
                  </a:lnTo>
                  <a:lnTo>
                    <a:pt x="0" y="3680460"/>
                  </a:lnTo>
                  <a:close/>
                </a:path>
              </a:pathLst>
            </a:custGeom>
            <a:ln w="914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174735" y="2412492"/>
            <a:ext cx="3691254" cy="3689985"/>
            <a:chOff x="8174735" y="2412492"/>
            <a:chExt cx="3691254" cy="36899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11086" y="2527016"/>
              <a:ext cx="3567415" cy="34877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79307" y="2417064"/>
              <a:ext cx="3682365" cy="3680460"/>
            </a:xfrm>
            <a:custGeom>
              <a:avLst/>
              <a:gdLst/>
              <a:ahLst/>
              <a:cxnLst/>
              <a:rect l="l" t="t" r="r" b="b"/>
              <a:pathLst>
                <a:path w="3682365" h="3680460">
                  <a:moveTo>
                    <a:pt x="0" y="3680460"/>
                  </a:moveTo>
                  <a:lnTo>
                    <a:pt x="3681984" y="3680460"/>
                  </a:lnTo>
                  <a:lnTo>
                    <a:pt x="3681984" y="0"/>
                  </a:lnTo>
                  <a:lnTo>
                    <a:pt x="0" y="0"/>
                  </a:lnTo>
                  <a:lnTo>
                    <a:pt x="0" y="3680460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458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8170" algn="ctr">
              <a:lnSpc>
                <a:spcPts val="4560"/>
              </a:lnSpc>
              <a:spcBef>
                <a:spcPts val="95"/>
              </a:spcBef>
            </a:pPr>
            <a:r>
              <a:rPr spc="-35" dirty="0"/>
              <a:t>Расход </a:t>
            </a:r>
            <a:r>
              <a:rPr spc="-5" dirty="0"/>
              <a:t>энергии</a:t>
            </a:r>
          </a:p>
          <a:p>
            <a:pPr marL="597535" algn="ctr">
              <a:lnSpc>
                <a:spcPts val="4560"/>
              </a:lnSpc>
            </a:pPr>
            <a:r>
              <a:rPr spc="-5" dirty="0"/>
              <a:t>при</a:t>
            </a:r>
            <a:r>
              <a:rPr spc="-10" dirty="0"/>
              <a:t> </a:t>
            </a:r>
            <a:r>
              <a:rPr spc="-5" dirty="0"/>
              <a:t>разной </a:t>
            </a:r>
            <a:r>
              <a:rPr spc="-15" dirty="0"/>
              <a:t>физической</a:t>
            </a:r>
            <a:r>
              <a:rPr dirty="0"/>
              <a:t> </a:t>
            </a:r>
            <a:r>
              <a:rPr spc="-5" dirty="0"/>
              <a:t>активности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49908" y="1403603"/>
            <a:ext cx="9883140" cy="5196840"/>
            <a:chOff x="1549908" y="1403603"/>
            <a:chExt cx="9883140" cy="5196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9052" y="1412747"/>
              <a:ext cx="9864852" cy="51785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54480" y="1408175"/>
              <a:ext cx="9874250" cy="5187950"/>
            </a:xfrm>
            <a:custGeom>
              <a:avLst/>
              <a:gdLst/>
              <a:ahLst/>
              <a:cxnLst/>
              <a:rect l="l" t="t" r="r" b="b"/>
              <a:pathLst>
                <a:path w="9874250" h="5187950">
                  <a:moveTo>
                    <a:pt x="0" y="5187696"/>
                  </a:moveTo>
                  <a:lnTo>
                    <a:pt x="9873996" y="5187696"/>
                  </a:lnTo>
                  <a:lnTo>
                    <a:pt x="9873996" y="0"/>
                  </a:lnTo>
                  <a:lnTo>
                    <a:pt x="0" y="0"/>
                  </a:lnTo>
                  <a:lnTo>
                    <a:pt x="0" y="5187696"/>
                  </a:lnTo>
                  <a:close/>
                </a:path>
              </a:pathLst>
            </a:custGeom>
            <a:ln w="914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93" y="1542415"/>
            <a:ext cx="3427095" cy="22809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spc="-35" dirty="0">
                <a:solidFill>
                  <a:srgbClr val="FF0000"/>
                </a:solidFill>
                <a:latin typeface="Calibri"/>
                <a:cs typeface="Calibri"/>
              </a:rPr>
              <a:t>Расход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энергии </a:t>
            </a:r>
            <a:r>
              <a:rPr sz="4000" b="1" spc="-8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человеком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020"/>
              </a:lnSpc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весом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70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кг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560"/>
              </a:lnSpc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за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час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09515" y="470280"/>
          <a:ext cx="4537075" cy="6120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740"/>
                <a:gridCol w="648335"/>
              </a:tblGrid>
              <a:tr h="30607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сон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7A7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еда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сидя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7A7"/>
                    </a:solidFill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просмотр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телепередач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E7A7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офисе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1CF4D"/>
                    </a:solidFill>
                  </a:tcPr>
                </a:tc>
              </a:tr>
              <a:tr h="306069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чтение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сидя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1CF4D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ние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авто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ля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DC135"/>
                    </a:solidFill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приготовление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еды,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мытье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 посуды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DC135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учеба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школе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DC135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прогулка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3B909"/>
                    </a:solidFill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ходьба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вниз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лестнице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3B909"/>
                    </a:solidFill>
                  </a:tcPr>
                </a:tc>
              </a:tr>
              <a:tr h="306069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дачном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участке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6908"/>
                    </a:solidFill>
                  </a:tcPr>
                </a:tc>
              </a:tr>
              <a:tr h="306069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подвижные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игры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ребенком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6908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танцы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6908"/>
                    </a:solidFill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езда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велосипеде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512B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аквааэробика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512B"/>
                    </a:solidFill>
                  </a:tcPr>
                </a:tc>
              </a:tr>
              <a:tr h="306069"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уборка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снега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0512B"/>
                    </a:solidFill>
                  </a:tcPr>
                </a:tc>
              </a:tr>
              <a:tr h="306006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бег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неспешном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ритме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600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4005"/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плавание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4005"/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занятия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велотренажере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306044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ходьба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вверх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лестнице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1000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477012"/>
            <a:ext cx="1225296" cy="6192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89945" y="927581"/>
            <a:ext cx="254000" cy="4819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229" y="328625"/>
            <a:ext cx="7006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Вопросы</a:t>
            </a:r>
            <a:r>
              <a:rPr spc="-15" dirty="0"/>
              <a:t> </a:t>
            </a:r>
            <a:r>
              <a:rPr spc="-5" dirty="0"/>
              <a:t>при</a:t>
            </a:r>
            <a:r>
              <a:rPr spc="-20" dirty="0"/>
              <a:t> </a:t>
            </a:r>
            <a:r>
              <a:rPr spc="-25" dirty="0"/>
              <a:t>подсчете</a:t>
            </a:r>
            <a:r>
              <a:rPr spc="-15" dirty="0"/>
              <a:t> калорий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Взвешивать</a:t>
            </a:r>
            <a:r>
              <a:rPr spc="-10" dirty="0"/>
              <a:t> сухой </a:t>
            </a:r>
            <a:r>
              <a:rPr dirty="0"/>
              <a:t>или</a:t>
            </a:r>
            <a:r>
              <a:rPr spc="-10" dirty="0"/>
              <a:t> </a:t>
            </a:r>
            <a:r>
              <a:rPr spc="-5" dirty="0"/>
              <a:t>сырой</a:t>
            </a:r>
            <a:r>
              <a:rPr spc="-10" dirty="0"/>
              <a:t> </a:t>
            </a:r>
            <a:r>
              <a:rPr spc="-15" dirty="0"/>
              <a:t>продукт?</a:t>
            </a:r>
          </a:p>
          <a:p>
            <a:pPr marL="12700" marR="570230">
              <a:lnSpc>
                <a:spcPct val="100000"/>
              </a:lnSpc>
              <a:tabLst>
                <a:tab pos="4610735" algn="l"/>
              </a:tabLst>
            </a:pPr>
            <a:r>
              <a:rPr spc="-5" dirty="0">
                <a:solidFill>
                  <a:srgbClr val="000000"/>
                </a:solidFill>
              </a:rPr>
              <a:t>Ответ: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Сухие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сырые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продукты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имеют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одинаковую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калорийность,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но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разный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вес из за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находящейся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них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воды: </a:t>
            </a:r>
            <a:r>
              <a:rPr b="0" spc="-5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крупы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забирают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воду,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мясо,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наоборот,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отдает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воду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Как </a:t>
            </a:r>
            <a:r>
              <a:rPr dirty="0"/>
              <a:t>учитывать </a:t>
            </a:r>
            <a:r>
              <a:rPr spc="-5" dirty="0"/>
              <a:t>калорийность </a:t>
            </a:r>
            <a:r>
              <a:rPr dirty="0"/>
              <a:t>жиров </a:t>
            </a:r>
            <a:r>
              <a:rPr spc="-5" dirty="0"/>
              <a:t>при приготовлении пищи? </a:t>
            </a:r>
            <a:r>
              <a:rPr spc="-575" dirty="0"/>
              <a:t> </a:t>
            </a:r>
            <a:r>
              <a:rPr spc="-5" dirty="0">
                <a:solidFill>
                  <a:srgbClr val="000000"/>
                </a:solidFill>
              </a:rPr>
              <a:t>Ответ: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 зависимости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 от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количества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жира.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Например,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в 100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07497" y="3946347"/>
            <a:ext cx="10807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ложке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6754" y="3946347"/>
            <a:ext cx="7825740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905250" algn="l"/>
                <a:tab pos="4932680" algn="l"/>
              </a:tabLst>
            </a:pPr>
            <a:r>
              <a:rPr sz="2600" spc="-15" dirty="0">
                <a:latin typeface="Calibri"/>
                <a:cs typeface="Calibri"/>
              </a:rPr>
              <a:t>подсолнечного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масла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содержится	</a:t>
            </a:r>
            <a:r>
              <a:rPr sz="2600" dirty="0">
                <a:latin typeface="Calibri"/>
                <a:cs typeface="Calibri"/>
              </a:rPr>
              <a:t>884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ккал,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15" dirty="0">
                <a:latin typeface="Calibri"/>
                <a:cs typeface="Calibri"/>
              </a:rPr>
              <a:t> столовой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149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ккал,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чайной </a:t>
            </a:r>
            <a:r>
              <a:rPr sz="2600" spc="-15" dirty="0">
                <a:latin typeface="Calibri"/>
                <a:cs typeface="Calibri"/>
              </a:rPr>
              <a:t>ложке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	44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ккал.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Можно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ли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определить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вес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продукта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 на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глаз?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6754" y="5135626"/>
            <a:ext cx="93287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5" dirty="0">
                <a:latin typeface="Calibri"/>
                <a:cs typeface="Calibri"/>
              </a:rPr>
              <a:t>Точный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вес</a:t>
            </a:r>
            <a:r>
              <a:rPr sz="2600" spc="-5" dirty="0">
                <a:latin typeface="Calibri"/>
                <a:cs typeface="Calibri"/>
              </a:rPr>
              <a:t> можно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определить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только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помощью </a:t>
            </a:r>
            <a:r>
              <a:rPr sz="2600" spc="-10" dirty="0">
                <a:latin typeface="Calibri"/>
                <a:cs typeface="Calibri"/>
              </a:rPr>
              <a:t>кухонных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весов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264919" y="1623060"/>
            <a:ext cx="445134" cy="372110"/>
            <a:chOff x="1264919" y="1623060"/>
            <a:chExt cx="445134" cy="372110"/>
          </a:xfrm>
        </p:grpSpPr>
        <p:sp>
          <p:nvSpPr>
            <p:cNvPr id="9" name="object 9"/>
            <p:cNvSpPr/>
            <p:nvPr/>
          </p:nvSpPr>
          <p:spPr>
            <a:xfrm>
              <a:off x="1271015" y="1629156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69" h="360044">
                  <a:moveTo>
                    <a:pt x="432816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432816" y="359664"/>
                  </a:lnTo>
                  <a:lnTo>
                    <a:pt x="432816" y="314706"/>
                  </a:lnTo>
                  <a:lnTo>
                    <a:pt x="216408" y="314706"/>
                  </a:lnTo>
                  <a:lnTo>
                    <a:pt x="205132" y="312431"/>
                  </a:lnTo>
                  <a:lnTo>
                    <a:pt x="195929" y="306228"/>
                  </a:lnTo>
                  <a:lnTo>
                    <a:pt x="189726" y="297025"/>
                  </a:lnTo>
                  <a:lnTo>
                    <a:pt x="187452" y="285750"/>
                  </a:lnTo>
                  <a:lnTo>
                    <a:pt x="189726" y="274548"/>
                  </a:lnTo>
                  <a:lnTo>
                    <a:pt x="195929" y="265382"/>
                  </a:lnTo>
                  <a:lnTo>
                    <a:pt x="205132" y="259193"/>
                  </a:lnTo>
                  <a:lnTo>
                    <a:pt x="216408" y="256921"/>
                  </a:lnTo>
                  <a:lnTo>
                    <a:pt x="432816" y="256921"/>
                  </a:lnTo>
                  <a:lnTo>
                    <a:pt x="432816" y="247269"/>
                  </a:lnTo>
                  <a:lnTo>
                    <a:pt x="197103" y="247269"/>
                  </a:lnTo>
                  <a:lnTo>
                    <a:pt x="197103" y="208788"/>
                  </a:lnTo>
                  <a:lnTo>
                    <a:pt x="200136" y="186237"/>
                  </a:lnTo>
                  <a:lnTo>
                    <a:pt x="208406" y="167830"/>
                  </a:lnTo>
                  <a:lnTo>
                    <a:pt x="220678" y="155424"/>
                  </a:lnTo>
                  <a:lnTo>
                    <a:pt x="243208" y="148621"/>
                  </a:lnTo>
                  <a:lnTo>
                    <a:pt x="249300" y="142462"/>
                  </a:lnTo>
                  <a:lnTo>
                    <a:pt x="253392" y="133302"/>
                  </a:lnTo>
                  <a:lnTo>
                    <a:pt x="254889" y="122047"/>
                  </a:lnTo>
                  <a:lnTo>
                    <a:pt x="139319" y="122047"/>
                  </a:lnTo>
                  <a:lnTo>
                    <a:pt x="145381" y="92053"/>
                  </a:lnTo>
                  <a:lnTo>
                    <a:pt x="161909" y="67548"/>
                  </a:lnTo>
                  <a:lnTo>
                    <a:pt x="186414" y="51020"/>
                  </a:lnTo>
                  <a:lnTo>
                    <a:pt x="216408" y="44958"/>
                  </a:lnTo>
                  <a:lnTo>
                    <a:pt x="432816" y="44958"/>
                  </a:lnTo>
                  <a:lnTo>
                    <a:pt x="432816" y="0"/>
                  </a:lnTo>
                  <a:close/>
                </a:path>
                <a:path w="433069" h="360044">
                  <a:moveTo>
                    <a:pt x="432816" y="256921"/>
                  </a:moveTo>
                  <a:lnTo>
                    <a:pt x="216408" y="256921"/>
                  </a:lnTo>
                  <a:lnTo>
                    <a:pt x="227683" y="259193"/>
                  </a:lnTo>
                  <a:lnTo>
                    <a:pt x="236886" y="265382"/>
                  </a:lnTo>
                  <a:lnTo>
                    <a:pt x="243089" y="274548"/>
                  </a:lnTo>
                  <a:lnTo>
                    <a:pt x="245364" y="285750"/>
                  </a:lnTo>
                  <a:lnTo>
                    <a:pt x="243089" y="297025"/>
                  </a:lnTo>
                  <a:lnTo>
                    <a:pt x="236886" y="306228"/>
                  </a:lnTo>
                  <a:lnTo>
                    <a:pt x="227683" y="312431"/>
                  </a:lnTo>
                  <a:lnTo>
                    <a:pt x="216408" y="314706"/>
                  </a:lnTo>
                  <a:lnTo>
                    <a:pt x="432816" y="314706"/>
                  </a:lnTo>
                  <a:lnTo>
                    <a:pt x="432816" y="256921"/>
                  </a:lnTo>
                  <a:close/>
                </a:path>
                <a:path w="433069" h="360044">
                  <a:moveTo>
                    <a:pt x="432816" y="44958"/>
                  </a:moveTo>
                  <a:lnTo>
                    <a:pt x="216408" y="44958"/>
                  </a:lnTo>
                  <a:lnTo>
                    <a:pt x="246401" y="51020"/>
                  </a:lnTo>
                  <a:lnTo>
                    <a:pt x="270906" y="67548"/>
                  </a:lnTo>
                  <a:lnTo>
                    <a:pt x="287434" y="92053"/>
                  </a:lnTo>
                  <a:lnTo>
                    <a:pt x="293497" y="122047"/>
                  </a:lnTo>
                  <a:lnTo>
                    <a:pt x="290464" y="144524"/>
                  </a:lnTo>
                  <a:lnTo>
                    <a:pt x="282194" y="162893"/>
                  </a:lnTo>
                  <a:lnTo>
                    <a:pt x="269922" y="175285"/>
                  </a:lnTo>
                  <a:lnTo>
                    <a:pt x="247445" y="182106"/>
                  </a:lnTo>
                  <a:lnTo>
                    <a:pt x="241347" y="188309"/>
                  </a:lnTo>
                  <a:lnTo>
                    <a:pt x="237226" y="197512"/>
                  </a:lnTo>
                  <a:lnTo>
                    <a:pt x="235712" y="208788"/>
                  </a:lnTo>
                  <a:lnTo>
                    <a:pt x="235712" y="247269"/>
                  </a:lnTo>
                  <a:lnTo>
                    <a:pt x="432816" y="247269"/>
                  </a:lnTo>
                  <a:lnTo>
                    <a:pt x="432816" y="44958"/>
                  </a:lnTo>
                  <a:close/>
                </a:path>
                <a:path w="433069" h="360044">
                  <a:moveTo>
                    <a:pt x="216408" y="83439"/>
                  </a:moveTo>
                  <a:lnTo>
                    <a:pt x="201394" y="86471"/>
                  </a:lnTo>
                  <a:lnTo>
                    <a:pt x="189166" y="94742"/>
                  </a:lnTo>
                  <a:lnTo>
                    <a:pt x="180939" y="107013"/>
                  </a:lnTo>
                  <a:lnTo>
                    <a:pt x="177927" y="122047"/>
                  </a:lnTo>
                  <a:lnTo>
                    <a:pt x="254889" y="122047"/>
                  </a:lnTo>
                  <a:lnTo>
                    <a:pt x="251876" y="107013"/>
                  </a:lnTo>
                  <a:lnTo>
                    <a:pt x="243649" y="94742"/>
                  </a:lnTo>
                  <a:lnTo>
                    <a:pt x="231421" y="86471"/>
                  </a:lnTo>
                  <a:lnTo>
                    <a:pt x="216408" y="834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0334" y="1674114"/>
              <a:ext cx="154305" cy="269875"/>
            </a:xfrm>
            <a:custGeom>
              <a:avLst/>
              <a:gdLst/>
              <a:ahLst/>
              <a:cxnLst/>
              <a:rect l="l" t="t" r="r" b="b"/>
              <a:pathLst>
                <a:path w="154305" h="269875">
                  <a:moveTo>
                    <a:pt x="142305" y="38481"/>
                  </a:moveTo>
                  <a:lnTo>
                    <a:pt x="77089" y="38481"/>
                  </a:lnTo>
                  <a:lnTo>
                    <a:pt x="92102" y="41513"/>
                  </a:lnTo>
                  <a:lnTo>
                    <a:pt x="104330" y="49784"/>
                  </a:lnTo>
                  <a:lnTo>
                    <a:pt x="112557" y="62055"/>
                  </a:lnTo>
                  <a:lnTo>
                    <a:pt x="115570" y="77088"/>
                  </a:lnTo>
                  <a:lnTo>
                    <a:pt x="114073" y="88344"/>
                  </a:lnTo>
                  <a:lnTo>
                    <a:pt x="109981" y="97504"/>
                  </a:lnTo>
                  <a:lnTo>
                    <a:pt x="103889" y="103663"/>
                  </a:lnTo>
                  <a:lnTo>
                    <a:pt x="81359" y="110466"/>
                  </a:lnTo>
                  <a:lnTo>
                    <a:pt x="69087" y="122872"/>
                  </a:lnTo>
                  <a:lnTo>
                    <a:pt x="60817" y="141279"/>
                  </a:lnTo>
                  <a:lnTo>
                    <a:pt x="57784" y="163830"/>
                  </a:lnTo>
                  <a:lnTo>
                    <a:pt x="57784" y="202311"/>
                  </a:lnTo>
                  <a:lnTo>
                    <a:pt x="96393" y="202311"/>
                  </a:lnTo>
                  <a:lnTo>
                    <a:pt x="96393" y="163830"/>
                  </a:lnTo>
                  <a:lnTo>
                    <a:pt x="97907" y="152554"/>
                  </a:lnTo>
                  <a:lnTo>
                    <a:pt x="102028" y="143351"/>
                  </a:lnTo>
                  <a:lnTo>
                    <a:pt x="108126" y="137148"/>
                  </a:lnTo>
                  <a:lnTo>
                    <a:pt x="130603" y="130327"/>
                  </a:lnTo>
                  <a:lnTo>
                    <a:pt x="142875" y="117935"/>
                  </a:lnTo>
                  <a:lnTo>
                    <a:pt x="151145" y="99566"/>
                  </a:lnTo>
                  <a:lnTo>
                    <a:pt x="154178" y="77088"/>
                  </a:lnTo>
                  <a:lnTo>
                    <a:pt x="148115" y="47095"/>
                  </a:lnTo>
                  <a:lnTo>
                    <a:pt x="142305" y="38481"/>
                  </a:lnTo>
                  <a:close/>
                </a:path>
                <a:path w="154305" h="269875">
                  <a:moveTo>
                    <a:pt x="77089" y="0"/>
                  </a:moveTo>
                  <a:lnTo>
                    <a:pt x="47095" y="6062"/>
                  </a:lnTo>
                  <a:lnTo>
                    <a:pt x="22590" y="22590"/>
                  </a:lnTo>
                  <a:lnTo>
                    <a:pt x="6062" y="47095"/>
                  </a:lnTo>
                  <a:lnTo>
                    <a:pt x="0" y="77088"/>
                  </a:lnTo>
                  <a:lnTo>
                    <a:pt x="38608" y="77088"/>
                  </a:lnTo>
                  <a:lnTo>
                    <a:pt x="41620" y="62055"/>
                  </a:lnTo>
                  <a:lnTo>
                    <a:pt x="49847" y="49784"/>
                  </a:lnTo>
                  <a:lnTo>
                    <a:pt x="62075" y="41513"/>
                  </a:lnTo>
                  <a:lnTo>
                    <a:pt x="77089" y="38481"/>
                  </a:lnTo>
                  <a:lnTo>
                    <a:pt x="142305" y="38481"/>
                  </a:lnTo>
                  <a:lnTo>
                    <a:pt x="131587" y="22590"/>
                  </a:lnTo>
                  <a:lnTo>
                    <a:pt x="107082" y="6062"/>
                  </a:lnTo>
                  <a:lnTo>
                    <a:pt x="77089" y="0"/>
                  </a:lnTo>
                  <a:close/>
                </a:path>
                <a:path w="154305" h="269875">
                  <a:moveTo>
                    <a:pt x="77089" y="211962"/>
                  </a:moveTo>
                  <a:lnTo>
                    <a:pt x="65813" y="214235"/>
                  </a:lnTo>
                  <a:lnTo>
                    <a:pt x="56610" y="220424"/>
                  </a:lnTo>
                  <a:lnTo>
                    <a:pt x="50407" y="229590"/>
                  </a:lnTo>
                  <a:lnTo>
                    <a:pt x="48133" y="240791"/>
                  </a:lnTo>
                  <a:lnTo>
                    <a:pt x="50407" y="252067"/>
                  </a:lnTo>
                  <a:lnTo>
                    <a:pt x="56610" y="261270"/>
                  </a:lnTo>
                  <a:lnTo>
                    <a:pt x="65813" y="267473"/>
                  </a:lnTo>
                  <a:lnTo>
                    <a:pt x="77089" y="269748"/>
                  </a:lnTo>
                  <a:lnTo>
                    <a:pt x="88364" y="267473"/>
                  </a:lnTo>
                  <a:lnTo>
                    <a:pt x="97567" y="261270"/>
                  </a:lnTo>
                  <a:lnTo>
                    <a:pt x="103770" y="252067"/>
                  </a:lnTo>
                  <a:lnTo>
                    <a:pt x="106045" y="240791"/>
                  </a:lnTo>
                  <a:lnTo>
                    <a:pt x="103770" y="229590"/>
                  </a:lnTo>
                  <a:lnTo>
                    <a:pt x="97567" y="220424"/>
                  </a:lnTo>
                  <a:lnTo>
                    <a:pt x="88364" y="214235"/>
                  </a:lnTo>
                  <a:lnTo>
                    <a:pt x="77089" y="211962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238" y="1668018"/>
              <a:ext cx="166370" cy="2819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1015" y="1629156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69" h="360044">
                  <a:moveTo>
                    <a:pt x="0" y="359663"/>
                  </a:moveTo>
                  <a:lnTo>
                    <a:pt x="432816" y="359663"/>
                  </a:lnTo>
                  <a:lnTo>
                    <a:pt x="432816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64919" y="3206495"/>
            <a:ext cx="445134" cy="372110"/>
            <a:chOff x="1264919" y="3206495"/>
            <a:chExt cx="445134" cy="372110"/>
          </a:xfrm>
        </p:grpSpPr>
        <p:sp>
          <p:nvSpPr>
            <p:cNvPr id="14" name="object 14"/>
            <p:cNvSpPr/>
            <p:nvPr/>
          </p:nvSpPr>
          <p:spPr>
            <a:xfrm>
              <a:off x="1271015" y="3212591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69" h="360045">
                  <a:moveTo>
                    <a:pt x="432816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432816" y="359663"/>
                  </a:lnTo>
                  <a:lnTo>
                    <a:pt x="432816" y="314706"/>
                  </a:lnTo>
                  <a:lnTo>
                    <a:pt x="216408" y="314706"/>
                  </a:lnTo>
                  <a:lnTo>
                    <a:pt x="205132" y="312431"/>
                  </a:lnTo>
                  <a:lnTo>
                    <a:pt x="195929" y="306228"/>
                  </a:lnTo>
                  <a:lnTo>
                    <a:pt x="189726" y="297025"/>
                  </a:lnTo>
                  <a:lnTo>
                    <a:pt x="187452" y="285750"/>
                  </a:lnTo>
                  <a:lnTo>
                    <a:pt x="189726" y="274548"/>
                  </a:lnTo>
                  <a:lnTo>
                    <a:pt x="195929" y="265382"/>
                  </a:lnTo>
                  <a:lnTo>
                    <a:pt x="205132" y="259193"/>
                  </a:lnTo>
                  <a:lnTo>
                    <a:pt x="216408" y="256921"/>
                  </a:lnTo>
                  <a:lnTo>
                    <a:pt x="432816" y="256921"/>
                  </a:lnTo>
                  <a:lnTo>
                    <a:pt x="432816" y="247269"/>
                  </a:lnTo>
                  <a:lnTo>
                    <a:pt x="197103" y="247269"/>
                  </a:lnTo>
                  <a:lnTo>
                    <a:pt x="197103" y="208787"/>
                  </a:lnTo>
                  <a:lnTo>
                    <a:pt x="200136" y="186237"/>
                  </a:lnTo>
                  <a:lnTo>
                    <a:pt x="208406" y="167830"/>
                  </a:lnTo>
                  <a:lnTo>
                    <a:pt x="220678" y="155424"/>
                  </a:lnTo>
                  <a:lnTo>
                    <a:pt x="243208" y="148621"/>
                  </a:lnTo>
                  <a:lnTo>
                    <a:pt x="249300" y="142462"/>
                  </a:lnTo>
                  <a:lnTo>
                    <a:pt x="253392" y="133302"/>
                  </a:lnTo>
                  <a:lnTo>
                    <a:pt x="254889" y="122047"/>
                  </a:lnTo>
                  <a:lnTo>
                    <a:pt x="139319" y="122047"/>
                  </a:lnTo>
                  <a:lnTo>
                    <a:pt x="145381" y="92053"/>
                  </a:lnTo>
                  <a:lnTo>
                    <a:pt x="161909" y="67548"/>
                  </a:lnTo>
                  <a:lnTo>
                    <a:pt x="186414" y="51020"/>
                  </a:lnTo>
                  <a:lnTo>
                    <a:pt x="216408" y="44958"/>
                  </a:lnTo>
                  <a:lnTo>
                    <a:pt x="432816" y="44958"/>
                  </a:lnTo>
                  <a:lnTo>
                    <a:pt x="432816" y="0"/>
                  </a:lnTo>
                  <a:close/>
                </a:path>
                <a:path w="433069" h="360045">
                  <a:moveTo>
                    <a:pt x="432816" y="256921"/>
                  </a:moveTo>
                  <a:lnTo>
                    <a:pt x="216408" y="256921"/>
                  </a:lnTo>
                  <a:lnTo>
                    <a:pt x="227683" y="259193"/>
                  </a:lnTo>
                  <a:lnTo>
                    <a:pt x="236886" y="265382"/>
                  </a:lnTo>
                  <a:lnTo>
                    <a:pt x="243089" y="274548"/>
                  </a:lnTo>
                  <a:lnTo>
                    <a:pt x="245364" y="285750"/>
                  </a:lnTo>
                  <a:lnTo>
                    <a:pt x="243089" y="297025"/>
                  </a:lnTo>
                  <a:lnTo>
                    <a:pt x="236886" y="306228"/>
                  </a:lnTo>
                  <a:lnTo>
                    <a:pt x="227683" y="312431"/>
                  </a:lnTo>
                  <a:lnTo>
                    <a:pt x="216408" y="314706"/>
                  </a:lnTo>
                  <a:lnTo>
                    <a:pt x="432816" y="314706"/>
                  </a:lnTo>
                  <a:lnTo>
                    <a:pt x="432816" y="256921"/>
                  </a:lnTo>
                  <a:close/>
                </a:path>
                <a:path w="433069" h="360045">
                  <a:moveTo>
                    <a:pt x="432816" y="44958"/>
                  </a:moveTo>
                  <a:lnTo>
                    <a:pt x="216408" y="44958"/>
                  </a:lnTo>
                  <a:lnTo>
                    <a:pt x="246401" y="51020"/>
                  </a:lnTo>
                  <a:lnTo>
                    <a:pt x="270906" y="67548"/>
                  </a:lnTo>
                  <a:lnTo>
                    <a:pt x="287434" y="92053"/>
                  </a:lnTo>
                  <a:lnTo>
                    <a:pt x="293497" y="122047"/>
                  </a:lnTo>
                  <a:lnTo>
                    <a:pt x="290464" y="144524"/>
                  </a:lnTo>
                  <a:lnTo>
                    <a:pt x="282194" y="162893"/>
                  </a:lnTo>
                  <a:lnTo>
                    <a:pt x="269922" y="175285"/>
                  </a:lnTo>
                  <a:lnTo>
                    <a:pt x="247445" y="182106"/>
                  </a:lnTo>
                  <a:lnTo>
                    <a:pt x="241347" y="188309"/>
                  </a:lnTo>
                  <a:lnTo>
                    <a:pt x="237226" y="197512"/>
                  </a:lnTo>
                  <a:lnTo>
                    <a:pt x="235712" y="208787"/>
                  </a:lnTo>
                  <a:lnTo>
                    <a:pt x="235712" y="247269"/>
                  </a:lnTo>
                  <a:lnTo>
                    <a:pt x="432816" y="247269"/>
                  </a:lnTo>
                  <a:lnTo>
                    <a:pt x="432816" y="44958"/>
                  </a:lnTo>
                  <a:close/>
                </a:path>
                <a:path w="433069" h="360045">
                  <a:moveTo>
                    <a:pt x="216408" y="83438"/>
                  </a:moveTo>
                  <a:lnTo>
                    <a:pt x="201394" y="86471"/>
                  </a:lnTo>
                  <a:lnTo>
                    <a:pt x="189166" y="94741"/>
                  </a:lnTo>
                  <a:lnTo>
                    <a:pt x="180939" y="107013"/>
                  </a:lnTo>
                  <a:lnTo>
                    <a:pt x="177927" y="122047"/>
                  </a:lnTo>
                  <a:lnTo>
                    <a:pt x="254889" y="122047"/>
                  </a:lnTo>
                  <a:lnTo>
                    <a:pt x="251876" y="107013"/>
                  </a:lnTo>
                  <a:lnTo>
                    <a:pt x="243649" y="94741"/>
                  </a:lnTo>
                  <a:lnTo>
                    <a:pt x="231421" y="86471"/>
                  </a:lnTo>
                  <a:lnTo>
                    <a:pt x="216408" y="8343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0334" y="3257549"/>
              <a:ext cx="154305" cy="269875"/>
            </a:xfrm>
            <a:custGeom>
              <a:avLst/>
              <a:gdLst/>
              <a:ahLst/>
              <a:cxnLst/>
              <a:rect l="l" t="t" r="r" b="b"/>
              <a:pathLst>
                <a:path w="154305" h="269875">
                  <a:moveTo>
                    <a:pt x="142305" y="38480"/>
                  </a:moveTo>
                  <a:lnTo>
                    <a:pt x="77089" y="38480"/>
                  </a:lnTo>
                  <a:lnTo>
                    <a:pt x="92102" y="41513"/>
                  </a:lnTo>
                  <a:lnTo>
                    <a:pt x="104330" y="49783"/>
                  </a:lnTo>
                  <a:lnTo>
                    <a:pt x="112557" y="62055"/>
                  </a:lnTo>
                  <a:lnTo>
                    <a:pt x="115570" y="77088"/>
                  </a:lnTo>
                  <a:lnTo>
                    <a:pt x="114073" y="88344"/>
                  </a:lnTo>
                  <a:lnTo>
                    <a:pt x="109981" y="97504"/>
                  </a:lnTo>
                  <a:lnTo>
                    <a:pt x="103889" y="103663"/>
                  </a:lnTo>
                  <a:lnTo>
                    <a:pt x="81359" y="110466"/>
                  </a:lnTo>
                  <a:lnTo>
                    <a:pt x="69087" y="122872"/>
                  </a:lnTo>
                  <a:lnTo>
                    <a:pt x="60817" y="141279"/>
                  </a:lnTo>
                  <a:lnTo>
                    <a:pt x="57784" y="163829"/>
                  </a:lnTo>
                  <a:lnTo>
                    <a:pt x="57784" y="202311"/>
                  </a:lnTo>
                  <a:lnTo>
                    <a:pt x="96393" y="202311"/>
                  </a:lnTo>
                  <a:lnTo>
                    <a:pt x="96393" y="163829"/>
                  </a:lnTo>
                  <a:lnTo>
                    <a:pt x="97907" y="152554"/>
                  </a:lnTo>
                  <a:lnTo>
                    <a:pt x="102028" y="143351"/>
                  </a:lnTo>
                  <a:lnTo>
                    <a:pt x="108126" y="137148"/>
                  </a:lnTo>
                  <a:lnTo>
                    <a:pt x="130603" y="130327"/>
                  </a:lnTo>
                  <a:lnTo>
                    <a:pt x="142875" y="117935"/>
                  </a:lnTo>
                  <a:lnTo>
                    <a:pt x="151145" y="99566"/>
                  </a:lnTo>
                  <a:lnTo>
                    <a:pt x="154178" y="77088"/>
                  </a:lnTo>
                  <a:lnTo>
                    <a:pt x="148115" y="47095"/>
                  </a:lnTo>
                  <a:lnTo>
                    <a:pt x="142305" y="38480"/>
                  </a:lnTo>
                  <a:close/>
                </a:path>
                <a:path w="154305" h="269875">
                  <a:moveTo>
                    <a:pt x="77089" y="0"/>
                  </a:moveTo>
                  <a:lnTo>
                    <a:pt x="47095" y="6062"/>
                  </a:lnTo>
                  <a:lnTo>
                    <a:pt x="22590" y="22590"/>
                  </a:lnTo>
                  <a:lnTo>
                    <a:pt x="6062" y="47095"/>
                  </a:lnTo>
                  <a:lnTo>
                    <a:pt x="0" y="77088"/>
                  </a:lnTo>
                  <a:lnTo>
                    <a:pt x="38608" y="77088"/>
                  </a:lnTo>
                  <a:lnTo>
                    <a:pt x="41620" y="62055"/>
                  </a:lnTo>
                  <a:lnTo>
                    <a:pt x="49847" y="49783"/>
                  </a:lnTo>
                  <a:lnTo>
                    <a:pt x="62075" y="41513"/>
                  </a:lnTo>
                  <a:lnTo>
                    <a:pt x="77089" y="38480"/>
                  </a:lnTo>
                  <a:lnTo>
                    <a:pt x="142305" y="38480"/>
                  </a:lnTo>
                  <a:lnTo>
                    <a:pt x="131587" y="22590"/>
                  </a:lnTo>
                  <a:lnTo>
                    <a:pt x="107082" y="6062"/>
                  </a:lnTo>
                  <a:lnTo>
                    <a:pt x="77089" y="0"/>
                  </a:lnTo>
                  <a:close/>
                </a:path>
                <a:path w="154305" h="269875">
                  <a:moveTo>
                    <a:pt x="77089" y="211962"/>
                  </a:moveTo>
                  <a:lnTo>
                    <a:pt x="65813" y="214235"/>
                  </a:lnTo>
                  <a:lnTo>
                    <a:pt x="56610" y="220424"/>
                  </a:lnTo>
                  <a:lnTo>
                    <a:pt x="50407" y="229590"/>
                  </a:lnTo>
                  <a:lnTo>
                    <a:pt x="48133" y="240791"/>
                  </a:lnTo>
                  <a:lnTo>
                    <a:pt x="50407" y="252067"/>
                  </a:lnTo>
                  <a:lnTo>
                    <a:pt x="56610" y="261270"/>
                  </a:lnTo>
                  <a:lnTo>
                    <a:pt x="65813" y="267473"/>
                  </a:lnTo>
                  <a:lnTo>
                    <a:pt x="77089" y="269748"/>
                  </a:lnTo>
                  <a:lnTo>
                    <a:pt x="88364" y="267473"/>
                  </a:lnTo>
                  <a:lnTo>
                    <a:pt x="97567" y="261270"/>
                  </a:lnTo>
                  <a:lnTo>
                    <a:pt x="103770" y="252067"/>
                  </a:lnTo>
                  <a:lnTo>
                    <a:pt x="106045" y="240791"/>
                  </a:lnTo>
                  <a:lnTo>
                    <a:pt x="103770" y="229590"/>
                  </a:lnTo>
                  <a:lnTo>
                    <a:pt x="97567" y="220424"/>
                  </a:lnTo>
                  <a:lnTo>
                    <a:pt x="88364" y="214235"/>
                  </a:lnTo>
                  <a:lnTo>
                    <a:pt x="77089" y="211962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238" y="3251453"/>
              <a:ext cx="166370" cy="28194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71015" y="3212591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69" h="360045">
                  <a:moveTo>
                    <a:pt x="0" y="359663"/>
                  </a:moveTo>
                  <a:lnTo>
                    <a:pt x="432816" y="359663"/>
                  </a:lnTo>
                  <a:lnTo>
                    <a:pt x="432816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64919" y="4791455"/>
            <a:ext cx="445134" cy="372110"/>
            <a:chOff x="1264919" y="4791455"/>
            <a:chExt cx="445134" cy="372110"/>
          </a:xfrm>
        </p:grpSpPr>
        <p:sp>
          <p:nvSpPr>
            <p:cNvPr id="19" name="object 19"/>
            <p:cNvSpPr/>
            <p:nvPr/>
          </p:nvSpPr>
          <p:spPr>
            <a:xfrm>
              <a:off x="1271015" y="4797551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69" h="360045">
                  <a:moveTo>
                    <a:pt x="432816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432816" y="359664"/>
                  </a:lnTo>
                  <a:lnTo>
                    <a:pt x="432816" y="314706"/>
                  </a:lnTo>
                  <a:lnTo>
                    <a:pt x="216408" y="314706"/>
                  </a:lnTo>
                  <a:lnTo>
                    <a:pt x="205132" y="312431"/>
                  </a:lnTo>
                  <a:lnTo>
                    <a:pt x="195929" y="306228"/>
                  </a:lnTo>
                  <a:lnTo>
                    <a:pt x="189726" y="297025"/>
                  </a:lnTo>
                  <a:lnTo>
                    <a:pt x="187452" y="285750"/>
                  </a:lnTo>
                  <a:lnTo>
                    <a:pt x="189726" y="274548"/>
                  </a:lnTo>
                  <a:lnTo>
                    <a:pt x="195929" y="265382"/>
                  </a:lnTo>
                  <a:lnTo>
                    <a:pt x="205132" y="259193"/>
                  </a:lnTo>
                  <a:lnTo>
                    <a:pt x="216408" y="256921"/>
                  </a:lnTo>
                  <a:lnTo>
                    <a:pt x="432816" y="256921"/>
                  </a:lnTo>
                  <a:lnTo>
                    <a:pt x="432816" y="247269"/>
                  </a:lnTo>
                  <a:lnTo>
                    <a:pt x="197103" y="247269"/>
                  </a:lnTo>
                  <a:lnTo>
                    <a:pt x="197103" y="208787"/>
                  </a:lnTo>
                  <a:lnTo>
                    <a:pt x="200136" y="186237"/>
                  </a:lnTo>
                  <a:lnTo>
                    <a:pt x="208406" y="167830"/>
                  </a:lnTo>
                  <a:lnTo>
                    <a:pt x="220678" y="155424"/>
                  </a:lnTo>
                  <a:lnTo>
                    <a:pt x="243208" y="148621"/>
                  </a:lnTo>
                  <a:lnTo>
                    <a:pt x="249300" y="142462"/>
                  </a:lnTo>
                  <a:lnTo>
                    <a:pt x="253392" y="133302"/>
                  </a:lnTo>
                  <a:lnTo>
                    <a:pt x="254889" y="122047"/>
                  </a:lnTo>
                  <a:lnTo>
                    <a:pt x="139319" y="122047"/>
                  </a:lnTo>
                  <a:lnTo>
                    <a:pt x="145381" y="92053"/>
                  </a:lnTo>
                  <a:lnTo>
                    <a:pt x="161909" y="67548"/>
                  </a:lnTo>
                  <a:lnTo>
                    <a:pt x="186414" y="51020"/>
                  </a:lnTo>
                  <a:lnTo>
                    <a:pt x="216408" y="44958"/>
                  </a:lnTo>
                  <a:lnTo>
                    <a:pt x="432816" y="44958"/>
                  </a:lnTo>
                  <a:lnTo>
                    <a:pt x="432816" y="0"/>
                  </a:lnTo>
                  <a:close/>
                </a:path>
                <a:path w="433069" h="360045">
                  <a:moveTo>
                    <a:pt x="432816" y="256921"/>
                  </a:moveTo>
                  <a:lnTo>
                    <a:pt x="216408" y="256921"/>
                  </a:lnTo>
                  <a:lnTo>
                    <a:pt x="227683" y="259193"/>
                  </a:lnTo>
                  <a:lnTo>
                    <a:pt x="236886" y="265382"/>
                  </a:lnTo>
                  <a:lnTo>
                    <a:pt x="243089" y="274548"/>
                  </a:lnTo>
                  <a:lnTo>
                    <a:pt x="245364" y="285750"/>
                  </a:lnTo>
                  <a:lnTo>
                    <a:pt x="243089" y="297025"/>
                  </a:lnTo>
                  <a:lnTo>
                    <a:pt x="236886" y="306228"/>
                  </a:lnTo>
                  <a:lnTo>
                    <a:pt x="227683" y="312431"/>
                  </a:lnTo>
                  <a:lnTo>
                    <a:pt x="216408" y="314706"/>
                  </a:lnTo>
                  <a:lnTo>
                    <a:pt x="432816" y="314706"/>
                  </a:lnTo>
                  <a:lnTo>
                    <a:pt x="432816" y="256921"/>
                  </a:lnTo>
                  <a:close/>
                </a:path>
                <a:path w="433069" h="360045">
                  <a:moveTo>
                    <a:pt x="432816" y="44958"/>
                  </a:moveTo>
                  <a:lnTo>
                    <a:pt x="216408" y="44958"/>
                  </a:lnTo>
                  <a:lnTo>
                    <a:pt x="246401" y="51020"/>
                  </a:lnTo>
                  <a:lnTo>
                    <a:pt x="270906" y="67548"/>
                  </a:lnTo>
                  <a:lnTo>
                    <a:pt x="287434" y="92053"/>
                  </a:lnTo>
                  <a:lnTo>
                    <a:pt x="293497" y="122047"/>
                  </a:lnTo>
                  <a:lnTo>
                    <a:pt x="290464" y="144524"/>
                  </a:lnTo>
                  <a:lnTo>
                    <a:pt x="282194" y="162893"/>
                  </a:lnTo>
                  <a:lnTo>
                    <a:pt x="269922" y="175285"/>
                  </a:lnTo>
                  <a:lnTo>
                    <a:pt x="247445" y="182106"/>
                  </a:lnTo>
                  <a:lnTo>
                    <a:pt x="241347" y="188309"/>
                  </a:lnTo>
                  <a:lnTo>
                    <a:pt x="237226" y="197512"/>
                  </a:lnTo>
                  <a:lnTo>
                    <a:pt x="235712" y="208787"/>
                  </a:lnTo>
                  <a:lnTo>
                    <a:pt x="235712" y="247269"/>
                  </a:lnTo>
                  <a:lnTo>
                    <a:pt x="432816" y="247269"/>
                  </a:lnTo>
                  <a:lnTo>
                    <a:pt x="432816" y="44958"/>
                  </a:lnTo>
                  <a:close/>
                </a:path>
                <a:path w="433069" h="360045">
                  <a:moveTo>
                    <a:pt x="216408" y="83439"/>
                  </a:moveTo>
                  <a:lnTo>
                    <a:pt x="201394" y="86471"/>
                  </a:lnTo>
                  <a:lnTo>
                    <a:pt x="189166" y="94742"/>
                  </a:lnTo>
                  <a:lnTo>
                    <a:pt x="180939" y="107013"/>
                  </a:lnTo>
                  <a:lnTo>
                    <a:pt x="177927" y="122047"/>
                  </a:lnTo>
                  <a:lnTo>
                    <a:pt x="254889" y="122047"/>
                  </a:lnTo>
                  <a:lnTo>
                    <a:pt x="251876" y="107013"/>
                  </a:lnTo>
                  <a:lnTo>
                    <a:pt x="243649" y="94742"/>
                  </a:lnTo>
                  <a:lnTo>
                    <a:pt x="231421" y="86471"/>
                  </a:lnTo>
                  <a:lnTo>
                    <a:pt x="216408" y="834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0334" y="4842509"/>
              <a:ext cx="154305" cy="269875"/>
            </a:xfrm>
            <a:custGeom>
              <a:avLst/>
              <a:gdLst/>
              <a:ahLst/>
              <a:cxnLst/>
              <a:rect l="l" t="t" r="r" b="b"/>
              <a:pathLst>
                <a:path w="154305" h="269875">
                  <a:moveTo>
                    <a:pt x="142305" y="38481"/>
                  </a:moveTo>
                  <a:lnTo>
                    <a:pt x="77089" y="38481"/>
                  </a:lnTo>
                  <a:lnTo>
                    <a:pt x="92102" y="41513"/>
                  </a:lnTo>
                  <a:lnTo>
                    <a:pt x="104330" y="49784"/>
                  </a:lnTo>
                  <a:lnTo>
                    <a:pt x="112557" y="62055"/>
                  </a:lnTo>
                  <a:lnTo>
                    <a:pt x="115570" y="77088"/>
                  </a:lnTo>
                  <a:lnTo>
                    <a:pt x="114073" y="88344"/>
                  </a:lnTo>
                  <a:lnTo>
                    <a:pt x="109981" y="97504"/>
                  </a:lnTo>
                  <a:lnTo>
                    <a:pt x="103889" y="103663"/>
                  </a:lnTo>
                  <a:lnTo>
                    <a:pt x="81359" y="110466"/>
                  </a:lnTo>
                  <a:lnTo>
                    <a:pt x="69087" y="122872"/>
                  </a:lnTo>
                  <a:lnTo>
                    <a:pt x="60817" y="141279"/>
                  </a:lnTo>
                  <a:lnTo>
                    <a:pt x="57784" y="163829"/>
                  </a:lnTo>
                  <a:lnTo>
                    <a:pt x="57784" y="202310"/>
                  </a:lnTo>
                  <a:lnTo>
                    <a:pt x="96393" y="202310"/>
                  </a:lnTo>
                  <a:lnTo>
                    <a:pt x="96393" y="163829"/>
                  </a:lnTo>
                  <a:lnTo>
                    <a:pt x="97907" y="152554"/>
                  </a:lnTo>
                  <a:lnTo>
                    <a:pt x="102028" y="143351"/>
                  </a:lnTo>
                  <a:lnTo>
                    <a:pt x="108126" y="137148"/>
                  </a:lnTo>
                  <a:lnTo>
                    <a:pt x="130603" y="130327"/>
                  </a:lnTo>
                  <a:lnTo>
                    <a:pt x="142875" y="117935"/>
                  </a:lnTo>
                  <a:lnTo>
                    <a:pt x="151145" y="99566"/>
                  </a:lnTo>
                  <a:lnTo>
                    <a:pt x="154178" y="77088"/>
                  </a:lnTo>
                  <a:lnTo>
                    <a:pt x="148115" y="47095"/>
                  </a:lnTo>
                  <a:lnTo>
                    <a:pt x="142305" y="38481"/>
                  </a:lnTo>
                  <a:close/>
                </a:path>
                <a:path w="154305" h="269875">
                  <a:moveTo>
                    <a:pt x="77089" y="0"/>
                  </a:moveTo>
                  <a:lnTo>
                    <a:pt x="47095" y="6062"/>
                  </a:lnTo>
                  <a:lnTo>
                    <a:pt x="22590" y="22590"/>
                  </a:lnTo>
                  <a:lnTo>
                    <a:pt x="6062" y="47095"/>
                  </a:lnTo>
                  <a:lnTo>
                    <a:pt x="0" y="77088"/>
                  </a:lnTo>
                  <a:lnTo>
                    <a:pt x="38608" y="77088"/>
                  </a:lnTo>
                  <a:lnTo>
                    <a:pt x="41620" y="62055"/>
                  </a:lnTo>
                  <a:lnTo>
                    <a:pt x="49847" y="49784"/>
                  </a:lnTo>
                  <a:lnTo>
                    <a:pt x="62075" y="41513"/>
                  </a:lnTo>
                  <a:lnTo>
                    <a:pt x="77089" y="38481"/>
                  </a:lnTo>
                  <a:lnTo>
                    <a:pt x="142305" y="38481"/>
                  </a:lnTo>
                  <a:lnTo>
                    <a:pt x="131587" y="22590"/>
                  </a:lnTo>
                  <a:lnTo>
                    <a:pt x="107082" y="6062"/>
                  </a:lnTo>
                  <a:lnTo>
                    <a:pt x="77089" y="0"/>
                  </a:lnTo>
                  <a:close/>
                </a:path>
                <a:path w="154305" h="269875">
                  <a:moveTo>
                    <a:pt x="77089" y="211962"/>
                  </a:moveTo>
                  <a:lnTo>
                    <a:pt x="65813" y="214235"/>
                  </a:lnTo>
                  <a:lnTo>
                    <a:pt x="56610" y="220424"/>
                  </a:lnTo>
                  <a:lnTo>
                    <a:pt x="50407" y="229590"/>
                  </a:lnTo>
                  <a:lnTo>
                    <a:pt x="48133" y="240791"/>
                  </a:lnTo>
                  <a:lnTo>
                    <a:pt x="50407" y="252067"/>
                  </a:lnTo>
                  <a:lnTo>
                    <a:pt x="56610" y="261270"/>
                  </a:lnTo>
                  <a:lnTo>
                    <a:pt x="65813" y="267473"/>
                  </a:lnTo>
                  <a:lnTo>
                    <a:pt x="77089" y="269747"/>
                  </a:lnTo>
                  <a:lnTo>
                    <a:pt x="88364" y="267473"/>
                  </a:lnTo>
                  <a:lnTo>
                    <a:pt x="97567" y="261270"/>
                  </a:lnTo>
                  <a:lnTo>
                    <a:pt x="103770" y="252067"/>
                  </a:lnTo>
                  <a:lnTo>
                    <a:pt x="106045" y="240791"/>
                  </a:lnTo>
                  <a:lnTo>
                    <a:pt x="103770" y="229590"/>
                  </a:lnTo>
                  <a:lnTo>
                    <a:pt x="97567" y="220424"/>
                  </a:lnTo>
                  <a:lnTo>
                    <a:pt x="88364" y="214235"/>
                  </a:lnTo>
                  <a:lnTo>
                    <a:pt x="77089" y="211962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238" y="4836413"/>
              <a:ext cx="166370" cy="2819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71015" y="4797551"/>
              <a:ext cx="433070" cy="360045"/>
            </a:xfrm>
            <a:custGeom>
              <a:avLst/>
              <a:gdLst/>
              <a:ahLst/>
              <a:cxnLst/>
              <a:rect l="l" t="t" r="r" b="b"/>
              <a:pathLst>
                <a:path w="433069" h="360045">
                  <a:moveTo>
                    <a:pt x="0" y="359664"/>
                  </a:moveTo>
                  <a:lnTo>
                    <a:pt x="432816" y="359664"/>
                  </a:lnTo>
                  <a:lnTo>
                    <a:pt x="432816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5" y="130809"/>
            <a:ext cx="6246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Пища</a:t>
            </a:r>
            <a:r>
              <a:rPr sz="4400" spc="-10" dirty="0"/>
              <a:t> </a:t>
            </a:r>
            <a:r>
              <a:rPr sz="4400" dirty="0"/>
              <a:t>–</a:t>
            </a:r>
            <a:r>
              <a:rPr sz="4400" spc="-25" dirty="0"/>
              <a:t> </a:t>
            </a:r>
            <a:r>
              <a:rPr sz="4400" spc="-5" dirty="0"/>
              <a:t>источник</a:t>
            </a:r>
            <a:r>
              <a:rPr sz="4400" spc="-15" dirty="0"/>
              <a:t> </a:t>
            </a:r>
            <a:r>
              <a:rPr sz="4400" spc="-5" dirty="0"/>
              <a:t>энергии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594218" y="1640789"/>
            <a:ext cx="81724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Пища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6884" y="1640789"/>
            <a:ext cx="191135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представляет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9818" y="1958467"/>
            <a:ext cx="4597400" cy="3719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715" algn="just">
              <a:lnSpc>
                <a:spcPct val="80000"/>
              </a:lnSpc>
              <a:spcBef>
                <a:spcPts val="725"/>
              </a:spcBef>
            </a:pPr>
            <a:r>
              <a:rPr sz="2600" dirty="0">
                <a:latin typeface="Calibri"/>
                <a:cs typeface="Calibri"/>
              </a:rPr>
              <a:t>собой </a:t>
            </a:r>
            <a:r>
              <a:rPr sz="2600" spc="-10" dirty="0">
                <a:latin typeface="Calibri"/>
                <a:cs typeface="Calibri"/>
              </a:rPr>
              <a:t>«упакованную» </a:t>
            </a:r>
            <a:r>
              <a:rPr sz="2600" spc="-5" dirty="0">
                <a:latin typeface="Calibri"/>
                <a:cs typeface="Calibri"/>
              </a:rPr>
              <a:t>энергию,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которая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процессе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обмена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веществ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высвобождается</a:t>
            </a:r>
            <a:r>
              <a:rPr sz="2600" dirty="0">
                <a:latin typeface="Calibri"/>
                <a:cs typeface="Calibri"/>
              </a:rPr>
              <a:t> в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организме.</a:t>
            </a:r>
            <a:r>
              <a:rPr sz="2600" dirty="0">
                <a:latin typeface="Calibri"/>
                <a:cs typeface="Calibri"/>
              </a:rPr>
              <a:t> Эта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энергия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может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расходоваться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работу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органов</a:t>
            </a:r>
            <a:r>
              <a:rPr sz="2600" dirty="0">
                <a:latin typeface="Calibri"/>
                <a:cs typeface="Calibri"/>
              </a:rPr>
              <a:t> и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систем,</a:t>
            </a:r>
            <a:r>
              <a:rPr sz="2600" spc="-5" dirty="0">
                <a:latin typeface="Calibri"/>
                <a:cs typeface="Calibri"/>
              </a:rPr>
              <a:t> физическую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активность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др.</a:t>
            </a:r>
            <a:endParaRPr sz="2600">
              <a:latin typeface="Calibri"/>
              <a:cs typeface="Calibri"/>
            </a:endParaRPr>
          </a:p>
          <a:p>
            <a:pPr marL="12700" marR="5080" indent="914400" algn="just">
              <a:lnSpc>
                <a:spcPct val="80000"/>
              </a:lnSpc>
              <a:spcBef>
                <a:spcPts val="994"/>
              </a:spcBef>
              <a:tabLst>
                <a:tab pos="3475354" algn="l"/>
              </a:tabLst>
            </a:pPr>
            <a:r>
              <a:rPr sz="2600" dirty="0">
                <a:latin typeface="Calibri"/>
                <a:cs typeface="Calibri"/>
              </a:rPr>
              <a:t>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противном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случае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</a:t>
            </a:r>
            <a:r>
              <a:rPr sz="2600" spc="-30" dirty="0">
                <a:latin typeface="Calibri"/>
                <a:cs typeface="Calibri"/>
              </a:rPr>
              <a:t>о</a:t>
            </a:r>
            <a:r>
              <a:rPr sz="2600" spc="-5" dirty="0">
                <a:latin typeface="Calibri"/>
                <a:cs typeface="Calibri"/>
              </a:rPr>
              <a:t>тре</a:t>
            </a:r>
            <a:r>
              <a:rPr sz="2600" spc="-45" dirty="0">
                <a:latin typeface="Calibri"/>
                <a:cs typeface="Calibri"/>
              </a:rPr>
              <a:t>б</a:t>
            </a:r>
            <a:r>
              <a:rPr sz="2600" spc="-10" dirty="0">
                <a:latin typeface="Calibri"/>
                <a:cs typeface="Calibri"/>
              </a:rPr>
              <a:t>л</a:t>
            </a:r>
            <a:r>
              <a:rPr sz="2600" dirty="0">
                <a:latin typeface="Calibri"/>
                <a:cs typeface="Calibri"/>
              </a:rPr>
              <a:t>е</a:t>
            </a:r>
            <a:r>
              <a:rPr sz="2600" spc="-15" dirty="0">
                <a:latin typeface="Calibri"/>
                <a:cs typeface="Calibri"/>
              </a:rPr>
              <a:t>н</a:t>
            </a:r>
            <a:r>
              <a:rPr sz="2600" dirty="0">
                <a:latin typeface="Calibri"/>
                <a:cs typeface="Calibri"/>
              </a:rPr>
              <a:t>ная	эн</a:t>
            </a:r>
            <a:r>
              <a:rPr sz="2600" spc="-20" dirty="0">
                <a:latin typeface="Calibri"/>
                <a:cs typeface="Calibri"/>
              </a:rPr>
              <a:t>е</a:t>
            </a:r>
            <a:r>
              <a:rPr sz="2600" spc="-5" dirty="0">
                <a:latin typeface="Calibri"/>
                <a:cs typeface="Calibri"/>
              </a:rPr>
              <a:t>ргия  </a:t>
            </a:r>
            <a:r>
              <a:rPr sz="2600" spc="-10" dirty="0">
                <a:latin typeface="Calibri"/>
                <a:cs typeface="Calibri"/>
              </a:rPr>
              <a:t>накапливается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виде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запасов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жировой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ткани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4172" y="1763267"/>
            <a:ext cx="5737860" cy="3834765"/>
            <a:chOff x="614172" y="1763267"/>
            <a:chExt cx="5737860" cy="38347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3316" y="1772411"/>
              <a:ext cx="5719572" cy="38160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8744" y="1767839"/>
              <a:ext cx="5728970" cy="3825240"/>
            </a:xfrm>
            <a:custGeom>
              <a:avLst/>
              <a:gdLst/>
              <a:ahLst/>
              <a:cxnLst/>
              <a:rect l="l" t="t" r="r" b="b"/>
              <a:pathLst>
                <a:path w="5728970" h="3825240">
                  <a:moveTo>
                    <a:pt x="0" y="3825239"/>
                  </a:moveTo>
                  <a:lnTo>
                    <a:pt x="5728715" y="3825239"/>
                  </a:lnTo>
                  <a:lnTo>
                    <a:pt x="5728715" y="0"/>
                  </a:lnTo>
                  <a:lnTo>
                    <a:pt x="0" y="0"/>
                  </a:lnTo>
                  <a:lnTo>
                    <a:pt x="0" y="3825239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089" y="122046"/>
            <a:ext cx="63246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Нерациональное</a:t>
            </a:r>
            <a:r>
              <a:rPr sz="4400" spc="-95" dirty="0"/>
              <a:t> </a:t>
            </a:r>
            <a:r>
              <a:rPr sz="4400" spc="-5" dirty="0"/>
              <a:t>питание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83881" y="1740788"/>
            <a:ext cx="4019550" cy="121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3545" algn="ctr">
              <a:lnSpc>
                <a:spcPts val="319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Нерациональное</a:t>
            </a:r>
            <a:endParaRPr sz="2800">
              <a:latin typeface="Calibri"/>
              <a:cs typeface="Calibri"/>
            </a:endParaRPr>
          </a:p>
          <a:p>
            <a:pPr marL="12700" marR="5080" indent="-2540" algn="ctr">
              <a:lnSpc>
                <a:spcPts val="3020"/>
              </a:lnSpc>
              <a:spcBef>
                <a:spcPts val="215"/>
              </a:spcBef>
              <a:tabLst>
                <a:tab pos="1640839" algn="l"/>
                <a:tab pos="2176780" algn="l"/>
                <a:tab pos="3082290" algn="l"/>
              </a:tabLst>
            </a:pPr>
            <a:r>
              <a:rPr sz="2800" spc="-5" dirty="0">
                <a:latin typeface="Calibri"/>
                <a:cs typeface="Calibri"/>
              </a:rPr>
              <a:t>пит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ние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из</a:t>
            </a:r>
            <a:r>
              <a:rPr sz="2800" spc="5" dirty="0">
                <a:latin typeface="Calibri"/>
                <a:cs typeface="Calibri"/>
              </a:rPr>
              <a:t>б</a:t>
            </a:r>
            <a:r>
              <a:rPr sz="2800" spc="-5" dirty="0">
                <a:latin typeface="Calibri"/>
                <a:cs typeface="Calibri"/>
              </a:rPr>
              <a:t>ы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очной  </a:t>
            </a:r>
            <a:r>
              <a:rPr sz="2800" spc="-5" dirty="0">
                <a:latin typeface="Calibri"/>
                <a:cs typeface="Calibri"/>
              </a:rPr>
              <a:t>энер</a:t>
            </a:r>
            <a:r>
              <a:rPr sz="2800" spc="-40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е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55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ост</a:t>
            </a:r>
            <a:r>
              <a:rPr sz="2800" dirty="0">
                <a:latin typeface="Calibri"/>
                <a:cs typeface="Calibri"/>
              </a:rPr>
              <a:t>ь</a:t>
            </a:r>
            <a:r>
              <a:rPr sz="2800" spc="-5" dirty="0">
                <a:latin typeface="Calibri"/>
                <a:cs typeface="Calibri"/>
              </a:rPr>
              <a:t>ю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пищи,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3881" y="2892628"/>
            <a:ext cx="4021454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  <a:tabLst>
                <a:tab pos="2115185" algn="l"/>
                <a:tab pos="2257425" algn="l"/>
              </a:tabLst>
            </a:pPr>
            <a:r>
              <a:rPr sz="2800" spc="-5" dirty="0">
                <a:latin typeface="Calibri"/>
                <a:cs typeface="Calibri"/>
              </a:rPr>
              <a:t>низ</a:t>
            </a:r>
            <a:r>
              <a:rPr sz="2800" spc="-4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ая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10" dirty="0">
                <a:latin typeface="Calibri"/>
                <a:cs typeface="Calibri"/>
              </a:rPr>
              <a:t>ф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зиче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ая  активность	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881" y="3661409"/>
            <a:ext cx="25438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9825" algn="l"/>
                <a:tab pos="2353310" algn="l"/>
              </a:tabLst>
            </a:pPr>
            <a:r>
              <a:rPr sz="2800" spc="-10" dirty="0">
                <a:latin typeface="Calibri"/>
                <a:cs typeface="Calibri"/>
              </a:rPr>
              <a:t>обра</a:t>
            </a:r>
            <a:r>
              <a:rPr sz="2800" spc="-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жизни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3881" y="4045458"/>
            <a:ext cx="1326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фа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15270" y="3277361"/>
            <a:ext cx="1288415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545" marR="5080" indent="-30480" algn="r">
              <a:lnSpc>
                <a:spcPts val="3020"/>
              </a:lnSpc>
              <a:spcBef>
                <a:spcPts val="480"/>
              </a:spcBef>
            </a:pPr>
            <a:r>
              <a:rPr sz="2800" spc="5" dirty="0">
                <a:latin typeface="Calibri"/>
                <a:cs typeface="Calibri"/>
              </a:rPr>
              <a:t>с</a:t>
            </a:r>
            <a:r>
              <a:rPr sz="2800" spc="-5" dirty="0">
                <a:latin typeface="Calibri"/>
                <a:cs typeface="Calibri"/>
              </a:rPr>
              <a:t>идя</a:t>
            </a:r>
            <a:r>
              <a:rPr sz="2800" spc="-15" dirty="0">
                <a:latin typeface="Calibri"/>
                <a:cs typeface="Calibri"/>
              </a:rPr>
              <a:t>ч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й  </a:t>
            </a:r>
            <a:r>
              <a:rPr sz="2800" spc="-120" dirty="0">
                <a:latin typeface="Calibri"/>
                <a:cs typeface="Calibri"/>
              </a:rPr>
              <a:t>г</a:t>
            </a:r>
            <a:r>
              <a:rPr sz="2800" spc="-10" dirty="0">
                <a:latin typeface="Calibri"/>
                <a:cs typeface="Calibri"/>
              </a:rPr>
              <a:t>ла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spc="-20" dirty="0">
                <a:latin typeface="Calibri"/>
                <a:cs typeface="Calibri"/>
              </a:rPr>
              <a:t>ы</a:t>
            </a:r>
            <a:r>
              <a:rPr sz="2800" spc="-5" dirty="0">
                <a:latin typeface="Calibri"/>
                <a:cs typeface="Calibri"/>
              </a:rPr>
              <a:t>е</a:t>
            </a:r>
            <a:endParaRPr sz="2800">
              <a:latin typeface="Calibri"/>
              <a:cs typeface="Calibri"/>
            </a:endParaRPr>
          </a:p>
          <a:p>
            <a:pPr marR="6985" algn="r">
              <a:lnSpc>
                <a:spcPts val="2985"/>
              </a:lnSpc>
            </a:pPr>
            <a:r>
              <a:rPr sz="2800" spc="-10" dirty="0">
                <a:latin typeface="Calibri"/>
                <a:cs typeface="Calibri"/>
              </a:rPr>
              <a:t>роста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3881" y="4429201"/>
            <a:ext cx="3155315" cy="16046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spc="-10" dirty="0">
                <a:latin typeface="Calibri"/>
                <a:cs typeface="Calibri"/>
              </a:rPr>
              <a:t>рас</a:t>
            </a: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10" dirty="0">
                <a:latin typeface="Calibri"/>
                <a:cs typeface="Calibri"/>
              </a:rPr>
              <a:t>ро</a:t>
            </a:r>
            <a:r>
              <a:rPr sz="2800" dirty="0">
                <a:latin typeface="Calibri"/>
                <a:cs typeface="Calibri"/>
              </a:rPr>
              <a:t>ст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ненно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ти  </a:t>
            </a:r>
            <a:r>
              <a:rPr sz="2800" spc="-15" dirty="0">
                <a:latin typeface="Calibri"/>
                <a:cs typeface="Calibri"/>
              </a:rPr>
              <a:t>абдоминального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805"/>
              </a:lnSpc>
            </a:pPr>
            <a:r>
              <a:rPr sz="2800" spc="-10" dirty="0">
                <a:latin typeface="Calibri"/>
                <a:cs typeface="Calibri"/>
              </a:rPr>
              <a:t>генерализованного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ожирения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88167" y="4813808"/>
            <a:ext cx="2178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0580" y="1836420"/>
            <a:ext cx="5933440" cy="3950335"/>
            <a:chOff x="830580" y="1836420"/>
            <a:chExt cx="5933440" cy="395033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724" y="1845564"/>
              <a:ext cx="5914644" cy="3931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5152" y="1840992"/>
              <a:ext cx="5923915" cy="3941445"/>
            </a:xfrm>
            <a:custGeom>
              <a:avLst/>
              <a:gdLst/>
              <a:ahLst/>
              <a:cxnLst/>
              <a:rect l="l" t="t" r="r" b="b"/>
              <a:pathLst>
                <a:path w="5923915" h="3941445">
                  <a:moveTo>
                    <a:pt x="0" y="3941063"/>
                  </a:moveTo>
                  <a:lnTo>
                    <a:pt x="5923788" y="3941063"/>
                  </a:lnTo>
                  <a:lnTo>
                    <a:pt x="5923788" y="0"/>
                  </a:lnTo>
                  <a:lnTo>
                    <a:pt x="0" y="0"/>
                  </a:lnTo>
                  <a:lnTo>
                    <a:pt x="0" y="3941063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6957" y="202819"/>
            <a:ext cx="45021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Здоровое</a:t>
            </a:r>
            <a:r>
              <a:rPr sz="4400" spc="-85" dirty="0"/>
              <a:t> </a:t>
            </a:r>
            <a:r>
              <a:rPr sz="4400" spc="-5" dirty="0"/>
              <a:t>питание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51221" y="1288541"/>
            <a:ext cx="6612890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Питание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один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из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наиболее</a:t>
            </a:r>
            <a:r>
              <a:rPr sz="1700" dirty="0">
                <a:latin typeface="Calibri"/>
                <a:cs typeface="Calibri"/>
              </a:rPr>
              <a:t> важных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аспектов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здорового </a:t>
            </a:r>
            <a:r>
              <a:rPr sz="1700" spc="-5" dirty="0">
                <a:latin typeface="Calibri"/>
                <a:cs typeface="Calibri"/>
              </a:rPr>
              <a:t> образа</a:t>
            </a:r>
            <a:r>
              <a:rPr sz="1700" dirty="0">
                <a:latin typeface="Calibri"/>
                <a:cs typeface="Calibri"/>
              </a:rPr>
              <a:t> жизни.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настоящее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время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научно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доказана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связь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между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питанием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развитием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основных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хронических</a:t>
            </a:r>
            <a:r>
              <a:rPr sz="1700" dirty="0">
                <a:latin typeface="Calibri"/>
                <a:cs typeface="Calibri"/>
              </a:rPr>
              <a:t> неинфекционных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заболеваний,</a:t>
            </a:r>
            <a:r>
              <a:rPr sz="1700" dirty="0">
                <a:latin typeface="Calibri"/>
                <a:cs typeface="Calibri"/>
              </a:rPr>
              <a:t> в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том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числе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сердечно-сосудистых</a:t>
            </a:r>
            <a:r>
              <a:rPr sz="1700" dirty="0">
                <a:latin typeface="Calibri"/>
                <a:cs typeface="Calibri"/>
              </a:rPr>
              <a:t> 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онкологических,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которые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являются</a:t>
            </a:r>
            <a:r>
              <a:rPr sz="1700" spc="-5" dirty="0">
                <a:latin typeface="Calibri"/>
                <a:cs typeface="Calibri"/>
              </a:rPr>
              <a:t> двумя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ведущими</a:t>
            </a:r>
            <a:r>
              <a:rPr sz="1700" dirty="0">
                <a:latin typeface="Calibri"/>
                <a:cs typeface="Calibri"/>
              </a:rPr>
              <a:t> причинами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преждевременной </a:t>
            </a:r>
            <a:r>
              <a:rPr sz="1700" dirty="0">
                <a:latin typeface="Calibri"/>
                <a:cs typeface="Calibri"/>
              </a:rPr>
              <a:t> смертности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-5" dirty="0">
                <a:latin typeface="Calibri"/>
                <a:cs typeface="Calibri"/>
              </a:rPr>
              <a:t> мире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в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России</a:t>
            </a:r>
            <a:endParaRPr sz="17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Здоровое</a:t>
            </a:r>
            <a:r>
              <a:rPr sz="1700" spc="37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питание  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—  </a:t>
            </a:r>
            <a:r>
              <a:rPr sz="1700" spc="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питание,  </a:t>
            </a:r>
            <a:r>
              <a:rPr sz="1700" spc="35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обеспечивающее</a:t>
            </a:r>
            <a:r>
              <a:rPr sz="1700" spc="380" dirty="0">
                <a:latin typeface="Calibri"/>
                <a:cs typeface="Calibri"/>
              </a:rPr>
              <a:t>  </a:t>
            </a:r>
            <a:r>
              <a:rPr sz="1700" spc="-20" dirty="0">
                <a:latin typeface="Calibri"/>
                <a:cs typeface="Calibri"/>
              </a:rPr>
              <a:t>рост,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8086" y="3102356"/>
            <a:ext cx="368554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5400" algn="l"/>
                <a:tab pos="1858010" algn="l"/>
              </a:tabLst>
            </a:pPr>
            <a:r>
              <a:rPr sz="1700" dirty="0">
                <a:latin typeface="Calibri"/>
                <a:cs typeface="Calibri"/>
              </a:rPr>
              <a:t>развитие	и	</a:t>
            </a:r>
            <a:r>
              <a:rPr sz="1700" spc="-5" dirty="0">
                <a:latin typeface="Calibri"/>
                <a:cs typeface="Calibri"/>
              </a:rPr>
              <a:t>жизнедеятельность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3639" y="3102356"/>
            <a:ext cx="480250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79850">
              <a:lnSpc>
                <a:spcPct val="100000"/>
              </a:lnSpc>
              <a:spcBef>
                <a:spcPts val="105"/>
              </a:spcBef>
              <a:tabLst>
                <a:tab pos="1414145" algn="l"/>
                <a:tab pos="1972310" algn="l"/>
                <a:tab pos="3094355" algn="l"/>
                <a:tab pos="3475354" algn="l"/>
              </a:tabLst>
            </a:pPr>
            <a:r>
              <a:rPr sz="1700" dirty="0">
                <a:latin typeface="Calibri"/>
                <a:cs typeface="Calibri"/>
              </a:rPr>
              <a:t>ч</a:t>
            </a:r>
            <a:r>
              <a:rPr sz="1700" spc="-15" dirty="0">
                <a:latin typeface="Calibri"/>
                <a:cs typeface="Calibri"/>
              </a:rPr>
              <a:t>е</a:t>
            </a:r>
            <a:r>
              <a:rPr sz="1700" spc="-5" dirty="0">
                <a:latin typeface="Calibri"/>
                <a:cs typeface="Calibri"/>
              </a:rPr>
              <a:t>лов</a:t>
            </a:r>
            <a:r>
              <a:rPr sz="1700" spc="-15" dirty="0">
                <a:latin typeface="Calibri"/>
                <a:cs typeface="Calibri"/>
              </a:rPr>
              <a:t>е</a:t>
            </a:r>
            <a:r>
              <a:rPr sz="1700" spc="-25" dirty="0">
                <a:latin typeface="Calibri"/>
                <a:cs typeface="Calibri"/>
              </a:rPr>
              <a:t>к</a:t>
            </a:r>
            <a:r>
              <a:rPr sz="1700" dirty="0">
                <a:latin typeface="Calibri"/>
                <a:cs typeface="Calibri"/>
              </a:rPr>
              <a:t>а,  укр</a:t>
            </a:r>
            <a:r>
              <a:rPr sz="1700" spc="5" dirty="0">
                <a:latin typeface="Calibri"/>
                <a:cs typeface="Calibri"/>
              </a:rPr>
              <a:t>е</a:t>
            </a:r>
            <a:r>
              <a:rPr sz="1700" dirty="0">
                <a:latin typeface="Calibri"/>
                <a:cs typeface="Calibri"/>
              </a:rPr>
              <a:t>плению	е</a:t>
            </a:r>
            <a:r>
              <a:rPr sz="1700" spc="-25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о	</a:t>
            </a:r>
            <a:r>
              <a:rPr sz="1700" spc="-15" dirty="0">
                <a:latin typeface="Calibri"/>
                <a:cs typeface="Calibri"/>
              </a:rPr>
              <a:t>з</a:t>
            </a:r>
            <a:r>
              <a:rPr sz="1700" spc="-20" dirty="0">
                <a:latin typeface="Calibri"/>
                <a:cs typeface="Calibri"/>
              </a:rPr>
              <a:t>д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р</a:t>
            </a:r>
            <a:r>
              <a:rPr sz="1700" spc="-5" dirty="0">
                <a:latin typeface="Calibri"/>
                <a:cs typeface="Calibri"/>
              </a:rPr>
              <a:t>о</a:t>
            </a:r>
            <a:r>
              <a:rPr sz="1700" spc="-15" dirty="0">
                <a:latin typeface="Calibri"/>
                <a:cs typeface="Calibri"/>
              </a:rPr>
              <a:t>в</a:t>
            </a:r>
            <a:r>
              <a:rPr sz="1700" dirty="0">
                <a:latin typeface="Calibri"/>
                <a:cs typeface="Calibri"/>
              </a:rPr>
              <a:t>ья	и	пр</a:t>
            </a:r>
            <a:r>
              <a:rPr sz="1700" spc="-15" dirty="0">
                <a:latin typeface="Calibri"/>
                <a:cs typeface="Calibri"/>
              </a:rPr>
              <a:t>о</a:t>
            </a:r>
            <a:r>
              <a:rPr sz="1700" dirty="0">
                <a:latin typeface="Calibri"/>
                <a:cs typeface="Calibri"/>
              </a:rPr>
              <a:t>ф</a:t>
            </a:r>
            <a:r>
              <a:rPr sz="1700" spc="5" dirty="0">
                <a:latin typeface="Calibri"/>
                <a:cs typeface="Calibri"/>
              </a:rPr>
              <a:t>и</a:t>
            </a:r>
            <a:r>
              <a:rPr sz="1700" spc="-20" dirty="0">
                <a:latin typeface="Calibri"/>
                <a:cs typeface="Calibri"/>
              </a:rPr>
              <a:t>л</a:t>
            </a:r>
            <a:r>
              <a:rPr sz="1700" dirty="0">
                <a:latin typeface="Calibri"/>
                <a:cs typeface="Calibri"/>
              </a:rPr>
              <a:t>акти</a:t>
            </a:r>
            <a:r>
              <a:rPr sz="1700" spc="-20" dirty="0">
                <a:latin typeface="Calibri"/>
                <a:cs typeface="Calibri"/>
              </a:rPr>
              <a:t>к</a:t>
            </a:r>
            <a:r>
              <a:rPr sz="1700" dirty="0">
                <a:latin typeface="Calibri"/>
                <a:cs typeface="Calibri"/>
              </a:rPr>
              <a:t>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1221" y="3102356"/>
            <a:ext cx="1571625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нормальное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700" dirty="0">
                <a:latin typeface="Calibri"/>
                <a:cs typeface="Calibri"/>
              </a:rPr>
              <a:t>спосо</a:t>
            </a:r>
            <a:r>
              <a:rPr sz="1700" spc="5" dirty="0">
                <a:latin typeface="Calibri"/>
                <a:cs typeface="Calibri"/>
              </a:rPr>
              <a:t>б</a:t>
            </a:r>
            <a:r>
              <a:rPr sz="1700" dirty="0">
                <a:latin typeface="Calibri"/>
                <a:cs typeface="Calibri"/>
              </a:rPr>
              <a:t>ст</a:t>
            </a:r>
            <a:r>
              <a:rPr sz="1700" spc="-15" dirty="0">
                <a:latin typeface="Calibri"/>
                <a:cs typeface="Calibri"/>
              </a:rPr>
              <a:t>в</a:t>
            </a:r>
            <a:r>
              <a:rPr sz="1700" dirty="0">
                <a:latin typeface="Calibri"/>
                <a:cs typeface="Calibri"/>
              </a:rPr>
              <a:t>у</a:t>
            </a:r>
            <a:r>
              <a:rPr sz="1700" spc="-10" dirty="0">
                <a:latin typeface="Calibri"/>
                <a:cs typeface="Calibri"/>
              </a:rPr>
              <a:t>ю</a:t>
            </a:r>
            <a:r>
              <a:rPr sz="1700" spc="-20" dirty="0">
                <a:latin typeface="Calibri"/>
                <a:cs typeface="Calibri"/>
              </a:rPr>
              <a:t>щ</a:t>
            </a:r>
            <a:r>
              <a:rPr sz="1700" dirty="0">
                <a:latin typeface="Calibri"/>
                <a:cs typeface="Calibri"/>
              </a:rPr>
              <a:t>ее  </a:t>
            </a:r>
            <a:r>
              <a:rPr sz="1700" spc="-5" dirty="0">
                <a:latin typeface="Calibri"/>
                <a:cs typeface="Calibri"/>
              </a:rPr>
              <a:t>заболеваний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1221" y="3879596"/>
            <a:ext cx="6614795" cy="209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libri"/>
                <a:cs typeface="Calibri"/>
              </a:rPr>
              <a:t>С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хорошим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общим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состоянием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здоровья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со</a:t>
            </a:r>
            <a:r>
              <a:rPr sz="1700" dirty="0">
                <a:latin typeface="Calibri"/>
                <a:cs typeface="Calibri"/>
              </a:rPr>
              <a:t> сниженным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риском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хронических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заболеваний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ассоциируется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диета,</a:t>
            </a:r>
            <a:r>
              <a:rPr sz="1700" dirty="0">
                <a:latin typeface="Calibri"/>
                <a:cs typeface="Calibri"/>
              </a:rPr>
              <a:t> богатая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фруктами, овощами, </a:t>
            </a:r>
            <a:r>
              <a:rPr sz="1700" spc="-10" dirty="0">
                <a:latin typeface="Calibri"/>
                <a:cs typeface="Calibri"/>
              </a:rPr>
              <a:t>цельным </a:t>
            </a:r>
            <a:r>
              <a:rPr sz="1700" dirty="0">
                <a:latin typeface="Calibri"/>
                <a:cs typeface="Calibri"/>
              </a:rPr>
              <a:t>зерном, </a:t>
            </a:r>
            <a:r>
              <a:rPr sz="1700" spc="-5" dirty="0">
                <a:latin typeface="Calibri"/>
                <a:cs typeface="Calibri"/>
              </a:rPr>
              <a:t>бобовыми, </a:t>
            </a:r>
            <a:r>
              <a:rPr sz="1700" dirty="0">
                <a:latin typeface="Calibri"/>
                <a:cs typeface="Calibri"/>
              </a:rPr>
              <a:t>орехами и рыбой, с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низким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уровнем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потребления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насыщенных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жиров,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трансжиров</a:t>
            </a:r>
            <a:r>
              <a:rPr sz="1700" dirty="0">
                <a:latin typeface="Calibri"/>
                <a:cs typeface="Calibri"/>
              </a:rPr>
              <a:t> и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сахара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 ограниченным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потреблением</a:t>
            </a:r>
            <a:r>
              <a:rPr sz="1700" spc="-10" dirty="0">
                <a:latin typeface="Calibri"/>
                <a:cs typeface="Calibri"/>
              </a:rPr>
              <a:t> соли</a:t>
            </a:r>
            <a:endParaRPr sz="1700">
              <a:latin typeface="Calibri"/>
              <a:cs typeface="Calibri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700" spc="-10" dirty="0">
                <a:latin typeface="Calibri"/>
                <a:cs typeface="Calibri"/>
              </a:rPr>
              <a:t>Здоровая </a:t>
            </a:r>
            <a:r>
              <a:rPr sz="1700" spc="-5" dirty="0">
                <a:latin typeface="Calibri"/>
                <a:cs typeface="Calibri"/>
              </a:rPr>
              <a:t>диета </a:t>
            </a:r>
            <a:r>
              <a:rPr sz="1700" spc="-10" dirty="0">
                <a:latin typeface="Calibri"/>
                <a:cs typeface="Calibri"/>
              </a:rPr>
              <a:t>предполагает </a:t>
            </a:r>
            <a:r>
              <a:rPr sz="1700" dirty="0">
                <a:latin typeface="Calibri"/>
                <a:cs typeface="Calibri"/>
              </a:rPr>
              <a:t>низкий уровень </a:t>
            </a:r>
            <a:r>
              <a:rPr sz="1700" spc="-10" dirty="0">
                <a:latin typeface="Calibri"/>
                <a:cs typeface="Calibri"/>
              </a:rPr>
              <a:t>потребления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продуктов</a:t>
            </a:r>
            <a:r>
              <a:rPr sz="1700" spc="7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из  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очищенных  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зёрен,  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обработанного</a:t>
            </a:r>
            <a:r>
              <a:rPr sz="1700" spc="370" dirty="0">
                <a:latin typeface="Calibri"/>
                <a:cs typeface="Calibri"/>
              </a:rPr>
              <a:t> </a:t>
            </a:r>
            <a:r>
              <a:rPr sz="1700" spc="37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мяса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(например,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колбасных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изделий)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и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подслащенных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продуктов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00" y="1979676"/>
            <a:ext cx="4013200" cy="2682240"/>
            <a:chOff x="685800" y="1979676"/>
            <a:chExt cx="4013200" cy="26822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44" y="1988820"/>
              <a:ext cx="3994404" cy="26639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0372" y="1984248"/>
              <a:ext cx="4003675" cy="2673350"/>
            </a:xfrm>
            <a:custGeom>
              <a:avLst/>
              <a:gdLst/>
              <a:ahLst/>
              <a:cxnLst/>
              <a:rect l="l" t="t" r="r" b="b"/>
              <a:pathLst>
                <a:path w="4003675" h="2673350">
                  <a:moveTo>
                    <a:pt x="0" y="2673096"/>
                  </a:moveTo>
                  <a:lnTo>
                    <a:pt x="4003548" y="2673096"/>
                  </a:lnTo>
                  <a:lnTo>
                    <a:pt x="4003548" y="0"/>
                  </a:lnTo>
                  <a:lnTo>
                    <a:pt x="0" y="0"/>
                  </a:lnTo>
                  <a:lnTo>
                    <a:pt x="0" y="267309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09240" marR="5080" indent="-2492375">
              <a:lnSpc>
                <a:spcPts val="4360"/>
              </a:lnSpc>
              <a:spcBef>
                <a:spcPts val="605"/>
              </a:spcBef>
            </a:pPr>
            <a:r>
              <a:rPr spc="-15" dirty="0"/>
              <a:t>Рекомендации </a:t>
            </a:r>
            <a:r>
              <a:rPr spc="-5" dirty="0"/>
              <a:t>Всемирной </a:t>
            </a:r>
            <a:r>
              <a:rPr spc="-10" dirty="0"/>
              <a:t>организации </a:t>
            </a:r>
            <a:r>
              <a:rPr spc="-890" dirty="0"/>
              <a:t> </a:t>
            </a:r>
            <a:r>
              <a:rPr spc="-15" dirty="0"/>
              <a:t>здравоохранения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6226" y="1645412"/>
            <a:ext cx="1043114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"/>
              <a:tabLst>
                <a:tab pos="462280" algn="l"/>
              </a:tabLst>
            </a:pPr>
            <a:r>
              <a:rPr sz="2000" spc="-10" dirty="0">
                <a:latin typeface="Calibri"/>
                <a:cs typeface="Calibri"/>
              </a:rPr>
              <a:t>Ежедневное употребление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5" dirty="0">
                <a:latin typeface="Calibri"/>
                <a:cs typeface="Calibri"/>
              </a:rPr>
              <a:t>крайней мере 400 </a:t>
            </a:r>
            <a:r>
              <a:rPr sz="2000" dirty="0">
                <a:latin typeface="Calibri"/>
                <a:cs typeface="Calibri"/>
              </a:rPr>
              <a:t>г </a:t>
            </a:r>
            <a:r>
              <a:rPr sz="2000" spc="-5" dirty="0">
                <a:latin typeface="Calibri"/>
                <a:cs typeface="Calibri"/>
              </a:rPr>
              <a:t>(5 порций) </a:t>
            </a:r>
            <a:r>
              <a:rPr sz="2000" spc="-10" dirty="0">
                <a:latin typeface="Calibri"/>
                <a:cs typeface="Calibri"/>
              </a:rPr>
              <a:t>овощей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фруктов,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этом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овощи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всегда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должны</a:t>
            </a:r>
            <a:r>
              <a:rPr sz="2000" dirty="0">
                <a:latin typeface="Calibri"/>
                <a:cs typeface="Calibri"/>
              </a:rPr>
              <a:t> включаться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рацион, 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фрукты могут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качестве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закуски</a:t>
            </a:r>
            <a:endParaRPr sz="2000">
              <a:latin typeface="Calibri"/>
              <a:cs typeface="Calibri"/>
            </a:endParaRPr>
          </a:p>
          <a:p>
            <a:pPr marL="461645" indent="-449580" algn="just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2280" algn="l"/>
              </a:tabLst>
            </a:pPr>
            <a:r>
              <a:rPr sz="2000" spc="-5" dirty="0">
                <a:latin typeface="Calibri"/>
                <a:cs typeface="Calibri"/>
              </a:rPr>
              <a:t>Потребление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расход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энергии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(калорий)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должны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быть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примерно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одинаковы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2280" algn="l"/>
              </a:tabLst>
            </a:pPr>
            <a:r>
              <a:rPr sz="2000" spc="-5" dirty="0">
                <a:latin typeface="Calibri"/>
                <a:cs typeface="Calibri"/>
              </a:rPr>
              <a:t>Снижение </a:t>
            </a:r>
            <a:r>
              <a:rPr sz="2000" spc="-10" dirty="0">
                <a:latin typeface="Calibri"/>
                <a:cs typeface="Calibri"/>
              </a:rPr>
              <a:t>потребляемых </a:t>
            </a:r>
            <a:r>
              <a:rPr sz="2000" spc="-5" dirty="0">
                <a:latin typeface="Calibri"/>
                <a:cs typeface="Calibri"/>
              </a:rPr>
              <a:t>жиров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30 </a:t>
            </a:r>
            <a:r>
              <a:rPr sz="2000" dirty="0">
                <a:latin typeface="Calibri"/>
                <a:cs typeface="Calibri"/>
              </a:rPr>
              <a:t>% и </a:t>
            </a:r>
            <a:r>
              <a:rPr sz="2000" spc="-5" dirty="0">
                <a:latin typeface="Calibri"/>
                <a:cs typeface="Calibri"/>
              </a:rPr>
              <a:t>меньше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15" dirty="0">
                <a:latin typeface="Calibri"/>
                <a:cs typeface="Calibri"/>
              </a:rPr>
              <a:t>общего </a:t>
            </a:r>
            <a:r>
              <a:rPr sz="2000" spc="-10" dirty="0">
                <a:latin typeface="Calibri"/>
                <a:cs typeface="Calibri"/>
              </a:rPr>
              <a:t>количества потребляемых </a:t>
            </a:r>
            <a:r>
              <a:rPr sz="2000" spc="-5" dirty="0">
                <a:latin typeface="Calibri"/>
                <a:cs typeface="Calibri"/>
              </a:rPr>
              <a:t> калорий. Насыщенные жиры </a:t>
            </a:r>
            <a:r>
              <a:rPr sz="2000" spc="-15" dirty="0">
                <a:latin typeface="Calibri"/>
                <a:cs typeface="Calibri"/>
              </a:rPr>
              <a:t>должны </a:t>
            </a:r>
            <a:r>
              <a:rPr sz="2000" spc="-5" dirty="0">
                <a:latin typeface="Calibri"/>
                <a:cs typeface="Calibri"/>
              </a:rPr>
              <a:t>составлять менее </a:t>
            </a:r>
            <a:r>
              <a:rPr sz="2000" dirty="0">
                <a:latin typeface="Calibri"/>
                <a:cs typeface="Calibri"/>
              </a:rPr>
              <a:t>10 % </a:t>
            </a:r>
            <a:r>
              <a:rPr sz="2000" spc="-10" dirty="0">
                <a:latin typeface="Calibri"/>
                <a:cs typeface="Calibri"/>
              </a:rPr>
              <a:t>от </a:t>
            </a:r>
            <a:r>
              <a:rPr sz="2000" spc="-5" dirty="0">
                <a:latin typeface="Calibri"/>
                <a:cs typeface="Calibri"/>
              </a:rPr>
              <a:t>числа </a:t>
            </a:r>
            <a:r>
              <a:rPr sz="2000" spc="-10" dirty="0">
                <a:latin typeface="Calibri"/>
                <a:cs typeface="Calibri"/>
              </a:rPr>
              <a:t>калорий, </a:t>
            </a:r>
            <a:r>
              <a:rPr sz="2000" spc="-5" dirty="0">
                <a:latin typeface="Calibri"/>
                <a:cs typeface="Calibri"/>
              </a:rPr>
              <a:t>трансжиры </a:t>
            </a:r>
            <a:r>
              <a:rPr sz="2000" dirty="0">
                <a:latin typeface="Calibri"/>
                <a:cs typeface="Calibri"/>
              </a:rPr>
              <a:t>—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менее</a:t>
            </a:r>
            <a:r>
              <a:rPr sz="2000" dirty="0">
                <a:latin typeface="Calibri"/>
                <a:cs typeface="Calibri"/>
              </a:rPr>
              <a:t> 1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%.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Насыщенные</a:t>
            </a:r>
            <a:r>
              <a:rPr sz="2000" dirty="0">
                <a:latin typeface="Calibri"/>
                <a:cs typeface="Calibri"/>
              </a:rPr>
              <a:t> жиры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трансжиры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должны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замещаться</a:t>
            </a:r>
            <a:r>
              <a:rPr sz="2000" spc="4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ненасыщенными,</a:t>
            </a:r>
            <a:r>
              <a:rPr sz="2000" spc="4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частности,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полиненасыщенными.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Трансжиры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промышленного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производства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желательно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исключать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-5" dirty="0">
                <a:latin typeface="Calibri"/>
                <a:cs typeface="Calibri"/>
              </a:rPr>
              <a:t> рациона вообще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2280" algn="l"/>
              </a:tabLst>
            </a:pPr>
            <a:r>
              <a:rPr sz="2000" spc="-5" dirty="0">
                <a:latin typeface="Calibri"/>
                <a:cs typeface="Calibri"/>
              </a:rPr>
              <a:t>Ограничение </a:t>
            </a:r>
            <a:r>
              <a:rPr sz="2000" spc="-10" dirty="0">
                <a:latin typeface="Calibri"/>
                <a:cs typeface="Calibri"/>
              </a:rPr>
              <a:t>потребления </a:t>
            </a:r>
            <a:r>
              <a:rPr sz="2000" spc="-5" dirty="0">
                <a:latin typeface="Calibri"/>
                <a:cs typeface="Calibri"/>
              </a:rPr>
              <a:t>простых сахаров </a:t>
            </a:r>
            <a:r>
              <a:rPr sz="2000" spc="-20" dirty="0">
                <a:latin typeface="Calibri"/>
                <a:cs typeface="Calibri"/>
              </a:rPr>
              <a:t>до </a:t>
            </a:r>
            <a:r>
              <a:rPr sz="2000" spc="-5" dirty="0">
                <a:latin typeface="Calibri"/>
                <a:cs typeface="Calibri"/>
              </a:rPr>
              <a:t>10 </a:t>
            </a:r>
            <a:r>
              <a:rPr sz="2000" dirty="0">
                <a:latin typeface="Calibri"/>
                <a:cs typeface="Calibri"/>
              </a:rPr>
              <a:t>% и </a:t>
            </a:r>
            <a:r>
              <a:rPr sz="2000" spc="-5" dirty="0">
                <a:latin typeface="Calibri"/>
                <a:cs typeface="Calibri"/>
              </a:rPr>
              <a:t>меньше </a:t>
            </a:r>
            <a:r>
              <a:rPr sz="2000" spc="-10" dirty="0">
                <a:latin typeface="Calibri"/>
                <a:cs typeface="Calibri"/>
              </a:rPr>
              <a:t>от общего </a:t>
            </a:r>
            <a:r>
              <a:rPr sz="2000" spc="-5" dirty="0">
                <a:latin typeface="Calibri"/>
                <a:cs typeface="Calibri"/>
              </a:rPr>
              <a:t>числа </a:t>
            </a:r>
            <a:r>
              <a:rPr sz="2000" spc="-10" dirty="0">
                <a:latin typeface="Calibri"/>
                <a:cs typeface="Calibri"/>
              </a:rPr>
              <a:t>калорий, </a:t>
            </a:r>
            <a:r>
              <a:rPr sz="2000" dirty="0">
                <a:latin typeface="Calibri"/>
                <a:cs typeface="Calibri"/>
              </a:rPr>
              <a:t>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сокращении </a:t>
            </a:r>
            <a:r>
              <a:rPr sz="2000" spc="-15" dirty="0">
                <a:latin typeface="Calibri"/>
                <a:cs typeface="Calibri"/>
              </a:rPr>
              <a:t>до </a:t>
            </a:r>
            <a:r>
              <a:rPr sz="2000" dirty="0">
                <a:latin typeface="Calibri"/>
                <a:cs typeface="Calibri"/>
              </a:rPr>
              <a:t>5 % </a:t>
            </a:r>
            <a:r>
              <a:rPr sz="2000" spc="-10" dirty="0">
                <a:latin typeface="Calibri"/>
                <a:cs typeface="Calibri"/>
              </a:rPr>
              <a:t>пользы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здоровья </a:t>
            </a:r>
            <a:r>
              <a:rPr sz="2000" spc="-30" dirty="0">
                <a:latin typeface="Calibri"/>
                <a:cs typeface="Calibri"/>
              </a:rPr>
              <a:t>будет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больше. Сладкие </a:t>
            </a:r>
            <a:r>
              <a:rPr sz="2000" dirty="0">
                <a:latin typeface="Calibri"/>
                <a:cs typeface="Calibri"/>
              </a:rPr>
              <a:t>закуски </a:t>
            </a:r>
            <a:r>
              <a:rPr sz="2000" spc="-5" dirty="0">
                <a:latin typeface="Calibri"/>
                <a:cs typeface="Calibri"/>
              </a:rPr>
              <a:t>лучше </a:t>
            </a:r>
            <a:r>
              <a:rPr sz="2000" dirty="0">
                <a:latin typeface="Calibri"/>
                <a:cs typeface="Calibri"/>
              </a:rPr>
              <a:t>заменить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 свежие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фрукты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овощи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2280" algn="l"/>
              </a:tabLst>
            </a:pPr>
            <a:r>
              <a:rPr sz="2000" spc="-5" dirty="0">
                <a:latin typeface="Calibri"/>
                <a:cs typeface="Calibri"/>
              </a:rPr>
              <a:t>Сокращение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уровня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потребляемой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соли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рекомендуемого</a:t>
            </a:r>
            <a:r>
              <a:rPr sz="2000" spc="-10" dirty="0">
                <a:latin typeface="Calibri"/>
                <a:cs typeface="Calibri"/>
              </a:rPr>
              <a:t> суточного</a:t>
            </a:r>
            <a:r>
              <a:rPr sz="2000" spc="-5" dirty="0">
                <a:latin typeface="Calibri"/>
                <a:cs typeface="Calibri"/>
              </a:rPr>
              <a:t> уровня,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spc="-5" dirty="0">
                <a:latin typeface="Calibri"/>
                <a:cs typeface="Calibri"/>
              </a:rPr>
              <a:t> составляет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5 г в </a:t>
            </a:r>
            <a:r>
              <a:rPr sz="2000" spc="-5" dirty="0">
                <a:latin typeface="Calibri"/>
                <a:cs typeface="Calibri"/>
              </a:rPr>
              <a:t>сутки (для натрия </a:t>
            </a:r>
            <a:r>
              <a:rPr sz="2000" spc="5" dirty="0">
                <a:latin typeface="Calibri"/>
                <a:cs typeface="Calibri"/>
              </a:rPr>
              <a:t>— </a:t>
            </a:r>
            <a:r>
              <a:rPr sz="2000" dirty="0">
                <a:latin typeface="Calibri"/>
                <a:cs typeface="Calibri"/>
              </a:rPr>
              <a:t>не </a:t>
            </a:r>
            <a:r>
              <a:rPr sz="2000" spc="-10" dirty="0">
                <a:latin typeface="Calibri"/>
                <a:cs typeface="Calibri"/>
              </a:rPr>
              <a:t>более </a:t>
            </a:r>
            <a:r>
              <a:rPr sz="2000" dirty="0">
                <a:latin typeface="Calibri"/>
                <a:cs typeface="Calibri"/>
              </a:rPr>
              <a:t>2 г в </a:t>
            </a:r>
            <a:r>
              <a:rPr sz="2000" spc="-5" dirty="0">
                <a:latin typeface="Calibri"/>
                <a:cs typeface="Calibri"/>
              </a:rPr>
              <a:t>сутки). </a:t>
            </a:r>
            <a:r>
              <a:rPr sz="2000" spc="-10" dirty="0">
                <a:latin typeface="Calibri"/>
                <a:cs typeface="Calibri"/>
              </a:rPr>
              <a:t>Добавляемая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пищу соль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должна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йодированной. </a:t>
            </a:r>
            <a:r>
              <a:rPr sz="2000" spc="-5" dirty="0">
                <a:latin typeface="Calibri"/>
                <a:cs typeface="Calibri"/>
              </a:rPr>
              <a:t>Смягчить негативные </a:t>
            </a:r>
            <a:r>
              <a:rPr sz="2000" dirty="0">
                <a:latin typeface="Calibri"/>
                <a:cs typeface="Calibri"/>
              </a:rPr>
              <a:t>эффекты </a:t>
            </a:r>
            <a:r>
              <a:rPr sz="2000" spc="-10" dirty="0">
                <a:latin typeface="Calibri"/>
                <a:cs typeface="Calibri"/>
              </a:rPr>
              <a:t>от избыточного количества соли </a:t>
            </a:r>
            <a:r>
              <a:rPr sz="2000" spc="-5" dirty="0">
                <a:latin typeface="Calibri"/>
                <a:cs typeface="Calibri"/>
              </a:rPr>
              <a:t>на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кровяное давление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может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помочь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калий, </a:t>
            </a:r>
            <a:r>
              <a:rPr sz="2000" spc="-15" dirty="0">
                <a:latin typeface="Calibri"/>
                <a:cs typeface="Calibri"/>
              </a:rPr>
              <a:t>который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поступает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организм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овощи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фрукты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6242" y="238759"/>
            <a:ext cx="5634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Зачем</a:t>
            </a:r>
            <a:r>
              <a:rPr sz="4400" spc="-40" dirty="0"/>
              <a:t> </a:t>
            </a:r>
            <a:r>
              <a:rPr sz="4400" spc="-5" dirty="0"/>
              <a:t>считать</a:t>
            </a:r>
            <a:r>
              <a:rPr sz="4400" spc="-70" dirty="0"/>
              <a:t> </a:t>
            </a:r>
            <a:r>
              <a:rPr sz="4400" spc="-10" dirty="0"/>
              <a:t>калории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8159" y="1141221"/>
            <a:ext cx="1078992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Калория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12325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212325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это</a:t>
            </a:r>
            <a:r>
              <a:rPr sz="2000" spc="-10" dirty="0">
                <a:latin typeface="Calibri"/>
                <a:cs typeface="Calibri"/>
              </a:rPr>
              <a:t> единица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выделения</a:t>
            </a:r>
            <a:r>
              <a:rPr sz="2000" spc="-5" dirty="0">
                <a:latin typeface="Calibri"/>
                <a:cs typeface="Calibri"/>
              </a:rPr>
              <a:t> тепла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сгорании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определенного</a:t>
            </a:r>
            <a:r>
              <a:rPr sz="2000" spc="-10" dirty="0">
                <a:latin typeface="Calibri"/>
                <a:cs typeface="Calibri"/>
              </a:rPr>
              <a:t> количества </a:t>
            </a:r>
            <a:r>
              <a:rPr sz="2000" spc="-5" dirty="0">
                <a:latin typeface="Calibri"/>
                <a:cs typeface="Calibri"/>
              </a:rPr>
              <a:t> вещества. Калории </a:t>
            </a:r>
            <a:r>
              <a:rPr sz="2000" spc="-10" dirty="0">
                <a:latin typeface="Calibri"/>
                <a:cs typeface="Calibri"/>
              </a:rPr>
              <a:t>поступают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организм </a:t>
            </a:r>
            <a:r>
              <a:rPr sz="2000" spc="-15" dirty="0">
                <a:latin typeface="Calibri"/>
                <a:cs typeface="Calibri"/>
              </a:rPr>
              <a:t>человека </a:t>
            </a:r>
            <a:r>
              <a:rPr sz="2000" spc="-5" dirty="0">
                <a:latin typeface="Calibri"/>
                <a:cs typeface="Calibri"/>
              </a:rPr>
              <a:t>вместе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пищей,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-5" dirty="0">
                <a:latin typeface="Calibri"/>
                <a:cs typeface="Calibri"/>
              </a:rPr>
              <a:t>разных </a:t>
            </a:r>
            <a:r>
              <a:rPr sz="2000" spc="-10" dirty="0">
                <a:latin typeface="Calibri"/>
                <a:cs typeface="Calibri"/>
              </a:rPr>
              <a:t>видов </a:t>
            </a:r>
            <a:r>
              <a:rPr sz="2000" spc="-15" dirty="0">
                <a:latin typeface="Calibri"/>
                <a:cs typeface="Calibri"/>
              </a:rPr>
              <a:t>продуктов </a:t>
            </a:r>
            <a:r>
              <a:rPr sz="2000" spc="-20" dirty="0">
                <a:latin typeface="Calibri"/>
                <a:cs typeface="Calibri"/>
              </a:rPr>
              <a:t>этот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показатель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разный</a:t>
            </a:r>
            <a:endParaRPr sz="20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</a:pP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Куда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идут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далее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полученные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калории:</a:t>
            </a:r>
            <a:endParaRPr sz="20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Аминокислоты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белков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направлены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формирование</a:t>
            </a:r>
            <a:r>
              <a:rPr sz="2000" dirty="0">
                <a:latin typeface="Calibri"/>
                <a:cs typeface="Calibri"/>
              </a:rPr>
              <a:t> новых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клеток,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как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правило,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это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мышечная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ткань</a:t>
            </a:r>
            <a:endParaRPr sz="2000">
              <a:latin typeface="Calibri"/>
              <a:cs typeface="Calibri"/>
            </a:endParaRPr>
          </a:p>
          <a:p>
            <a:pPr marL="469900" algn="just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Глюкоза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из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углеводов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(после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разложение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простые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сахара)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необходима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питания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клеток.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Организм</a:t>
            </a:r>
            <a:r>
              <a:rPr sz="2000" spc="-15" dirty="0">
                <a:latin typeface="Calibri"/>
                <a:cs typeface="Calibri"/>
              </a:rPr>
              <a:t> может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«складировать»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запасы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глюкозы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печени,</a:t>
            </a:r>
            <a:r>
              <a:rPr sz="2000" spc="-5" dirty="0">
                <a:latin typeface="Calibri"/>
                <a:cs typeface="Calibri"/>
              </a:rPr>
              <a:t> мышечных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тканях</a:t>
            </a:r>
            <a:endParaRPr sz="2000">
              <a:latin typeface="Calibri"/>
              <a:cs typeface="Calibri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Жиры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используются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организмом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роли</a:t>
            </a:r>
            <a:r>
              <a:rPr sz="2000" spc="-10" dirty="0">
                <a:latin typeface="Calibri"/>
                <a:cs typeface="Calibri"/>
              </a:rPr>
              <a:t> «горючего».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Часть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из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попадают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печень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превращаются</a:t>
            </a:r>
            <a:r>
              <a:rPr sz="2000" dirty="0">
                <a:latin typeface="Calibri"/>
                <a:cs typeface="Calibri"/>
              </a:rPr>
              <a:t> 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холестерин.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Если</a:t>
            </a:r>
            <a:r>
              <a:rPr sz="2000" spc="-5" dirty="0">
                <a:latin typeface="Calibri"/>
                <a:cs typeface="Calibri"/>
              </a:rPr>
              <a:t> поступление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жиров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превышает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их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потребление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качестве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энергии, </a:t>
            </a:r>
            <a:r>
              <a:rPr sz="2000" spc="-20" dirty="0">
                <a:latin typeface="Calibri"/>
                <a:cs typeface="Calibri"/>
              </a:rPr>
              <a:t>то </a:t>
            </a:r>
            <a:r>
              <a:rPr sz="2000" spc="-5" dirty="0">
                <a:latin typeface="Calibri"/>
                <a:cs typeface="Calibri"/>
              </a:rPr>
              <a:t>они </a:t>
            </a:r>
            <a:r>
              <a:rPr sz="2000" spc="-10" dirty="0">
                <a:latin typeface="Calibri"/>
                <a:cs typeface="Calibri"/>
              </a:rPr>
              <a:t>скапливаются </a:t>
            </a:r>
            <a:r>
              <a:rPr sz="2000" spc="-20" dirty="0">
                <a:latin typeface="Calibri"/>
                <a:cs typeface="Calibri"/>
              </a:rPr>
              <a:t>под </a:t>
            </a:r>
            <a:r>
              <a:rPr sz="2000" spc="-15" dirty="0">
                <a:latin typeface="Calibri"/>
                <a:cs typeface="Calibri"/>
              </a:rPr>
              <a:t>кожей, </a:t>
            </a:r>
            <a:r>
              <a:rPr sz="2000" spc="-10" dirty="0">
                <a:latin typeface="Calibri"/>
                <a:cs typeface="Calibri"/>
              </a:rPr>
              <a:t>что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становится </a:t>
            </a:r>
            <a:r>
              <a:rPr sz="2000" spc="-10" dirty="0">
                <a:latin typeface="Calibri"/>
                <a:cs typeface="Calibri"/>
              </a:rPr>
              <a:t>причиной </a:t>
            </a:r>
            <a:r>
              <a:rPr sz="2000" spc="-5" dirty="0">
                <a:latin typeface="Calibri"/>
                <a:cs typeface="Calibri"/>
              </a:rPr>
              <a:t>лишнего веса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некрасивой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фигуры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863084" y="4931664"/>
            <a:ext cx="2322830" cy="1658620"/>
            <a:chOff x="4863084" y="4931664"/>
            <a:chExt cx="2322830" cy="1658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2228" y="4940808"/>
              <a:ext cx="2304287" cy="16398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67656" y="4936236"/>
              <a:ext cx="2313940" cy="1649095"/>
            </a:xfrm>
            <a:custGeom>
              <a:avLst/>
              <a:gdLst/>
              <a:ahLst/>
              <a:cxnLst/>
              <a:rect l="l" t="t" r="r" b="b"/>
              <a:pathLst>
                <a:path w="2313940" h="1649095">
                  <a:moveTo>
                    <a:pt x="0" y="1648968"/>
                  </a:moveTo>
                  <a:lnTo>
                    <a:pt x="2313431" y="1648968"/>
                  </a:lnTo>
                  <a:lnTo>
                    <a:pt x="2313431" y="0"/>
                  </a:lnTo>
                  <a:lnTo>
                    <a:pt x="0" y="0"/>
                  </a:lnTo>
                  <a:lnTo>
                    <a:pt x="0" y="1648968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46988" y="4931664"/>
            <a:ext cx="2322830" cy="1603375"/>
            <a:chOff x="1046988" y="4931664"/>
            <a:chExt cx="2322830" cy="16033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132" y="4940808"/>
              <a:ext cx="2304288" cy="1584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1560" y="4936236"/>
              <a:ext cx="2313940" cy="1594485"/>
            </a:xfrm>
            <a:custGeom>
              <a:avLst/>
              <a:gdLst/>
              <a:ahLst/>
              <a:cxnLst/>
              <a:rect l="l" t="t" r="r" b="b"/>
              <a:pathLst>
                <a:path w="2313940" h="1594484">
                  <a:moveTo>
                    <a:pt x="0" y="1594104"/>
                  </a:moveTo>
                  <a:lnTo>
                    <a:pt x="2313431" y="1594104"/>
                  </a:lnTo>
                  <a:lnTo>
                    <a:pt x="2313431" y="0"/>
                  </a:lnTo>
                  <a:lnTo>
                    <a:pt x="0" y="0"/>
                  </a:lnTo>
                  <a:lnTo>
                    <a:pt x="0" y="1594104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110471" y="4931664"/>
            <a:ext cx="2322830" cy="1675130"/>
            <a:chOff x="9110471" y="4931664"/>
            <a:chExt cx="2322830" cy="16751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9615" y="4940808"/>
              <a:ext cx="2304287" cy="16565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15043" y="4936236"/>
              <a:ext cx="2313940" cy="1666239"/>
            </a:xfrm>
            <a:custGeom>
              <a:avLst/>
              <a:gdLst/>
              <a:ahLst/>
              <a:cxnLst/>
              <a:rect l="l" t="t" r="r" b="b"/>
              <a:pathLst>
                <a:path w="2313940" h="1666240">
                  <a:moveTo>
                    <a:pt x="0" y="1665732"/>
                  </a:moveTo>
                  <a:lnTo>
                    <a:pt x="2313431" y="1665732"/>
                  </a:lnTo>
                  <a:lnTo>
                    <a:pt x="2313431" y="0"/>
                  </a:lnTo>
                  <a:lnTo>
                    <a:pt x="0" y="0"/>
                  </a:lnTo>
                  <a:lnTo>
                    <a:pt x="0" y="1665732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166877"/>
            <a:ext cx="85439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Энергетическая</a:t>
            </a:r>
            <a:r>
              <a:rPr sz="4400" spc="-45" dirty="0"/>
              <a:t> </a:t>
            </a:r>
            <a:r>
              <a:rPr sz="4400" spc="-10" dirty="0"/>
              <a:t>ценность</a:t>
            </a:r>
            <a:r>
              <a:rPr sz="4400" spc="-30" dirty="0"/>
              <a:t> </a:t>
            </a:r>
            <a:r>
              <a:rPr sz="4400" spc="-25" dirty="0"/>
              <a:t>продукта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159122" y="996772"/>
            <a:ext cx="7045325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обозначения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энергетической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ценности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принято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использовать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ккал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(килокалории). </a:t>
            </a:r>
            <a:r>
              <a:rPr sz="2000" spc="-15" dirty="0">
                <a:latin typeface="Calibri"/>
                <a:cs typeface="Calibri"/>
              </a:rPr>
              <a:t>Одна </a:t>
            </a:r>
            <a:r>
              <a:rPr sz="2000" spc="-5" dirty="0">
                <a:latin typeface="Calibri"/>
                <a:cs typeface="Calibri"/>
              </a:rPr>
              <a:t>килокалория </a:t>
            </a:r>
            <a:r>
              <a:rPr sz="2000" spc="-15" dirty="0">
                <a:latin typeface="Calibri"/>
                <a:cs typeface="Calibri"/>
              </a:rPr>
              <a:t>содержит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1000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калорий.</a:t>
            </a:r>
            <a:r>
              <a:rPr sz="2000" spc="-5" dirty="0">
                <a:latin typeface="Calibri"/>
                <a:cs typeface="Calibri"/>
              </a:rPr>
              <a:t> 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упаковках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продуктами,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как</a:t>
            </a:r>
            <a:r>
              <a:rPr sz="2000" spc="-5" dirty="0">
                <a:latin typeface="Calibri"/>
                <a:cs typeface="Calibri"/>
              </a:rPr>
              <a:t> правило,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указывается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энергетическая</a:t>
            </a:r>
            <a:r>
              <a:rPr sz="2000" spc="-5" dirty="0">
                <a:latin typeface="Calibri"/>
                <a:cs typeface="Calibri"/>
              </a:rPr>
              <a:t> ценность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5" dirty="0">
                <a:latin typeface="Calibri"/>
                <a:cs typeface="Calibri"/>
              </a:rPr>
              <a:t>килокалориях</a:t>
            </a:r>
            <a:endParaRPr sz="20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Любая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пища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задержит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себе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жиры,</a:t>
            </a:r>
            <a:r>
              <a:rPr sz="2000" spc="3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углеводы,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белки.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Диетологи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подсчитали,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что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10" dirty="0">
                <a:latin typeface="Calibri"/>
                <a:cs typeface="Calibri"/>
              </a:rPr>
              <a:t> продукта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может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содержаться: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534" y="2826512"/>
            <a:ext cx="161925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-90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лев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ов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Жиров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Белков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2577" y="2826512"/>
            <a:ext cx="115570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0" indent="-184785">
              <a:lnSpc>
                <a:spcPct val="100000"/>
              </a:lnSpc>
              <a:spcBef>
                <a:spcPts val="105"/>
              </a:spcBef>
              <a:buChar char="–"/>
              <a:tabLst>
                <a:tab pos="19748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4,1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9,3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–"/>
              <a:tabLst>
                <a:tab pos="19748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4,1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54" y="33140"/>
            <a:ext cx="952181" cy="9569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0396" y="3949649"/>
            <a:ext cx="6110605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подсчете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энергетической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составляющей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продукта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внимание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берется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содержание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100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г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продукта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белков,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жиров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углеводов.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примеру,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популярным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диетологии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блюдом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является</a:t>
            </a:r>
            <a:r>
              <a:rPr sz="2000" spc="-5" dirty="0">
                <a:latin typeface="Calibri"/>
                <a:cs typeface="Calibri"/>
              </a:rPr>
              <a:t> овсянка,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которая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на</a:t>
            </a:r>
            <a:r>
              <a:rPr sz="2000" dirty="0">
                <a:latin typeface="Calibri"/>
                <a:cs typeface="Calibri"/>
              </a:rPr>
              <a:t> 100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содержит: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8327" y="5474004"/>
            <a:ext cx="11474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2484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 48	к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8327" y="5779414"/>
            <a:ext cx="1161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204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8327" y="6084214"/>
            <a:ext cx="11480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547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 54	к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ал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9758" y="5474004"/>
            <a:ext cx="231267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белка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51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углеводов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жиров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Общая</a:t>
            </a:r>
            <a:r>
              <a:rPr sz="20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ценность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8327" y="6389014"/>
            <a:ext cx="1161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306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ккал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31480" y="4212335"/>
            <a:ext cx="3112135" cy="2072639"/>
            <a:chOff x="8031480" y="4212335"/>
            <a:chExt cx="3112135" cy="207263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0624" y="4221479"/>
              <a:ext cx="3093720" cy="20543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36052" y="4216907"/>
              <a:ext cx="3103245" cy="2063750"/>
            </a:xfrm>
            <a:custGeom>
              <a:avLst/>
              <a:gdLst/>
              <a:ahLst/>
              <a:cxnLst/>
              <a:rect l="l" t="t" r="r" b="b"/>
              <a:pathLst>
                <a:path w="3103245" h="2063750">
                  <a:moveTo>
                    <a:pt x="0" y="2063495"/>
                  </a:moveTo>
                  <a:lnTo>
                    <a:pt x="3102863" y="2063495"/>
                  </a:lnTo>
                  <a:lnTo>
                    <a:pt x="3102863" y="0"/>
                  </a:lnTo>
                  <a:lnTo>
                    <a:pt x="0" y="0"/>
                  </a:lnTo>
                  <a:lnTo>
                    <a:pt x="0" y="2063495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9140" y="1124712"/>
            <a:ext cx="2867660" cy="2747010"/>
            <a:chOff x="639140" y="1124712"/>
            <a:chExt cx="2867660" cy="27470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9477" y="1124712"/>
              <a:ext cx="1418018" cy="17886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91487" y="2204847"/>
              <a:ext cx="1515287" cy="16664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140" y="1552575"/>
              <a:ext cx="1602511" cy="1940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8373" y="150063"/>
            <a:ext cx="7146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Мы</a:t>
            </a:r>
            <a:r>
              <a:rPr sz="4400" spc="-5" dirty="0"/>
              <a:t> </a:t>
            </a:r>
            <a:r>
              <a:rPr sz="4400" spc="-10" dirty="0"/>
              <a:t>ответственны</a:t>
            </a:r>
            <a:r>
              <a:rPr sz="4400" spc="-35" dirty="0"/>
              <a:t> </a:t>
            </a:r>
            <a:r>
              <a:rPr sz="4400" dirty="0"/>
              <a:t>за</a:t>
            </a:r>
            <a:r>
              <a:rPr sz="4400" spc="-5" dirty="0"/>
              <a:t> свой</a:t>
            </a:r>
            <a:r>
              <a:rPr sz="4400" spc="-35" dirty="0"/>
              <a:t> </a:t>
            </a:r>
            <a:r>
              <a:rPr sz="4400" dirty="0"/>
              <a:t>вес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80430" y="1429257"/>
            <a:ext cx="1438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Наибольшую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7836" y="1429257"/>
            <a:ext cx="1837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подверженность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71609" y="1429257"/>
            <a:ext cx="2348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1585" algn="l"/>
                <a:tab pos="2197735" algn="l"/>
              </a:tabLst>
            </a:pPr>
            <a:r>
              <a:rPr sz="2000" spc="-15" dirty="0">
                <a:latin typeface="Calibri"/>
                <a:cs typeface="Calibri"/>
              </a:rPr>
              <a:t>б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лезня</a:t>
            </a:r>
            <a:r>
              <a:rPr sz="2000" dirty="0">
                <a:latin typeface="Calibri"/>
                <a:cs typeface="Calibri"/>
              </a:rPr>
              <a:t>м	се</a:t>
            </a:r>
            <a:r>
              <a:rPr sz="2000" spc="-45" dirty="0">
                <a:latin typeface="Calibri"/>
                <a:cs typeface="Calibri"/>
              </a:rPr>
              <a:t>р</a:t>
            </a:r>
            <a:r>
              <a:rPr sz="2000" spc="-5" dirty="0">
                <a:latin typeface="Calibri"/>
                <a:cs typeface="Calibri"/>
              </a:rPr>
              <a:t>д</a:t>
            </a:r>
            <a:r>
              <a:rPr sz="2000" spc="-10" dirty="0">
                <a:latin typeface="Calibri"/>
                <a:cs typeface="Calibri"/>
              </a:rPr>
              <a:t>ц</a:t>
            </a:r>
            <a:r>
              <a:rPr sz="2000" dirty="0">
                <a:latin typeface="Calibri"/>
                <a:cs typeface="Calibri"/>
              </a:rPr>
              <a:t>а	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3230" y="1733753"/>
            <a:ext cx="204406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9185" algn="l"/>
                <a:tab pos="1395095" algn="l"/>
              </a:tabLst>
            </a:pPr>
            <a:r>
              <a:rPr sz="2000" dirty="0">
                <a:latin typeface="Calibri"/>
                <a:cs typeface="Calibri"/>
              </a:rPr>
              <a:t>со</a:t>
            </a:r>
            <a:r>
              <a:rPr sz="2000" spc="-10" dirty="0">
                <a:latin typeface="Calibri"/>
                <a:cs typeface="Calibri"/>
              </a:rPr>
              <a:t>с</a:t>
            </a:r>
            <a:r>
              <a:rPr sz="2000" spc="-70" dirty="0">
                <a:latin typeface="Calibri"/>
                <a:cs typeface="Calibri"/>
              </a:rPr>
              <a:t>у</a:t>
            </a:r>
            <a:r>
              <a:rPr sz="2000" spc="-45" dirty="0">
                <a:latin typeface="Calibri"/>
                <a:cs typeface="Calibri"/>
              </a:rPr>
              <a:t>д</a:t>
            </a:r>
            <a:r>
              <a:rPr sz="2000" spc="-5" dirty="0">
                <a:latin typeface="Calibri"/>
                <a:cs typeface="Calibri"/>
              </a:rPr>
              <a:t>ов</a:t>
            </a:r>
            <a:r>
              <a:rPr sz="2000" dirty="0">
                <a:latin typeface="Calibri"/>
                <a:cs typeface="Calibri"/>
              </a:rPr>
              <a:t>,	а	</a:t>
            </a:r>
            <a:r>
              <a:rPr sz="2000" spc="-1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10" dirty="0">
                <a:latin typeface="Calibri"/>
                <a:cs typeface="Calibri"/>
              </a:rPr>
              <a:t>к</a:t>
            </a:r>
            <a:r>
              <a:rPr sz="2000" spc="-30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4996" y="1733753"/>
            <a:ext cx="22815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7310" algn="l"/>
              </a:tabLst>
            </a:pPr>
            <a:r>
              <a:rPr sz="2000" spc="-5" dirty="0">
                <a:latin typeface="Calibri"/>
                <a:cs typeface="Calibri"/>
              </a:rPr>
              <a:t>сахарному	</a:t>
            </a:r>
            <a:r>
              <a:rPr sz="2000" spc="-15" dirty="0">
                <a:latin typeface="Calibri"/>
                <a:cs typeface="Calibri"/>
              </a:rPr>
              <a:t>диабету,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3109" y="1733753"/>
            <a:ext cx="7404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им</a:t>
            </a:r>
            <a:r>
              <a:rPr sz="2000" spc="-20" dirty="0">
                <a:latin typeface="Calibri"/>
                <a:cs typeface="Calibri"/>
              </a:rPr>
              <a:t>ею</a:t>
            </a:r>
            <a:r>
              <a:rPr sz="2000" dirty="0">
                <a:latin typeface="Calibri"/>
                <a:cs typeface="Calibri"/>
              </a:rPr>
              <a:t>т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1856" y="1733753"/>
            <a:ext cx="8896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68350" algn="l"/>
              </a:tabLst>
            </a:pP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65" dirty="0">
                <a:latin typeface="Calibri"/>
                <a:cs typeface="Calibri"/>
              </a:rPr>
              <a:t>ю</a:t>
            </a:r>
            <a:r>
              <a:rPr sz="2000" spc="-20" dirty="0">
                <a:latin typeface="Calibri"/>
                <a:cs typeface="Calibri"/>
              </a:rPr>
              <a:t>д</a:t>
            </a:r>
            <a:r>
              <a:rPr sz="2000" dirty="0">
                <a:latin typeface="Calibri"/>
                <a:cs typeface="Calibri"/>
              </a:rPr>
              <a:t>и	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23230" y="2039238"/>
            <a:ext cx="2223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преимущественным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0548" y="2039238"/>
            <a:ext cx="2381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0225" algn="l"/>
              </a:tabLst>
            </a:pP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spc="-70" dirty="0">
                <a:latin typeface="Calibri"/>
                <a:cs typeface="Calibri"/>
              </a:rPr>
              <a:t>т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30" dirty="0">
                <a:latin typeface="Calibri"/>
                <a:cs typeface="Calibri"/>
              </a:rPr>
              <a:t>о</a:t>
            </a:r>
            <a:r>
              <a:rPr sz="2000" spc="-2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м	</a:t>
            </a:r>
            <a:r>
              <a:rPr sz="2000" spc="-15" dirty="0">
                <a:latin typeface="Calibri"/>
                <a:cs typeface="Calibri"/>
              </a:rPr>
              <a:t>ж</a:t>
            </a:r>
            <a:r>
              <a:rPr sz="2000" dirty="0">
                <a:latin typeface="Calibri"/>
                <a:cs typeface="Calibri"/>
              </a:rPr>
              <a:t>ира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442" y="2039238"/>
            <a:ext cx="1409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2425" algn="l"/>
              </a:tabLst>
            </a:pPr>
            <a:r>
              <a:rPr sz="2000" dirty="0">
                <a:latin typeface="Calibri"/>
                <a:cs typeface="Calibri"/>
              </a:rPr>
              <a:t>в	б</a:t>
            </a:r>
            <a:r>
              <a:rPr sz="2000" spc="-10" dirty="0">
                <a:latin typeface="Calibri"/>
                <a:cs typeface="Calibri"/>
              </a:rPr>
              <a:t>р</a:t>
            </a:r>
            <a:r>
              <a:rPr sz="2000" spc="-20" dirty="0">
                <a:latin typeface="Calibri"/>
                <a:cs typeface="Calibri"/>
              </a:rPr>
              <a:t>ю</a:t>
            </a:r>
            <a:r>
              <a:rPr sz="2000" dirty="0">
                <a:latin typeface="Calibri"/>
                <a:cs typeface="Calibri"/>
              </a:rPr>
              <a:t>шной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3230" y="2344038"/>
            <a:ext cx="5659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6010" algn="l"/>
                <a:tab pos="1475740" algn="l"/>
                <a:tab pos="2080895" algn="l"/>
                <a:tab pos="4309110" algn="l"/>
              </a:tabLst>
            </a:pPr>
            <a:r>
              <a:rPr sz="2000" dirty="0">
                <a:latin typeface="Calibri"/>
                <a:cs typeface="Calibri"/>
              </a:rPr>
              <a:t>п</a:t>
            </a:r>
            <a:r>
              <a:rPr sz="2000" spc="-40" dirty="0">
                <a:latin typeface="Calibri"/>
                <a:cs typeface="Calibri"/>
              </a:rPr>
              <a:t>о</a:t>
            </a:r>
            <a:r>
              <a:rPr sz="2000" spc="-5" dirty="0">
                <a:latin typeface="Calibri"/>
                <a:cs typeface="Calibri"/>
              </a:rPr>
              <a:t>ло</a:t>
            </a:r>
            <a:r>
              <a:rPr sz="2000" spc="-15" dirty="0">
                <a:latin typeface="Calibri"/>
                <a:cs typeface="Calibri"/>
              </a:rPr>
              <a:t>с</a:t>
            </a:r>
            <a:r>
              <a:rPr sz="2000" spc="-5" dirty="0">
                <a:latin typeface="Calibri"/>
                <a:cs typeface="Calibri"/>
              </a:rPr>
              <a:t>т</a:t>
            </a:r>
            <a:r>
              <a:rPr sz="2000" spc="-15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20" dirty="0">
                <a:latin typeface="Calibri"/>
                <a:cs typeface="Calibri"/>
              </a:rPr>
              <a:t>т</a:t>
            </a:r>
            <a:r>
              <a:rPr sz="2000" dirty="0">
                <a:latin typeface="Calibri"/>
                <a:cs typeface="Calibri"/>
              </a:rPr>
              <a:t>о	есть	</a:t>
            </a:r>
            <a:r>
              <a:rPr sz="2000" spc="-5" dirty="0">
                <a:latin typeface="Calibri"/>
                <a:cs typeface="Calibri"/>
              </a:rPr>
              <a:t>«</a:t>
            </a:r>
            <a:r>
              <a:rPr sz="2000" dirty="0">
                <a:latin typeface="Calibri"/>
                <a:cs typeface="Calibri"/>
              </a:rPr>
              <a:t>а</a:t>
            </a:r>
            <a:r>
              <a:rPr sz="2000" spc="-60" dirty="0">
                <a:latin typeface="Calibri"/>
                <a:cs typeface="Calibri"/>
              </a:rPr>
              <a:t>б</a:t>
            </a:r>
            <a:r>
              <a:rPr sz="2000" spc="-30" dirty="0">
                <a:latin typeface="Calibri"/>
                <a:cs typeface="Calibri"/>
              </a:rPr>
              <a:t>д</a:t>
            </a:r>
            <a:r>
              <a:rPr sz="2000" spc="-15" dirty="0">
                <a:latin typeface="Calibri"/>
                <a:cs typeface="Calibri"/>
              </a:rPr>
              <a:t>ом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ал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spc="5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ым»	</a:t>
            </a:r>
            <a:r>
              <a:rPr sz="2000" spc="-25" dirty="0">
                <a:latin typeface="Calibri"/>
                <a:cs typeface="Calibri"/>
              </a:rPr>
              <a:t>о</a:t>
            </a:r>
            <a:r>
              <a:rPr sz="2000" dirty="0">
                <a:latin typeface="Calibri"/>
                <a:cs typeface="Calibri"/>
              </a:rPr>
              <a:t>жире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9223" y="2344038"/>
            <a:ext cx="610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Calibri"/>
                <a:cs typeface="Calibri"/>
              </a:rPr>
              <a:t>к</a:t>
            </a:r>
            <a:r>
              <a:rPr sz="2000" spc="-5" dirty="0">
                <a:latin typeface="Calibri"/>
                <a:cs typeface="Calibri"/>
              </a:rPr>
              <a:t>о</a:t>
            </a:r>
            <a:r>
              <a:rPr sz="2000" spc="-110" dirty="0">
                <a:latin typeface="Calibri"/>
                <a:cs typeface="Calibri"/>
              </a:rPr>
              <a:t>г</a:t>
            </a:r>
            <a:r>
              <a:rPr sz="2000" spc="-5" dirty="0">
                <a:latin typeface="Calibri"/>
                <a:cs typeface="Calibri"/>
              </a:rPr>
              <a:t>да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3230" y="2648838"/>
            <a:ext cx="4523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увеличивается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живот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окружность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талии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85800" y="1331975"/>
            <a:ext cx="4013200" cy="2682240"/>
            <a:chOff x="685800" y="1331975"/>
            <a:chExt cx="4013200" cy="268224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1341119"/>
              <a:ext cx="3994404" cy="26639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90372" y="1336547"/>
              <a:ext cx="4003675" cy="2673350"/>
            </a:xfrm>
            <a:custGeom>
              <a:avLst/>
              <a:gdLst/>
              <a:ahLst/>
              <a:cxnLst/>
              <a:rect l="l" t="t" r="r" b="b"/>
              <a:pathLst>
                <a:path w="4003675" h="2673350">
                  <a:moveTo>
                    <a:pt x="0" y="2673096"/>
                  </a:moveTo>
                  <a:lnTo>
                    <a:pt x="4003548" y="2673096"/>
                  </a:lnTo>
                  <a:lnTo>
                    <a:pt x="4003548" y="0"/>
                  </a:lnTo>
                  <a:lnTo>
                    <a:pt x="0" y="0"/>
                  </a:lnTo>
                  <a:lnTo>
                    <a:pt x="0" y="267309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382256" y="3636264"/>
            <a:ext cx="3869690" cy="2583180"/>
            <a:chOff x="7382256" y="3636264"/>
            <a:chExt cx="3869690" cy="258318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3645408"/>
              <a:ext cx="3851148" cy="25648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86828" y="3640836"/>
              <a:ext cx="3860800" cy="2574290"/>
            </a:xfrm>
            <a:custGeom>
              <a:avLst/>
              <a:gdLst/>
              <a:ahLst/>
              <a:cxnLst/>
              <a:rect l="l" t="t" r="r" b="b"/>
              <a:pathLst>
                <a:path w="3860800" h="2574290">
                  <a:moveTo>
                    <a:pt x="0" y="2574036"/>
                  </a:moveTo>
                  <a:lnTo>
                    <a:pt x="3860291" y="2574036"/>
                  </a:lnTo>
                  <a:lnTo>
                    <a:pt x="3860291" y="0"/>
                  </a:lnTo>
                  <a:lnTo>
                    <a:pt x="0" y="0"/>
                  </a:lnTo>
                  <a:lnTo>
                    <a:pt x="0" y="2574036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2360" y="4382261"/>
            <a:ext cx="593915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Высоким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риском</a:t>
            </a:r>
            <a:r>
              <a:rPr sz="2000" spc="-5" dirty="0">
                <a:latin typeface="Calibri"/>
                <a:cs typeface="Calibri"/>
              </a:rPr>
              <a:t> развития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сердечно-сосудистых </a:t>
            </a:r>
            <a:r>
              <a:rPr sz="2000" spc="-5" dirty="0">
                <a:latin typeface="Calibri"/>
                <a:cs typeface="Calibri"/>
              </a:rPr>
              <a:t> заболеваний считается величина окружности талии </a:t>
            </a:r>
            <a:r>
              <a:rPr sz="2000" dirty="0">
                <a:latin typeface="Calibri"/>
                <a:cs typeface="Calibri"/>
              </a:rPr>
              <a:t>у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мужчин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более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94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см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женщин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более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80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см</a:t>
            </a:r>
            <a:endParaRPr sz="2000">
              <a:latin typeface="Calibri"/>
              <a:cs typeface="Calibri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Снижение</a:t>
            </a:r>
            <a:r>
              <a:rPr sz="2000" dirty="0">
                <a:latin typeface="Calibri"/>
                <a:cs typeface="Calibri"/>
              </a:rPr>
              <a:t> веса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возможно</a:t>
            </a:r>
            <a:r>
              <a:rPr sz="2000" dirty="0">
                <a:latin typeface="Calibri"/>
                <a:cs typeface="Calibri"/>
              </a:rPr>
              <a:t> за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счет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уменьшения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калорийности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питания</a:t>
            </a:r>
            <a:r>
              <a:rPr sz="2000" dirty="0">
                <a:latin typeface="Calibri"/>
                <a:cs typeface="Calibri"/>
              </a:rPr>
              <a:t> и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увеличения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физической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активности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010" y="140588"/>
            <a:ext cx="7564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Индекс</a:t>
            </a:r>
            <a:r>
              <a:rPr spc="-15" dirty="0"/>
              <a:t> </a:t>
            </a:r>
            <a:r>
              <a:rPr spc="-10" dirty="0"/>
              <a:t>массы</a:t>
            </a:r>
            <a:r>
              <a:rPr spc="-5" dirty="0"/>
              <a:t> </a:t>
            </a:r>
            <a:r>
              <a:rPr spc="-25" dirty="0"/>
              <a:t>тела</a:t>
            </a:r>
            <a:r>
              <a:rPr spc="-15" dirty="0"/>
              <a:t> </a:t>
            </a:r>
            <a:r>
              <a:rPr spc="-20" dirty="0"/>
              <a:t>(индекс</a:t>
            </a:r>
            <a:r>
              <a:rPr spc="-15" dirty="0"/>
              <a:t> </a:t>
            </a:r>
            <a:r>
              <a:rPr spc="-40" dirty="0"/>
              <a:t>Кетле)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8511" y="1398777"/>
            <a:ext cx="9383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spc="-10" dirty="0">
                <a:latin typeface="Calibri"/>
                <a:cs typeface="Calibri"/>
              </a:rPr>
              <a:t>оценки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массы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тела</a:t>
            </a:r>
            <a:r>
              <a:rPr sz="2000" spc="-10" dirty="0">
                <a:latin typeface="Calibri"/>
                <a:cs typeface="Calibri"/>
              </a:rPr>
              <a:t> рекомендуется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пользоваться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показателем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индекса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массы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75" y="29005"/>
            <a:ext cx="823961" cy="8245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12564" y="1917192"/>
            <a:ext cx="3389629" cy="718185"/>
          </a:xfrm>
          <a:prstGeom prst="rect">
            <a:avLst/>
          </a:prstGeom>
          <a:solidFill>
            <a:srgbClr val="91EB94"/>
          </a:solidFill>
          <a:ln w="12192">
            <a:solidFill>
              <a:srgbClr val="00AF5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230"/>
              </a:spcBef>
            </a:pPr>
            <a:r>
              <a:rPr sz="2400" b="1" dirty="0">
                <a:latin typeface="Calibri"/>
                <a:cs typeface="Calibri"/>
              </a:rPr>
              <a:t>ИМТ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=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вес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(кг)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рост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(м)</a:t>
            </a:r>
            <a:r>
              <a:rPr sz="2400" b="1" spc="-7" baseline="24305" dirty="0"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83623" y="2627376"/>
            <a:ext cx="2522220" cy="3115310"/>
            <a:chOff x="9183623" y="2627376"/>
            <a:chExt cx="2522220" cy="31153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2767" y="2636520"/>
              <a:ext cx="2503931" cy="30967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88195" y="2631948"/>
              <a:ext cx="2513330" cy="3106420"/>
            </a:xfrm>
            <a:custGeom>
              <a:avLst/>
              <a:gdLst/>
              <a:ahLst/>
              <a:cxnLst/>
              <a:rect l="l" t="t" r="r" b="b"/>
              <a:pathLst>
                <a:path w="2513329" h="3106420">
                  <a:moveTo>
                    <a:pt x="0" y="3105912"/>
                  </a:moveTo>
                  <a:lnTo>
                    <a:pt x="2513076" y="3105912"/>
                  </a:lnTo>
                  <a:lnTo>
                    <a:pt x="2513076" y="0"/>
                  </a:lnTo>
                  <a:lnTo>
                    <a:pt x="0" y="0"/>
                  </a:lnTo>
                  <a:lnTo>
                    <a:pt x="0" y="3105912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2544" y="2627376"/>
            <a:ext cx="2466340" cy="3202305"/>
            <a:chOff x="542544" y="2627376"/>
            <a:chExt cx="2466340" cy="32023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688" y="2636520"/>
              <a:ext cx="2447544" cy="31836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7116" y="2631948"/>
              <a:ext cx="2456815" cy="3192780"/>
            </a:xfrm>
            <a:custGeom>
              <a:avLst/>
              <a:gdLst/>
              <a:ahLst/>
              <a:cxnLst/>
              <a:rect l="l" t="t" r="r" b="b"/>
              <a:pathLst>
                <a:path w="2456815" h="3192779">
                  <a:moveTo>
                    <a:pt x="0" y="3192779"/>
                  </a:moveTo>
                  <a:lnTo>
                    <a:pt x="2456688" y="3192779"/>
                  </a:lnTo>
                  <a:lnTo>
                    <a:pt x="2456688" y="0"/>
                  </a:lnTo>
                  <a:lnTo>
                    <a:pt x="0" y="0"/>
                  </a:lnTo>
                  <a:lnTo>
                    <a:pt x="0" y="3192779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7749" y="3056167"/>
            <a:ext cx="5724628" cy="3397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1226</Words>
  <Application>Microsoft Office PowerPoint</Application>
  <PresentationFormat>Широкоэкранный</PresentationFormat>
  <Paragraphs>172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 MT</vt:lpstr>
      <vt:lpstr>Calibri</vt:lpstr>
      <vt:lpstr>Wingdings</vt:lpstr>
      <vt:lpstr>Office Theme</vt:lpstr>
      <vt:lpstr>Неделя подсчета калорий</vt:lpstr>
      <vt:lpstr>Пища – источник энергии</vt:lpstr>
      <vt:lpstr>Нерациональное питание</vt:lpstr>
      <vt:lpstr>Здоровое питание</vt:lpstr>
      <vt:lpstr>Рекомендации Всемирной организации  здравоохранения</vt:lpstr>
      <vt:lpstr>Зачем считать калории</vt:lpstr>
      <vt:lpstr>Энергетическая ценность продукта</vt:lpstr>
      <vt:lpstr>Мы ответственны за свой вес</vt:lpstr>
      <vt:lpstr>Индекс массы тела (индекс Кетле)</vt:lpstr>
      <vt:lpstr>Рекомендации по снижению веса</vt:lpstr>
      <vt:lpstr>1-й шаг: измеряйте размер порции!</vt:lpstr>
      <vt:lpstr>Правильное соотношение продуктов на тарелке</vt:lpstr>
      <vt:lpstr>2-й шаг: употребляйте низкокалорийные  продукты питания и напитки!</vt:lpstr>
      <vt:lpstr>3-й шаг: соблюдайте режим питания!</vt:lpstr>
      <vt:lpstr>Как считать калории</vt:lpstr>
      <vt:lpstr>Презентация PowerPoint</vt:lpstr>
      <vt:lpstr>Расход энергии при разной физической активности</vt:lpstr>
      <vt:lpstr>Презентация PowerPoint</vt:lpstr>
      <vt:lpstr>Вопросы при подсчете калорий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подсчета калорий</dc:title>
  <dc:creator>KIN</dc:creator>
  <cp:lastModifiedBy>User</cp:lastModifiedBy>
  <cp:revision>1</cp:revision>
  <dcterms:created xsi:type="dcterms:W3CDTF">2024-04-11T11:21:18Z</dcterms:created>
  <dcterms:modified xsi:type="dcterms:W3CDTF">2024-04-11T11:23:35Z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2024-04-11T00:00:00Z</vt:filetime>
  </property>
</Properties>
</file>