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sng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94373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94373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 u="sng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70683" y="785495"/>
            <a:ext cx="4802632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 u="sng">
                <a:solidFill>
                  <a:srgbClr val="00AF5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22985" y="2104072"/>
            <a:ext cx="7118984" cy="3740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94373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382" y="0"/>
            <a:ext cx="9128125" cy="6858000"/>
            <a:chOff x="16382" y="0"/>
            <a:chExt cx="9128125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579" y="635000"/>
              <a:ext cx="8498840" cy="5588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2" y="0"/>
              <a:ext cx="9127617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45" dirty="0"/>
              <a:t> </a:t>
            </a:r>
            <a:r>
              <a:rPr dirty="0"/>
              <a:t>БРРОСИТЬ</a:t>
            </a:r>
            <a:r>
              <a:rPr spc="-60" dirty="0"/>
              <a:t> </a:t>
            </a:r>
            <a:r>
              <a:rPr spc="-10" dirty="0"/>
              <a:t>КУРИТЬ!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6450" y="1349628"/>
            <a:ext cx="7158990" cy="448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310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Для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того,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чтобы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легко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отказаться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этой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вредной </a:t>
            </a:r>
            <a:r>
              <a:rPr sz="2400" dirty="0">
                <a:latin typeface="Times New Roman"/>
                <a:cs typeface="Times New Roman"/>
              </a:rPr>
              <a:t>привычки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нужно: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6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1.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Навсегда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изменить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свое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отношение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сигаретам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2.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Просто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перестать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курить</a:t>
            </a:r>
            <a:endParaRPr sz="2400">
              <a:latin typeface="Times New Roman"/>
              <a:cs typeface="Times New Roman"/>
            </a:endParaRPr>
          </a:p>
          <a:p>
            <a:pPr marL="2327275">
              <a:lnSpc>
                <a:spcPct val="100000"/>
              </a:lnSpc>
              <a:spcBef>
                <a:spcPts val="585"/>
              </a:spcBef>
            </a:pP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Необходимо</a:t>
            </a:r>
            <a:r>
              <a:rPr sz="2400" spc="-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осознать: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400" spc="-20" dirty="0">
                <a:latin typeface="Times New Roman"/>
                <a:cs typeface="Times New Roman"/>
              </a:rPr>
              <a:t>Курильщики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могут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избавиться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этой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привычки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по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двум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причинам:</a:t>
            </a:r>
            <a:endParaRPr sz="24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58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1.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Они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психологически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не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готовы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этому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боятся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лишиться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сигарет</a:t>
            </a:r>
            <a:endParaRPr sz="2400">
              <a:latin typeface="Times New Roman"/>
              <a:cs typeface="Times New Roman"/>
            </a:endParaRPr>
          </a:p>
          <a:p>
            <a:pPr marL="355600" marR="102235" indent="-342900">
              <a:lnSpc>
                <a:spcPct val="100000"/>
              </a:lnSpc>
              <a:spcBef>
                <a:spcPts val="56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2.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Они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зависимы</a:t>
            </a:r>
            <a:r>
              <a:rPr sz="24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сильнейшего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наркотика</a:t>
            </a:r>
            <a:r>
              <a:rPr sz="24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из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всех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известных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на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сегодня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7882" y="1041653"/>
            <a:ext cx="7323455" cy="4634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3180" marR="200025" indent="-223329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вопрос: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«Почему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Вы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курите?</a:t>
            </a:r>
            <a:r>
              <a:rPr sz="2000" dirty="0">
                <a:latin typeface="Times New Roman"/>
                <a:cs typeface="Times New Roman"/>
              </a:rPr>
              <a:t>»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многие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курильщики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ответят </a:t>
            </a:r>
            <a:r>
              <a:rPr sz="2000" dirty="0">
                <a:latin typeface="Times New Roman"/>
                <a:cs typeface="Times New Roman"/>
              </a:rPr>
              <a:t>следующим</a:t>
            </a:r>
            <a:r>
              <a:rPr sz="2000" spc="-1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образом: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сигареты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придают</a:t>
            </a:r>
            <a:r>
              <a:rPr sz="20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мне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силы,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бодрость</a:t>
            </a:r>
            <a:r>
              <a:rPr sz="20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уверенность</a:t>
            </a:r>
            <a:r>
              <a:rPr sz="2000" spc="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себе;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перекур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позволяет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расслабиться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отвлечься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20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работы;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80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сигареты</a:t>
            </a:r>
            <a:r>
              <a:rPr sz="20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успокаивают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меня;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84"/>
              </a:spcBef>
              <a:buFont typeface="Wingdings"/>
              <a:buChar char=""/>
              <a:tabLst>
                <a:tab pos="354965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мне</a:t>
            </a:r>
            <a:r>
              <a:rPr sz="20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нравится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курить,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мне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нравится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вкус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сигарет,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т.п.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0"/>
              </a:spcBef>
            </a:pP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Microsoft Sans Serif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Сигареты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0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придают</a:t>
            </a:r>
            <a:r>
              <a:rPr sz="20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бодрость,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сил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уверенности,</a:t>
            </a:r>
            <a:r>
              <a:rPr sz="20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они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лишь насыщают,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голодающий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никотину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(сильнейшему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наркотику), организм.</a:t>
            </a:r>
            <a:endParaRPr sz="20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84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Если</a:t>
            </a:r>
            <a:r>
              <a:rPr sz="20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курящий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человек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длительное</a:t>
            </a:r>
            <a:r>
              <a:rPr sz="20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время</a:t>
            </a:r>
            <a:r>
              <a:rPr sz="2000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0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получает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сигарету,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то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он</a:t>
            </a:r>
            <a:r>
              <a:rPr sz="2000" spc="-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постоянно</a:t>
            </a:r>
            <a:r>
              <a:rPr sz="20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думает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об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этом,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он</a:t>
            </a:r>
            <a:r>
              <a:rPr sz="2000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нервничает.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Курение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вызывает</a:t>
            </a:r>
            <a:r>
              <a:rPr sz="20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сонливость,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слабость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и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плохое</a:t>
            </a:r>
            <a:r>
              <a:rPr sz="20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самочувствие.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2339" y="862266"/>
            <a:ext cx="7179945" cy="191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2000" dirty="0">
                <a:latin typeface="Times New Roman"/>
                <a:cs typeface="Times New Roman"/>
              </a:rPr>
              <a:t>Самое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важное,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это</a:t>
            </a:r>
            <a:r>
              <a:rPr sz="2000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изменить</a:t>
            </a:r>
            <a:r>
              <a:rPr sz="2000" i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свое</a:t>
            </a:r>
            <a:r>
              <a:rPr sz="2000" i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мышление,</a:t>
            </a:r>
            <a:r>
              <a:rPr sz="2000" i="1" u="sng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свое</a:t>
            </a:r>
            <a:r>
              <a:rPr sz="2000" i="1" u="sng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000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отношение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i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к</a:t>
            </a:r>
            <a:r>
              <a:rPr sz="2000" i="1" u="sng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курению.</a:t>
            </a:r>
            <a:endParaRPr sz="20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2000" spc="-10" dirty="0">
                <a:latin typeface="Times New Roman"/>
                <a:cs typeface="Times New Roman"/>
              </a:rPr>
              <a:t>Думать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нужно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позитивно</a:t>
            </a:r>
            <a:r>
              <a:rPr sz="2000" spc="-9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радоваться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40" dirty="0">
                <a:latin typeface="Times New Roman"/>
                <a:cs typeface="Times New Roman"/>
              </a:rPr>
              <a:t>тому,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что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Вы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больше</a:t>
            </a:r>
            <a:r>
              <a:rPr sz="2000" spc="-9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не </a:t>
            </a:r>
            <a:r>
              <a:rPr sz="2000" dirty="0">
                <a:latin typeface="Times New Roman"/>
                <a:cs typeface="Times New Roman"/>
              </a:rPr>
              <a:t>курите.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Вы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свободны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от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рабства.</a:t>
            </a:r>
            <a:r>
              <a:rPr sz="2000" spc="-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каждым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днем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Вас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улучшается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самочувствие,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т.д.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Это</a:t>
            </a:r>
            <a:r>
              <a:rPr sz="2000" spc="-8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есть</a:t>
            </a:r>
            <a:r>
              <a:rPr sz="2000" spc="-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секрет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успеха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борьбе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курением!!!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3564" y="3041484"/>
            <a:ext cx="7800975" cy="3042920"/>
            <a:chOff x="683564" y="3041484"/>
            <a:chExt cx="7800975" cy="3042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3564" y="3041484"/>
              <a:ext cx="7800543" cy="30424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190490" y="3187191"/>
              <a:ext cx="2843530" cy="2843530"/>
            </a:xfrm>
            <a:custGeom>
              <a:avLst/>
              <a:gdLst/>
              <a:ahLst/>
              <a:cxnLst/>
              <a:rect l="l" t="t" r="r" b="b"/>
              <a:pathLst>
                <a:path w="2843529" h="2843529">
                  <a:moveTo>
                    <a:pt x="132080" y="0"/>
                  </a:moveTo>
                  <a:lnTo>
                    <a:pt x="13462" y="117348"/>
                  </a:lnTo>
                  <a:lnTo>
                    <a:pt x="1304036" y="1421384"/>
                  </a:lnTo>
                  <a:lnTo>
                    <a:pt x="0" y="2711907"/>
                  </a:lnTo>
                  <a:lnTo>
                    <a:pt x="116712" y="2829890"/>
                  </a:lnTo>
                  <a:lnTo>
                    <a:pt x="1420749" y="1539367"/>
                  </a:lnTo>
                  <a:lnTo>
                    <a:pt x="2711323" y="2843415"/>
                  </a:lnTo>
                  <a:lnTo>
                    <a:pt x="2829941" y="2726029"/>
                  </a:lnTo>
                  <a:lnTo>
                    <a:pt x="1539366" y="1422019"/>
                  </a:lnTo>
                  <a:lnTo>
                    <a:pt x="2843403" y="131445"/>
                  </a:lnTo>
                  <a:lnTo>
                    <a:pt x="2726690" y="13462"/>
                  </a:lnTo>
                  <a:lnTo>
                    <a:pt x="1422654" y="1304036"/>
                  </a:lnTo>
                  <a:lnTo>
                    <a:pt x="13208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90490" y="3187191"/>
              <a:ext cx="2843530" cy="2843530"/>
            </a:xfrm>
            <a:custGeom>
              <a:avLst/>
              <a:gdLst/>
              <a:ahLst/>
              <a:cxnLst/>
              <a:rect l="l" t="t" r="r" b="b"/>
              <a:pathLst>
                <a:path w="2843529" h="2843529">
                  <a:moveTo>
                    <a:pt x="132080" y="0"/>
                  </a:moveTo>
                  <a:lnTo>
                    <a:pt x="1422654" y="1304036"/>
                  </a:lnTo>
                  <a:lnTo>
                    <a:pt x="2726690" y="13462"/>
                  </a:lnTo>
                  <a:lnTo>
                    <a:pt x="2843403" y="131445"/>
                  </a:lnTo>
                  <a:lnTo>
                    <a:pt x="1539366" y="1422019"/>
                  </a:lnTo>
                  <a:lnTo>
                    <a:pt x="2829941" y="2726029"/>
                  </a:lnTo>
                  <a:lnTo>
                    <a:pt x="2711323" y="2843415"/>
                  </a:lnTo>
                  <a:lnTo>
                    <a:pt x="1420749" y="1539367"/>
                  </a:lnTo>
                  <a:lnTo>
                    <a:pt x="116712" y="2829890"/>
                  </a:lnTo>
                  <a:lnTo>
                    <a:pt x="0" y="2711907"/>
                  </a:lnTo>
                  <a:lnTo>
                    <a:pt x="1304036" y="1421384"/>
                  </a:lnTo>
                  <a:lnTo>
                    <a:pt x="13462" y="117348"/>
                  </a:lnTo>
                  <a:lnTo>
                    <a:pt x="132080" y="0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9157" y="898461"/>
            <a:ext cx="7407275" cy="2330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3200" algn="l"/>
                <a:tab pos="1744980" algn="l"/>
                <a:tab pos="3170555" algn="l"/>
                <a:tab pos="4928870" algn="l"/>
                <a:tab pos="6371590" algn="l"/>
              </a:tabLst>
            </a:pPr>
            <a:r>
              <a:rPr sz="1800" b="1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Наркомания</a:t>
            </a:r>
            <a:r>
              <a:rPr sz="1800" b="1" i="1" dirty="0">
                <a:solidFill>
                  <a:srgbClr val="6F2F9F"/>
                </a:solidFill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Times New Roman"/>
                <a:cs typeface="Times New Roman"/>
              </a:rPr>
              <a:t>-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хроническое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прогредиентное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заболевание,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0" dirty="0">
                <a:latin typeface="Times New Roman"/>
                <a:cs typeface="Times New Roman"/>
              </a:rPr>
              <a:t>вызванное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употреблением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наркотических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веществ.</a:t>
            </a:r>
            <a:endParaRPr sz="180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440"/>
              </a:spcBef>
              <a:buFont typeface="Microsoft Sans Serif"/>
              <a:buChar char="•"/>
              <a:tabLst>
                <a:tab pos="354965" algn="l"/>
              </a:tabLst>
            </a:pPr>
            <a:r>
              <a:rPr sz="1800" dirty="0">
                <a:latin typeface="Times New Roman"/>
                <a:cs typeface="Times New Roman"/>
              </a:rPr>
              <a:t>Также</a:t>
            </a:r>
            <a:r>
              <a:rPr sz="1800" spc="7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употребляется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термин</a:t>
            </a:r>
            <a:r>
              <a:rPr sz="1800" spc="6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6F2F9F"/>
                </a:solidFill>
                <a:latin typeface="Times New Roman"/>
                <a:cs typeface="Times New Roman"/>
              </a:rPr>
              <a:t>«</a:t>
            </a:r>
            <a:r>
              <a:rPr sz="1800" b="1" i="1" spc="-10" dirty="0">
                <a:solidFill>
                  <a:srgbClr val="6F2F9F"/>
                </a:solidFill>
                <a:latin typeface="Times New Roman"/>
                <a:cs typeface="Times New Roman"/>
              </a:rPr>
              <a:t>токсикомания»</a:t>
            </a:r>
            <a:r>
              <a:rPr sz="1800" b="1" i="1" spc="6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—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обычно</a:t>
            </a:r>
            <a:r>
              <a:rPr sz="1800" spc="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это</a:t>
            </a:r>
            <a:r>
              <a:rPr sz="1800" spc="6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означает</a:t>
            </a:r>
            <a:endParaRPr sz="1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imes New Roman"/>
                <a:cs typeface="Times New Roman"/>
              </a:rPr>
              <a:t>зависимость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веществ,</a:t>
            </a:r>
            <a:r>
              <a:rPr sz="1800" spc="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которые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законом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отнесены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</a:t>
            </a:r>
            <a:r>
              <a:rPr sz="1800" spc="-2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наркотикам.</a:t>
            </a:r>
            <a:endParaRPr sz="1800">
              <a:latin typeface="Times New Roman"/>
              <a:cs typeface="Times New Roman"/>
            </a:endParaRPr>
          </a:p>
          <a:p>
            <a:pPr marL="353695" marR="5080" indent="-340995" algn="just">
              <a:lnSpc>
                <a:spcPct val="100000"/>
              </a:lnSpc>
              <a:spcBef>
                <a:spcPts val="42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800" dirty="0">
                <a:latin typeface="Times New Roman"/>
                <a:cs typeface="Times New Roman"/>
              </a:rPr>
              <a:t>Больной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человек,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как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правило,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хочет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избавиться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от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своей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болезни,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Times New Roman"/>
                <a:cs typeface="Times New Roman"/>
              </a:rPr>
              <a:t>вот 	</a:t>
            </a:r>
            <a:r>
              <a:rPr sz="1800" dirty="0">
                <a:latin typeface="Times New Roman"/>
                <a:cs typeface="Times New Roman"/>
              </a:rPr>
              <a:t>человек</a:t>
            </a:r>
            <a:r>
              <a:rPr sz="1800" spc="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наркотической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или</a:t>
            </a:r>
            <a:r>
              <a:rPr sz="1800" spc="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алкогольной</a:t>
            </a:r>
            <a:r>
              <a:rPr sz="1800" spc="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зависимостью</a:t>
            </a:r>
            <a:r>
              <a:rPr sz="1800" spc="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этого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spc="-25" dirty="0">
                <a:latin typeface="Times New Roman"/>
                <a:cs typeface="Times New Roman"/>
              </a:rPr>
              <a:t>не 	</a:t>
            </a:r>
            <a:r>
              <a:rPr sz="1800" dirty="0">
                <a:latin typeface="Times New Roman"/>
                <a:cs typeface="Times New Roman"/>
              </a:rPr>
              <a:t>торопится</a:t>
            </a:r>
            <a:r>
              <a:rPr sz="1800" spc="8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делать,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а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часто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даже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не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подозревает,</a:t>
            </a:r>
            <a:r>
              <a:rPr sz="1800" spc="100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что</a:t>
            </a:r>
            <a:r>
              <a:rPr sz="1800" spc="95" dirty="0">
                <a:latin typeface="Times New Roman"/>
                <a:cs typeface="Times New Roman"/>
              </a:rPr>
              <a:t>  </a:t>
            </a:r>
            <a:r>
              <a:rPr sz="1800" dirty="0">
                <a:latin typeface="Times New Roman"/>
                <a:cs typeface="Times New Roman"/>
              </a:rPr>
              <a:t>он</a:t>
            </a:r>
            <a:r>
              <a:rPr sz="1800" spc="90" dirty="0">
                <a:latin typeface="Times New Roman"/>
                <a:cs typeface="Times New Roman"/>
              </a:rPr>
              <a:t>  </a:t>
            </a:r>
            <a:r>
              <a:rPr sz="1800" spc="-20" dirty="0">
                <a:latin typeface="Times New Roman"/>
                <a:cs typeface="Times New Roman"/>
              </a:rPr>
              <a:t>болен 	наркотической</a:t>
            </a:r>
            <a:r>
              <a:rPr sz="1800" spc="1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зависимостью.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8" y="3429063"/>
            <a:ext cx="3046349" cy="2376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7982" y="3428936"/>
            <a:ext cx="3576700" cy="237655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012" y="898271"/>
            <a:ext cx="7695565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  <a:tab pos="358140" algn="l"/>
              </a:tabLst>
            </a:pPr>
            <a:r>
              <a:rPr sz="2000" dirty="0">
                <a:latin typeface="Times New Roman"/>
                <a:cs typeface="Times New Roman"/>
              </a:rPr>
              <a:t>	По</a:t>
            </a:r>
            <a:r>
              <a:rPr sz="2000" spc="33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скорости</a:t>
            </a:r>
            <a:r>
              <a:rPr sz="2000" spc="34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привыкания</a:t>
            </a:r>
            <a:r>
              <a:rPr sz="2000" spc="340" dirty="0"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никотин</a:t>
            </a:r>
            <a:r>
              <a:rPr sz="2000" b="1" spc="33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лишь</a:t>
            </a:r>
            <a:r>
              <a:rPr sz="2000" spc="32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немного</a:t>
            </a:r>
            <a:r>
              <a:rPr sz="2000" spc="355" dirty="0">
                <a:latin typeface="Times New Roman"/>
                <a:cs typeface="Times New Roman"/>
              </a:rPr>
              <a:t>  </a:t>
            </a:r>
            <a:r>
              <a:rPr sz="2000" spc="-10" dirty="0">
                <a:latin typeface="Times New Roman"/>
                <a:cs typeface="Times New Roman"/>
              </a:rPr>
              <a:t>уступает </a:t>
            </a:r>
            <a:r>
              <a:rPr sz="2000" dirty="0">
                <a:latin typeface="Times New Roman"/>
                <a:cs typeface="Times New Roman"/>
              </a:rPr>
              <a:t>героину,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но</a:t>
            </a:r>
            <a:r>
              <a:rPr sz="2000" spc="2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оставляет</a:t>
            </a:r>
            <a:r>
              <a:rPr sz="2000" spc="27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позади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почти</a:t>
            </a:r>
            <a:r>
              <a:rPr sz="2000" spc="2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</a:t>
            </a:r>
            <a:r>
              <a:rPr sz="2000" spc="2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остальные</a:t>
            </a:r>
            <a:r>
              <a:rPr sz="2000" spc="2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наркотики,</a:t>
            </a:r>
            <a:r>
              <a:rPr sz="2000" spc="25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за </a:t>
            </a:r>
            <a:r>
              <a:rPr sz="2000" spc="-10" dirty="0">
                <a:latin typeface="Times New Roman"/>
                <a:cs typeface="Times New Roman"/>
              </a:rPr>
              <a:t>исключением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некоторых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метамфетаминов.</a:t>
            </a:r>
            <a:endParaRPr sz="2000">
              <a:latin typeface="Times New Roman"/>
              <a:cs typeface="Times New Roman"/>
            </a:endParaRPr>
          </a:p>
          <a:p>
            <a:pPr marL="355600" marR="14604" indent="-342900" algn="just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5600" algn="l"/>
                <a:tab pos="358140" algn="l"/>
              </a:tabLst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	Привыкание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организма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к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никотину</a:t>
            </a:r>
            <a:r>
              <a:rPr sz="20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происходит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примерно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со</a:t>
            </a:r>
            <a:r>
              <a:rPr sz="20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2-3-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го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приёма</a:t>
            </a:r>
            <a:r>
              <a:rPr sz="2000" dirty="0">
                <a:latin typeface="Times New Roman"/>
                <a:cs typeface="Times New Roman"/>
              </a:rPr>
              <a:t>.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каждой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новой</a:t>
            </a:r>
            <a:r>
              <a:rPr sz="2000" spc="-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дозой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сила</a:t>
            </a:r>
            <a:r>
              <a:rPr sz="2000" spc="-3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зависимости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возрастает.</a:t>
            </a:r>
            <a:endParaRPr sz="2000">
              <a:latin typeface="Times New Roman"/>
              <a:cs typeface="Times New Roman"/>
            </a:endParaRPr>
          </a:p>
          <a:p>
            <a:pPr marL="355600" marR="8890" indent="-342900" algn="just">
              <a:lnSpc>
                <a:spcPct val="100000"/>
              </a:lnSpc>
              <a:spcBef>
                <a:spcPts val="480"/>
              </a:spcBef>
              <a:buFont typeface="Microsoft Sans Serif"/>
              <a:buChar char="•"/>
              <a:tabLst>
                <a:tab pos="355600" algn="l"/>
                <a:tab pos="358140" algn="l"/>
              </a:tabLst>
            </a:pPr>
            <a:r>
              <a:rPr sz="2000" dirty="0">
                <a:solidFill>
                  <a:srgbClr val="00AF50"/>
                </a:solidFill>
                <a:latin typeface="Times New Roman"/>
                <a:cs typeface="Times New Roman"/>
              </a:rPr>
              <a:t>	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Никотиновая</a:t>
            </a:r>
            <a:r>
              <a:rPr sz="2000" b="1" spc="110" dirty="0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sz="2000" b="1" dirty="0">
                <a:solidFill>
                  <a:srgbClr val="00AF50"/>
                </a:solidFill>
                <a:latin typeface="Times New Roman"/>
                <a:cs typeface="Times New Roman"/>
              </a:rPr>
              <a:t>зависимость</a:t>
            </a:r>
            <a:r>
              <a:rPr sz="2000" b="1" spc="110" dirty="0">
                <a:solidFill>
                  <a:srgbClr val="00AF50"/>
                </a:solidFill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—</a:t>
            </a:r>
            <a:r>
              <a:rPr sz="2000" spc="110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одна</a:t>
            </a:r>
            <a:r>
              <a:rPr sz="2000" spc="105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из</a:t>
            </a:r>
            <a:r>
              <a:rPr sz="2000" spc="11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самых</a:t>
            </a:r>
            <a:r>
              <a:rPr sz="2000" spc="114" dirty="0">
                <a:latin typeface="Times New Roman"/>
                <a:cs typeface="Times New Roman"/>
              </a:rPr>
              <a:t>  </a:t>
            </a:r>
            <a:r>
              <a:rPr sz="2000" dirty="0">
                <a:latin typeface="Times New Roman"/>
                <a:cs typeface="Times New Roman"/>
              </a:rPr>
              <a:t>тяжёлых</a:t>
            </a:r>
            <a:r>
              <a:rPr sz="2000" spc="114" dirty="0">
                <a:latin typeface="Times New Roman"/>
                <a:cs typeface="Times New Roman"/>
              </a:rPr>
              <a:t>  </a:t>
            </a:r>
            <a:r>
              <a:rPr sz="2000" spc="-20" dirty="0">
                <a:latin typeface="Times New Roman"/>
                <a:cs typeface="Times New Roman"/>
              </a:rPr>
              <a:t>форм </a:t>
            </a:r>
            <a:r>
              <a:rPr sz="2000" spc="-10" dirty="0">
                <a:latin typeface="Times New Roman"/>
                <a:cs typeface="Times New Roman"/>
              </a:rPr>
              <a:t>наркомании.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Влияние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никотина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организм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является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чрезвычайно разрушительным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никогда</a:t>
            </a:r>
            <a:r>
              <a:rPr sz="2000" spc="-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</a:t>
            </a:r>
            <a:r>
              <a:rPr sz="2000" spc="-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проходит</a:t>
            </a:r>
            <a:r>
              <a:rPr sz="2000" spc="-6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бесследно.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594" y="3664000"/>
            <a:ext cx="3095879" cy="23215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0035" y="3662972"/>
            <a:ext cx="2880360" cy="230428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2962" y="714374"/>
            <a:ext cx="6388735" cy="214757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263775">
              <a:lnSpc>
                <a:spcPct val="100000"/>
              </a:lnSpc>
              <a:spcBef>
                <a:spcPts val="680"/>
              </a:spcBef>
            </a:pPr>
            <a:r>
              <a:rPr sz="2400" b="1" u="sng" spc="-4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Уровни</a:t>
            </a:r>
            <a:r>
              <a:rPr sz="2400" b="1" u="sng" spc="-105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sng" spc="-10" dirty="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Times New Roman"/>
                <a:cs typeface="Times New Roman"/>
              </a:rPr>
              <a:t>зависимости:</a:t>
            </a:r>
            <a:endParaRPr sz="24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80"/>
              </a:spcBef>
              <a:buFont typeface="Wingdings"/>
              <a:buChar char=""/>
              <a:tabLst>
                <a:tab pos="469265" algn="l"/>
              </a:tabLst>
            </a:pPr>
            <a:r>
              <a:rPr sz="2400" dirty="0">
                <a:latin typeface="Times New Roman"/>
                <a:cs typeface="Times New Roman"/>
              </a:rPr>
              <a:t>Физическое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привыкание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организма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человека;</a:t>
            </a:r>
            <a:endParaRPr sz="24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60"/>
              </a:spcBef>
              <a:buFont typeface="Wingdings"/>
              <a:buChar char=""/>
              <a:tabLst>
                <a:tab pos="469265" algn="l"/>
              </a:tabLst>
            </a:pPr>
            <a:r>
              <a:rPr sz="2400" dirty="0">
                <a:latin typeface="Times New Roman"/>
                <a:cs typeface="Times New Roman"/>
              </a:rPr>
              <a:t>Психическая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зависимость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от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наркотического</a:t>
            </a:r>
            <a:endParaRPr sz="2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вещества;</a:t>
            </a:r>
            <a:endParaRPr sz="24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585"/>
              </a:spcBef>
              <a:buFont typeface="Wingdings"/>
              <a:buChar char=""/>
              <a:tabLst>
                <a:tab pos="469265" algn="l"/>
              </a:tabLst>
            </a:pPr>
            <a:r>
              <a:rPr sz="2400" spc="-10" dirty="0">
                <a:latin typeface="Times New Roman"/>
                <a:cs typeface="Times New Roman"/>
              </a:rPr>
              <a:t>Толерантность.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865" y="2780906"/>
            <a:ext cx="5010023" cy="33364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7604" y="785495"/>
            <a:ext cx="57550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none" dirty="0">
                <a:latin typeface="Times New Roman"/>
                <a:cs typeface="Times New Roman"/>
              </a:rPr>
              <a:t>Психическое</a:t>
            </a:r>
            <a:r>
              <a:rPr sz="2800" b="1" u="none" spc="-114" dirty="0">
                <a:latin typeface="Times New Roman"/>
                <a:cs typeface="Times New Roman"/>
              </a:rPr>
              <a:t> </a:t>
            </a:r>
            <a:r>
              <a:rPr sz="2800" b="1" u="none" dirty="0">
                <a:latin typeface="Times New Roman"/>
                <a:cs typeface="Times New Roman"/>
              </a:rPr>
              <a:t>воздействие</a:t>
            </a:r>
            <a:r>
              <a:rPr sz="2800" b="1" u="none" spc="-110" dirty="0">
                <a:latin typeface="Times New Roman"/>
                <a:cs typeface="Times New Roman"/>
              </a:rPr>
              <a:t> </a:t>
            </a:r>
            <a:r>
              <a:rPr sz="2800" b="1" u="none" spc="-10" dirty="0">
                <a:latin typeface="Times New Roman"/>
                <a:cs typeface="Times New Roman"/>
              </a:rPr>
              <a:t>никотина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707" y="1265554"/>
            <a:ext cx="7407909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600" dirty="0">
                <a:latin typeface="Times New Roman"/>
                <a:cs typeface="Times New Roman"/>
              </a:rPr>
              <a:t>Вне</a:t>
            </a:r>
            <a:r>
              <a:rPr sz="1600" spc="34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всякого</a:t>
            </a:r>
            <a:r>
              <a:rPr sz="1600" spc="32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сомнения,</a:t>
            </a:r>
            <a:r>
              <a:rPr sz="1600" spc="355" dirty="0"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употребление</a:t>
            </a:r>
            <a:r>
              <a:rPr sz="1600" spc="34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никотина</a:t>
            </a:r>
            <a:r>
              <a:rPr sz="1600" spc="350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вызывает</a:t>
            </a:r>
            <a:r>
              <a:rPr sz="1600" spc="33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1600" spc="-10" dirty="0">
                <a:latin typeface="Times New Roman"/>
                <a:cs typeface="Times New Roman"/>
              </a:rPr>
              <a:t>своеобразное </a:t>
            </a:r>
            <a:r>
              <a:rPr sz="1600" dirty="0">
                <a:latin typeface="Times New Roman"/>
                <a:cs typeface="Times New Roman"/>
              </a:rPr>
              <a:t>удовольствие,</a:t>
            </a:r>
            <a:r>
              <a:rPr sz="1600" spc="28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эйфорию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массу</a:t>
            </a:r>
            <a:r>
              <a:rPr sz="1600" spc="24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постэффектов,</a:t>
            </a:r>
            <a:r>
              <a:rPr sz="1600" spc="27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большинство</a:t>
            </a:r>
            <a:r>
              <a:rPr sz="1600" spc="2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из</a:t>
            </a:r>
            <a:r>
              <a:rPr sz="1600" spc="2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которых</a:t>
            </a:r>
            <a:r>
              <a:rPr sz="1600" spc="27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всё- </a:t>
            </a:r>
            <a:r>
              <a:rPr sz="1600" dirty="0">
                <a:latin typeface="Times New Roman"/>
                <a:cs typeface="Times New Roman"/>
              </a:rPr>
              <a:t>таки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являются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скорее</a:t>
            </a:r>
            <a:r>
              <a:rPr sz="1600" spc="2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приятными,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чем</a:t>
            </a:r>
            <a:r>
              <a:rPr sz="1600" spc="2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неприятными.</a:t>
            </a:r>
            <a:r>
              <a:rPr sz="1600" spc="204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А</a:t>
            </a:r>
            <a:r>
              <a:rPr sz="1600" spc="19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человеку</a:t>
            </a:r>
            <a:r>
              <a:rPr sz="1600" spc="17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свойственно привязываться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ко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всему,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что</a:t>
            </a:r>
            <a:r>
              <a:rPr sz="1600" spc="-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доставляет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ему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удовольствие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34707" y="5219446"/>
            <a:ext cx="740790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0"/>
              </a:spcBef>
              <a:buFont typeface="Microsoft Sans Serif"/>
              <a:buChar char="•"/>
              <a:tabLst>
                <a:tab pos="355600" algn="l"/>
              </a:tabLst>
            </a:pPr>
            <a:r>
              <a:rPr sz="1600" dirty="0">
                <a:latin typeface="Times New Roman"/>
                <a:cs typeface="Times New Roman"/>
              </a:rPr>
              <a:t>Человек,</a:t>
            </a:r>
            <a:r>
              <a:rPr sz="1600" spc="2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быстро</a:t>
            </a:r>
            <a:r>
              <a:rPr sz="1600" spc="27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привыкает</a:t>
            </a:r>
            <a:r>
              <a:rPr sz="1600" spc="280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2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состоянию</a:t>
            </a:r>
            <a:r>
              <a:rPr sz="1600" spc="28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наркотического</a:t>
            </a:r>
            <a:r>
              <a:rPr sz="1600" spc="295" dirty="0">
                <a:latin typeface="Times New Roman"/>
                <a:cs typeface="Times New Roman"/>
              </a:rPr>
              <a:t>  </a:t>
            </a:r>
            <a:r>
              <a:rPr sz="1600" dirty="0">
                <a:latin typeface="Times New Roman"/>
                <a:cs typeface="Times New Roman"/>
              </a:rPr>
              <a:t>опьянения,</a:t>
            </a:r>
            <a:r>
              <a:rPr sz="1600" spc="290" dirty="0">
                <a:latin typeface="Times New Roman"/>
                <a:cs typeface="Times New Roman"/>
              </a:rPr>
              <a:t>  </a:t>
            </a:r>
            <a:r>
              <a:rPr sz="1600" spc="-50" dirty="0">
                <a:latin typeface="Times New Roman"/>
                <a:cs typeface="Times New Roman"/>
              </a:rPr>
              <a:t>и </a:t>
            </a:r>
            <a:r>
              <a:rPr sz="1600" dirty="0">
                <a:latin typeface="Times New Roman"/>
                <a:cs typeface="Times New Roman"/>
              </a:rPr>
              <a:t>изменение</a:t>
            </a:r>
            <a:r>
              <a:rPr sz="1600" spc="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физического</a:t>
            </a:r>
            <a:r>
              <a:rPr sz="1600" spc="5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состояния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организма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результате</a:t>
            </a:r>
            <a:r>
              <a:rPr sz="1600" spc="8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нехватки</a:t>
            </a:r>
            <a:r>
              <a:rPr sz="1600" spc="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никотина</a:t>
            </a:r>
            <a:r>
              <a:rPr sz="1600" spc="75" dirty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в </a:t>
            </a:r>
            <a:r>
              <a:rPr sz="1600" dirty="0">
                <a:latin typeface="Times New Roman"/>
                <a:cs typeface="Times New Roman"/>
              </a:rPr>
              <a:t>крови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вызывает</a:t>
            </a:r>
            <a:r>
              <a:rPr sz="1600" spc="-6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чисто</a:t>
            </a:r>
            <a:r>
              <a:rPr sz="1600" spc="-35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психологический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дискомфорт.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613" y="2492882"/>
            <a:ext cx="3264408" cy="244830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0080" y="2478151"/>
            <a:ext cx="2477643" cy="247764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707" y="892492"/>
            <a:ext cx="16967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none" spc="-20" dirty="0">
                <a:latin typeface="Calibri"/>
                <a:cs typeface="Calibri"/>
              </a:rPr>
              <a:t>Толерантность.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3525" y="917892"/>
            <a:ext cx="42341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78180" algn="l"/>
                <a:tab pos="2538095" algn="l"/>
              </a:tabLst>
            </a:pP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Под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толерантностью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подразумевается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95515" y="917892"/>
            <a:ext cx="1015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состояние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4707" y="1197609"/>
            <a:ext cx="3103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0000" algn="l"/>
                <a:tab pos="1597660" algn="l"/>
              </a:tabLst>
            </a:pP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адаптации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spc="-5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наркотическим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4865" y="1197609"/>
            <a:ext cx="4171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9440" algn="l"/>
                <a:tab pos="1526540" algn="l"/>
                <a:tab pos="2202180" algn="l"/>
              </a:tabLst>
            </a:pP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другим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ПАВ,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характеризующееся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4707" y="1471929"/>
            <a:ext cx="7477125" cy="4416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уменьшенной</a:t>
            </a:r>
            <a:r>
              <a:rPr sz="18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реакцией</a:t>
            </a:r>
            <a:r>
              <a:rPr sz="18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8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введение</a:t>
            </a:r>
            <a:r>
              <a:rPr sz="18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того</a:t>
            </a:r>
            <a:r>
              <a:rPr sz="18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же</a:t>
            </a:r>
            <a:r>
              <a:rPr sz="18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количества</a:t>
            </a:r>
            <a:r>
              <a:rPr sz="18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наркотика,</a:t>
            </a:r>
            <a:r>
              <a:rPr sz="1800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когда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800" spc="33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достижения</a:t>
            </a:r>
            <a:r>
              <a:rPr sz="1800" spc="34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прежнего</a:t>
            </a:r>
            <a:r>
              <a:rPr sz="1800" spc="34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эффекта</a:t>
            </a:r>
            <a:r>
              <a:rPr sz="1800" spc="34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требуется</a:t>
            </a:r>
            <a:r>
              <a:rPr sz="1800" spc="34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более</a:t>
            </a:r>
            <a:r>
              <a:rPr sz="1800" spc="34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высокая</a:t>
            </a:r>
            <a:r>
              <a:rPr sz="1800" spc="34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доза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препарата.</a:t>
            </a:r>
            <a:endParaRPr sz="18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165"/>
              </a:spcBef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Через</a:t>
            </a:r>
            <a:r>
              <a:rPr sz="1800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определенное</a:t>
            </a:r>
            <a:r>
              <a:rPr sz="1800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время</a:t>
            </a:r>
            <a:r>
              <a:rPr sz="1800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после</a:t>
            </a:r>
            <a:r>
              <a:rPr sz="1800" spc="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начала</a:t>
            </a:r>
            <a:r>
              <a:rPr sz="1800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систематического</a:t>
            </a:r>
            <a:r>
              <a:rPr sz="1800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употребления наркотиков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первоначальная</a:t>
            </a:r>
            <a:r>
              <a:rPr sz="18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доза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перестает оказывать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желаемое</a:t>
            </a:r>
            <a:r>
              <a:rPr sz="18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действие,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больной</a:t>
            </a:r>
            <a:r>
              <a:rPr sz="1800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вынужден</a:t>
            </a:r>
            <a:r>
              <a:rPr sz="18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повышать</a:t>
            </a:r>
            <a:r>
              <a:rPr sz="18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дозу.</a:t>
            </a:r>
            <a:r>
              <a:rPr sz="1800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дальнейшем</a:t>
            </a:r>
            <a:r>
              <a:rPr sz="18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эта</a:t>
            </a:r>
            <a:r>
              <a:rPr sz="1800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доза</a:t>
            </a:r>
            <a:r>
              <a:rPr sz="1800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становится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недостаточной</a:t>
            </a:r>
            <a:r>
              <a:rPr sz="1800" spc="3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spc="3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возникает</a:t>
            </a:r>
            <a:r>
              <a:rPr sz="1800" spc="3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потребность</a:t>
            </a:r>
            <a:r>
              <a:rPr sz="1800" spc="3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spc="3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еще</a:t>
            </a:r>
            <a:r>
              <a:rPr sz="1800" spc="3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большем</a:t>
            </a:r>
            <a:r>
              <a:rPr sz="1800" spc="3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ее</a:t>
            </a:r>
            <a:r>
              <a:rPr sz="1800" spc="3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увеличении.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Происходит</a:t>
            </a:r>
            <a:r>
              <a:rPr sz="1800" spc="7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рост</a:t>
            </a:r>
            <a:r>
              <a:rPr sz="1800" spc="7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толерантности.</a:t>
            </a:r>
            <a:r>
              <a:rPr sz="1800" spc="5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800" spc="6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этом</a:t>
            </a:r>
            <a:r>
              <a:rPr sz="1800" spc="6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организм</a:t>
            </a:r>
            <a:r>
              <a:rPr sz="1800" spc="5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наркомана</a:t>
            </a:r>
            <a:r>
              <a:rPr sz="1800" spc="6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может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переносить</a:t>
            </a:r>
            <a:r>
              <a:rPr sz="1800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дозы</a:t>
            </a:r>
            <a:r>
              <a:rPr sz="1800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наркотика,</a:t>
            </a:r>
            <a:r>
              <a:rPr sz="18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значительно</a:t>
            </a:r>
            <a:r>
              <a:rPr sz="1800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превышающие</a:t>
            </a:r>
            <a:r>
              <a:rPr sz="1800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терапевтические,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отдельных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случаях</a:t>
            </a:r>
            <a:r>
              <a:rPr sz="18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смертельные</a:t>
            </a:r>
            <a:r>
              <a:rPr sz="18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18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здорового</a:t>
            </a:r>
            <a:r>
              <a:rPr sz="18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человека.</a:t>
            </a:r>
            <a:endParaRPr sz="1800">
              <a:latin typeface="Calibri"/>
              <a:cs typeface="Calibri"/>
            </a:endParaRPr>
          </a:p>
          <a:p>
            <a:pPr marL="12700" marR="7620" algn="just">
              <a:lnSpc>
                <a:spcPct val="100000"/>
              </a:lnSpc>
              <a:spcBef>
                <a:spcPts val="2165"/>
              </a:spcBef>
            </a:pP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Рост</a:t>
            </a:r>
            <a:r>
              <a:rPr sz="1800" spc="229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толерантности</a:t>
            </a:r>
            <a:r>
              <a:rPr sz="1800" spc="24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сопровождается</a:t>
            </a:r>
            <a:r>
              <a:rPr sz="1800" spc="23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подавлением</a:t>
            </a:r>
            <a:r>
              <a:rPr sz="1800" spc="23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защитных</a:t>
            </a:r>
            <a:r>
              <a:rPr sz="1800" spc="24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реакций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организма</a:t>
            </a:r>
            <a:r>
              <a:rPr sz="1800" spc="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(исчезновение</a:t>
            </a:r>
            <a:r>
              <a:rPr sz="1800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рвоты,</a:t>
            </a:r>
            <a:r>
              <a:rPr sz="1800" spc="2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кашля</a:t>
            </a:r>
            <a:r>
              <a:rPr sz="1800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пр.).</a:t>
            </a:r>
            <a:r>
              <a:rPr sz="1800" spc="2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Повышение</a:t>
            </a:r>
            <a:r>
              <a:rPr sz="1800" spc="1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толерантности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может</a:t>
            </a:r>
            <a:r>
              <a:rPr sz="1800" spc="4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проявляться</a:t>
            </a:r>
            <a:r>
              <a:rPr sz="1800" spc="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r>
              <a:rPr sz="1800" spc="4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spc="4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увеличении</a:t>
            </a:r>
            <a:r>
              <a:rPr sz="1800" spc="4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разовых</a:t>
            </a:r>
            <a:r>
              <a:rPr sz="1800" spc="4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доз,</a:t>
            </a:r>
            <a:r>
              <a:rPr sz="1800" spc="4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так</a:t>
            </a:r>
            <a:r>
              <a:rPr sz="1800" spc="4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800" spc="4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spc="4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увеличении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частоты</a:t>
            </a:r>
            <a:r>
              <a:rPr sz="18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приема</a:t>
            </a:r>
            <a:r>
              <a:rPr sz="18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1F5F"/>
                </a:solidFill>
                <a:latin typeface="Calibri"/>
                <a:cs typeface="Calibri"/>
              </a:rPr>
              <a:t>наркотиков.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382" y="0"/>
            <a:ext cx="9128125" cy="6858000"/>
            <a:chOff x="16382" y="0"/>
            <a:chExt cx="9128125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668464"/>
              <a:ext cx="7920863" cy="55445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2" y="0"/>
              <a:ext cx="9127617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707" y="788670"/>
            <a:ext cx="747268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7140" algn="l"/>
              </a:tabLst>
            </a:pPr>
            <a:r>
              <a:rPr sz="2000" b="1" u="none" spc="-10" dirty="0">
                <a:solidFill>
                  <a:srgbClr val="FF0000"/>
                </a:solidFill>
                <a:latin typeface="Times New Roman"/>
                <a:cs typeface="Times New Roman"/>
              </a:rPr>
              <a:t>Интернет</a:t>
            </a:r>
            <a:r>
              <a:rPr sz="2000" b="1" u="none" dirty="0">
                <a:solidFill>
                  <a:srgbClr val="FF0000"/>
                </a:solidFill>
                <a:latin typeface="Times New Roman"/>
                <a:cs typeface="Times New Roman"/>
              </a:rPr>
              <a:t>	зависимость</a:t>
            </a:r>
            <a:r>
              <a:rPr sz="2000" b="1" u="none" spc="3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800" u="none" dirty="0">
                <a:solidFill>
                  <a:srgbClr val="000000"/>
                </a:solidFill>
              </a:rPr>
              <a:t>—</a:t>
            </a:r>
            <a:r>
              <a:rPr sz="1800" u="none" spc="360" dirty="0">
                <a:solidFill>
                  <a:srgbClr val="000000"/>
                </a:solidFill>
              </a:rPr>
              <a:t> </a:t>
            </a:r>
            <a:r>
              <a:rPr sz="1600" u="none" dirty="0">
                <a:solidFill>
                  <a:srgbClr val="000000"/>
                </a:solidFill>
              </a:rPr>
              <a:t>навязчивое</a:t>
            </a:r>
            <a:r>
              <a:rPr sz="1600" u="none" spc="310" dirty="0">
                <a:solidFill>
                  <a:srgbClr val="000000"/>
                </a:solidFill>
              </a:rPr>
              <a:t> </a:t>
            </a:r>
            <a:r>
              <a:rPr sz="1600" u="none" dirty="0">
                <a:solidFill>
                  <a:srgbClr val="000000"/>
                </a:solidFill>
              </a:rPr>
              <a:t>желание</a:t>
            </a:r>
            <a:r>
              <a:rPr sz="1600" u="none" spc="320" dirty="0">
                <a:solidFill>
                  <a:srgbClr val="000000"/>
                </a:solidFill>
              </a:rPr>
              <a:t> </a:t>
            </a:r>
            <a:r>
              <a:rPr sz="1600" u="none" dirty="0">
                <a:solidFill>
                  <a:srgbClr val="000000"/>
                </a:solidFill>
              </a:rPr>
              <a:t>подключиться</a:t>
            </a:r>
            <a:r>
              <a:rPr sz="1600" u="none" spc="310" dirty="0">
                <a:solidFill>
                  <a:srgbClr val="000000"/>
                </a:solidFill>
              </a:rPr>
              <a:t> </a:t>
            </a:r>
            <a:r>
              <a:rPr sz="1600" u="none" dirty="0">
                <a:solidFill>
                  <a:srgbClr val="000000"/>
                </a:solidFill>
              </a:rPr>
              <a:t>в</a:t>
            </a:r>
            <a:r>
              <a:rPr sz="1600" u="none" spc="300" dirty="0">
                <a:solidFill>
                  <a:srgbClr val="000000"/>
                </a:solidFill>
              </a:rPr>
              <a:t> </a:t>
            </a:r>
            <a:r>
              <a:rPr sz="1600" u="none" spc="-10" dirty="0">
                <a:solidFill>
                  <a:srgbClr val="000000"/>
                </a:solidFill>
              </a:rPr>
              <a:t>свободное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4707" y="1093406"/>
            <a:ext cx="7479030" cy="4919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Times New Roman"/>
                <a:cs typeface="Times New Roman"/>
              </a:rPr>
              <a:t>время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к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10" dirty="0">
                <a:latin typeface="Times New Roman"/>
                <a:cs typeface="Times New Roman"/>
              </a:rPr>
              <a:t>интернету.</a:t>
            </a:r>
            <a:endParaRPr sz="1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Несмотря</a:t>
            </a:r>
            <a:r>
              <a:rPr sz="1600" spc="305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на</a:t>
            </a:r>
            <a:r>
              <a:rPr sz="1600" spc="305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кажущуюся</a:t>
            </a:r>
            <a:r>
              <a:rPr sz="1600" spc="305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безопасность</a:t>
            </a:r>
            <a:r>
              <a:rPr sz="1600" spc="300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—</a:t>
            </a:r>
            <a:r>
              <a:rPr sz="1600" spc="300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интернет</a:t>
            </a:r>
            <a:r>
              <a:rPr sz="1600" spc="305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зависимость</a:t>
            </a:r>
            <a:r>
              <a:rPr sz="1600" spc="300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spc="-10" dirty="0">
                <a:solidFill>
                  <a:srgbClr val="6F2F9F"/>
                </a:solidFill>
                <a:latin typeface="Times New Roman"/>
                <a:cs typeface="Times New Roman"/>
              </a:rPr>
              <a:t>негативно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сказывается</a:t>
            </a:r>
            <a:r>
              <a:rPr sz="1600" spc="195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на</a:t>
            </a:r>
            <a:r>
              <a:rPr sz="1600" spc="195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психическое</a:t>
            </a:r>
            <a:r>
              <a:rPr sz="1600" spc="200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состояние</a:t>
            </a:r>
            <a:r>
              <a:rPr sz="1600" spc="200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человека,</a:t>
            </a:r>
            <a:r>
              <a:rPr sz="1600" spc="195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является</a:t>
            </a:r>
            <a:r>
              <a:rPr sz="1600" spc="195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причиной</a:t>
            </a:r>
            <a:r>
              <a:rPr sz="1600" spc="195" dirty="0">
                <a:solidFill>
                  <a:srgbClr val="6F2F9F"/>
                </a:solidFill>
                <a:latin typeface="Times New Roman"/>
                <a:cs typeface="Times New Roman"/>
              </a:rPr>
              <a:t>  </a:t>
            </a:r>
            <a:r>
              <a:rPr sz="1600" spc="-10" dirty="0">
                <a:solidFill>
                  <a:srgbClr val="6F2F9F"/>
                </a:solidFill>
                <a:latin typeface="Times New Roman"/>
                <a:cs typeface="Times New Roman"/>
              </a:rPr>
              <a:t>стресса,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эмоционального</a:t>
            </a:r>
            <a:r>
              <a:rPr sz="1600" spc="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отчуждения,</a:t>
            </a:r>
            <a:r>
              <a:rPr sz="1600" spc="8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ухудшения</a:t>
            </a:r>
            <a:r>
              <a:rPr sz="1600" spc="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памяти</a:t>
            </a:r>
            <a:r>
              <a:rPr sz="1600" spc="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и</a:t>
            </a:r>
            <a:r>
              <a:rPr sz="1600" spc="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внимания,</a:t>
            </a:r>
            <a:r>
              <a:rPr sz="1600" spc="4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неадекватной</a:t>
            </a:r>
            <a:r>
              <a:rPr sz="1600" spc="5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Times New Roman"/>
                <a:cs typeface="Times New Roman"/>
              </a:rPr>
              <a:t>реакции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на</a:t>
            </a:r>
            <a:r>
              <a:rPr sz="1600" spc="-4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6F2F9F"/>
                </a:solidFill>
                <a:latin typeface="Times New Roman"/>
                <a:cs typeface="Times New Roman"/>
              </a:rPr>
              <a:t>критику,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частой</a:t>
            </a:r>
            <a:r>
              <a:rPr sz="1600" spc="-20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F2F9F"/>
                </a:solidFill>
                <a:latin typeface="Times New Roman"/>
                <a:cs typeface="Times New Roman"/>
              </a:rPr>
              <a:t>смены</a:t>
            </a:r>
            <a:r>
              <a:rPr sz="1600" spc="-65" dirty="0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F2F9F"/>
                </a:solidFill>
                <a:latin typeface="Times New Roman"/>
                <a:cs typeface="Times New Roman"/>
              </a:rPr>
              <a:t>настроения.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720"/>
              </a:lnSpc>
              <a:spcBef>
                <a:spcPts val="900"/>
              </a:spcBef>
              <a:tabLst>
                <a:tab pos="1216660" algn="l"/>
                <a:tab pos="2501900" algn="l"/>
                <a:tab pos="4181475" algn="l"/>
                <a:tab pos="4979670" algn="l"/>
                <a:tab pos="6313170" algn="l"/>
              </a:tabLst>
            </a:pP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Основными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критериями,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определяющими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данное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заболевание,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специалисты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20"/>
              </a:lnSpc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считают</a:t>
            </a:r>
            <a:r>
              <a:rPr sz="16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0000"/>
                </a:solidFill>
                <a:latin typeface="Calibri"/>
                <a:cs typeface="Calibri"/>
              </a:rPr>
              <a:t>следующие:</a:t>
            </a:r>
            <a:endParaRPr sz="1600">
              <a:latin typeface="Calibri"/>
              <a:cs typeface="Calibri"/>
            </a:endParaRPr>
          </a:p>
          <a:p>
            <a:pPr marL="121285" indent="-108585">
              <a:lnSpc>
                <a:spcPts val="1730"/>
              </a:lnSpc>
              <a:spcBef>
                <a:spcPts val="1160"/>
              </a:spcBef>
              <a:buChar char="-"/>
              <a:tabLst>
                <a:tab pos="121285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нежелание</a:t>
            </a:r>
            <a:r>
              <a:rPr sz="1600" spc="-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отвлечься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16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001F5F"/>
                </a:solidFill>
                <a:latin typeface="Calibri"/>
                <a:cs typeface="Calibri"/>
              </a:rPr>
              <a:t>игры;</a:t>
            </a:r>
            <a:endParaRPr sz="1600">
              <a:latin typeface="Calibri"/>
              <a:cs typeface="Calibri"/>
            </a:endParaRPr>
          </a:p>
          <a:p>
            <a:pPr marL="121285" indent="-108585">
              <a:lnSpc>
                <a:spcPts val="1540"/>
              </a:lnSpc>
              <a:buChar char="-"/>
              <a:tabLst>
                <a:tab pos="121285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раздражение</a:t>
            </a:r>
            <a:r>
              <a:rPr sz="16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6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вынужденном</a:t>
            </a:r>
            <a:r>
              <a:rPr sz="16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отвлечении;</a:t>
            </a:r>
            <a:endParaRPr sz="1600">
              <a:latin typeface="Calibri"/>
              <a:cs typeface="Calibri"/>
            </a:endParaRPr>
          </a:p>
          <a:p>
            <a:pPr marL="121285" indent="-108585">
              <a:lnSpc>
                <a:spcPts val="1530"/>
              </a:lnSpc>
              <a:buChar char="-"/>
              <a:tabLst>
                <a:tab pos="121285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неспособность</a:t>
            </a:r>
            <a:r>
              <a:rPr sz="16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спланировать</a:t>
            </a:r>
            <a:r>
              <a:rPr sz="16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окончание</a:t>
            </a:r>
            <a:r>
              <a:rPr sz="1600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сеанса</a:t>
            </a:r>
            <a:r>
              <a:rPr sz="1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игры;</a:t>
            </a:r>
            <a:endParaRPr sz="1600">
              <a:latin typeface="Calibri"/>
              <a:cs typeface="Calibri"/>
            </a:endParaRPr>
          </a:p>
          <a:p>
            <a:pPr marL="12700" marR="5715" indent="182880">
              <a:lnSpc>
                <a:spcPts val="1540"/>
              </a:lnSpc>
              <a:spcBef>
                <a:spcPts val="165"/>
              </a:spcBef>
              <a:buChar char="-"/>
              <a:tabLst>
                <a:tab pos="195580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расходование</a:t>
            </a:r>
            <a:r>
              <a:rPr sz="1600" spc="8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больших</a:t>
            </a:r>
            <a:r>
              <a:rPr sz="1600" spc="8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денег</a:t>
            </a:r>
            <a:r>
              <a:rPr sz="1600" spc="8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600" spc="8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обеспечение</a:t>
            </a:r>
            <a:r>
              <a:rPr sz="1600" spc="8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постоянного</a:t>
            </a:r>
            <a:r>
              <a:rPr sz="1600" spc="8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обновления</a:t>
            </a:r>
            <a:r>
              <a:rPr sz="1600" spc="8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игр</a:t>
            </a:r>
            <a:r>
              <a:rPr sz="1600" spc="8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устройств</a:t>
            </a:r>
            <a:r>
              <a:rPr sz="1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компьютера;</a:t>
            </a:r>
            <a:endParaRPr sz="1600">
              <a:latin typeface="Calibri"/>
              <a:cs typeface="Calibri"/>
            </a:endParaRPr>
          </a:p>
          <a:p>
            <a:pPr marL="220345" indent="-207645">
              <a:lnSpc>
                <a:spcPts val="1365"/>
              </a:lnSpc>
              <a:buChar char="-"/>
              <a:tabLst>
                <a:tab pos="220345" algn="l"/>
                <a:tab pos="1305560" algn="l"/>
                <a:tab pos="1557020" algn="l"/>
                <a:tab pos="2606675" algn="l"/>
                <a:tab pos="3300095" algn="l"/>
                <a:tab pos="4402455" algn="l"/>
                <a:tab pos="5764530" algn="l"/>
                <a:tab pos="6460490" algn="l"/>
                <a:tab pos="7355205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забывание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домашних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делах,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служебных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обязанностях,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учебе,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встречах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	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540"/>
              </a:lnSpc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договоренностях</a:t>
            </a:r>
            <a:r>
              <a:rPr sz="16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ходе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игры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6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компьютере;</a:t>
            </a:r>
            <a:endParaRPr sz="1600">
              <a:latin typeface="Calibri"/>
              <a:cs typeface="Calibri"/>
            </a:endParaRPr>
          </a:p>
          <a:p>
            <a:pPr marL="12700" marR="6985" indent="149225">
              <a:lnSpc>
                <a:spcPct val="79200"/>
              </a:lnSpc>
              <a:spcBef>
                <a:spcPts val="210"/>
              </a:spcBef>
              <a:buChar char="-"/>
              <a:tabLst>
                <a:tab pos="161925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пренебрежение</a:t>
            </a:r>
            <a:r>
              <a:rPr sz="1600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собственным</a:t>
            </a:r>
            <a:r>
              <a:rPr sz="1600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здоровьем,</a:t>
            </a:r>
            <a:r>
              <a:rPr sz="1600" spc="2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гигиеной</a:t>
            </a:r>
            <a:r>
              <a:rPr sz="1600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сном</a:t>
            </a:r>
            <a:r>
              <a:rPr sz="1600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600" spc="2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пользу</a:t>
            </a:r>
            <a:r>
              <a:rPr sz="1600" spc="2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проведения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большего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количества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времени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компьютером;</a:t>
            </a:r>
            <a:endParaRPr sz="1600">
              <a:latin typeface="Calibri"/>
              <a:cs typeface="Calibri"/>
            </a:endParaRPr>
          </a:p>
          <a:p>
            <a:pPr marL="121285" indent="-108585">
              <a:lnSpc>
                <a:spcPts val="1350"/>
              </a:lnSpc>
              <a:buChar char="-"/>
              <a:tabLst>
                <a:tab pos="121285" algn="l"/>
              </a:tabLst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злоупотребление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кофе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другими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подобными</a:t>
            </a:r>
            <a:r>
              <a:rPr sz="16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психостимуляторами;</a:t>
            </a:r>
            <a:endParaRPr sz="1600">
              <a:latin typeface="Calibri"/>
              <a:cs typeface="Calibri"/>
            </a:endParaRPr>
          </a:p>
          <a:p>
            <a:pPr marL="12700" marR="8890" indent="141605">
              <a:lnSpc>
                <a:spcPts val="1540"/>
              </a:lnSpc>
              <a:spcBef>
                <a:spcPts val="180"/>
              </a:spcBef>
              <a:buChar char="-"/>
              <a:tabLst>
                <a:tab pos="154305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готовность</a:t>
            </a:r>
            <a:r>
              <a:rPr sz="1600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удовлетворяться</a:t>
            </a:r>
            <a:r>
              <a:rPr sz="1600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нерегулярной,</a:t>
            </a:r>
            <a:r>
              <a:rPr sz="1600" spc="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случайной</a:t>
            </a:r>
            <a:r>
              <a:rPr sz="1600" spc="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600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однообразной</a:t>
            </a:r>
            <a:r>
              <a:rPr sz="1600" spc="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пищей,</a:t>
            </a:r>
            <a:r>
              <a:rPr sz="1600" spc="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001F5F"/>
                </a:solidFill>
                <a:latin typeface="Calibri"/>
                <a:cs typeface="Calibri"/>
              </a:rPr>
              <a:t>не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отрываясь</a:t>
            </a:r>
            <a:r>
              <a:rPr sz="16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16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компьютера;</a:t>
            </a:r>
            <a:endParaRPr sz="1600">
              <a:latin typeface="Calibri"/>
              <a:cs typeface="Calibri"/>
            </a:endParaRPr>
          </a:p>
          <a:p>
            <a:pPr marL="121285" indent="-108585">
              <a:lnSpc>
                <a:spcPts val="1355"/>
              </a:lnSpc>
              <a:buChar char="-"/>
              <a:tabLst>
                <a:tab pos="121285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ощущение</a:t>
            </a:r>
            <a:r>
              <a:rPr sz="16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эмоционального</a:t>
            </a:r>
            <a:r>
              <a:rPr sz="16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подъема</a:t>
            </a:r>
            <a:r>
              <a:rPr sz="1600" spc="-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во</a:t>
            </a:r>
            <a:r>
              <a:rPr sz="1600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время</a:t>
            </a:r>
            <a:r>
              <a:rPr sz="16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игры;</a:t>
            </a:r>
            <a:endParaRPr sz="1600">
              <a:latin typeface="Calibri"/>
              <a:cs typeface="Calibri"/>
            </a:endParaRPr>
          </a:p>
          <a:p>
            <a:pPr marL="144145" indent="-131445">
              <a:lnSpc>
                <a:spcPts val="1530"/>
              </a:lnSpc>
              <a:buChar char="-"/>
              <a:tabLst>
                <a:tab pos="144145" algn="l"/>
              </a:tabLst>
            </a:pP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обсуждение</a:t>
            </a:r>
            <a:r>
              <a:rPr sz="16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игровой</a:t>
            </a:r>
            <a:r>
              <a:rPr sz="16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тематики</a:t>
            </a:r>
            <a:r>
              <a:rPr sz="16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со</a:t>
            </a:r>
            <a:r>
              <a:rPr sz="16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всеми</a:t>
            </a:r>
            <a:r>
              <a:rPr sz="16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мало-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мальски</a:t>
            </a:r>
            <a:r>
              <a:rPr sz="16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сведущими</a:t>
            </a:r>
            <a:r>
              <a:rPr sz="16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600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001F5F"/>
                </a:solidFill>
                <a:latin typeface="Calibri"/>
                <a:cs typeface="Calibri"/>
              </a:rPr>
              <a:t>этой</a:t>
            </a:r>
            <a:r>
              <a:rPr sz="1600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области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ts val="1730"/>
              </a:lnSpc>
            </a:pPr>
            <a:r>
              <a:rPr sz="1600" spc="-10" dirty="0">
                <a:solidFill>
                  <a:srgbClr val="001F5F"/>
                </a:solidFill>
                <a:latin typeface="Calibri"/>
                <a:cs typeface="Calibri"/>
              </a:rPr>
              <a:t>людьми.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4752" y="1308353"/>
            <a:ext cx="3691890" cy="4142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spc="-160" dirty="0">
                <a:solidFill>
                  <a:srgbClr val="0D0D0D"/>
                </a:solidFill>
                <a:latin typeface="Calibri"/>
                <a:cs typeface="Calibri"/>
              </a:rPr>
              <a:t>Против</a:t>
            </a:r>
            <a:r>
              <a:rPr sz="1800" i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65" dirty="0">
                <a:solidFill>
                  <a:srgbClr val="0D0D0D"/>
                </a:solidFill>
                <a:latin typeface="Calibri"/>
                <a:cs typeface="Calibri"/>
              </a:rPr>
              <a:t>наркотиков</a:t>
            </a:r>
            <a:r>
              <a:rPr sz="1800" i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65" dirty="0">
                <a:solidFill>
                  <a:srgbClr val="0D0D0D"/>
                </a:solidFill>
                <a:latin typeface="Calibri"/>
                <a:cs typeface="Calibri"/>
              </a:rPr>
              <a:t>мало</a:t>
            </a:r>
            <a:r>
              <a:rPr sz="1800" i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0D0D0D"/>
                </a:solidFill>
                <a:latin typeface="Calibri"/>
                <a:cs typeface="Calibri"/>
              </a:rPr>
              <a:t>преград,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114" dirty="0">
                <a:solidFill>
                  <a:srgbClr val="0D0D0D"/>
                </a:solidFill>
                <a:latin typeface="Calibri"/>
                <a:cs typeface="Calibri"/>
              </a:rPr>
              <a:t>Каждый</a:t>
            </a:r>
            <a:r>
              <a:rPr sz="1800" i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65" dirty="0">
                <a:solidFill>
                  <a:srgbClr val="0D0D0D"/>
                </a:solidFill>
                <a:latin typeface="Calibri"/>
                <a:cs typeface="Calibri"/>
              </a:rPr>
              <a:t>десятый</a:t>
            </a:r>
            <a:r>
              <a:rPr sz="1800" i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60" dirty="0">
                <a:solidFill>
                  <a:srgbClr val="0D0D0D"/>
                </a:solidFill>
                <a:latin typeface="Calibri"/>
                <a:cs typeface="Calibri"/>
              </a:rPr>
              <a:t>этому</a:t>
            </a:r>
            <a:r>
              <a:rPr sz="1800" i="1" spc="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0D0D0D"/>
                </a:solidFill>
                <a:latin typeface="Calibri"/>
                <a:cs typeface="Calibri"/>
              </a:rPr>
              <a:t>рад,</a:t>
            </a:r>
            <a:endParaRPr sz="1800">
              <a:latin typeface="Calibri"/>
              <a:cs typeface="Calibri"/>
            </a:endParaRPr>
          </a:p>
          <a:p>
            <a:pPr marL="12700" marR="419100">
              <a:lnSpc>
                <a:spcPct val="100000"/>
              </a:lnSpc>
            </a:pPr>
            <a:r>
              <a:rPr sz="1800" i="1" spc="-110" dirty="0">
                <a:solidFill>
                  <a:srgbClr val="0D0D0D"/>
                </a:solidFill>
                <a:latin typeface="Calibri"/>
                <a:cs typeface="Calibri"/>
              </a:rPr>
              <a:t>Курение,</a:t>
            </a:r>
            <a:r>
              <a:rPr sz="1800" i="1" spc="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D0D0D"/>
                </a:solidFill>
                <a:latin typeface="Calibri"/>
                <a:cs typeface="Calibri"/>
              </a:rPr>
              <a:t>СПИД,</a:t>
            </a:r>
            <a:r>
              <a:rPr sz="1800" i="1" spc="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55" dirty="0">
                <a:solidFill>
                  <a:srgbClr val="0D0D0D"/>
                </a:solidFill>
                <a:latin typeface="Calibri"/>
                <a:cs typeface="Calibri"/>
              </a:rPr>
              <a:t>алкоголь</a:t>
            </a:r>
            <a:r>
              <a:rPr sz="1800" i="1" spc="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10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800" i="1" spc="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00" dirty="0">
                <a:solidFill>
                  <a:srgbClr val="0D0D0D"/>
                </a:solidFill>
                <a:latin typeface="Calibri"/>
                <a:cs typeface="Calibri"/>
              </a:rPr>
              <a:t>табак</a:t>
            </a:r>
            <a:r>
              <a:rPr sz="1800" i="1" spc="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50" dirty="0">
                <a:solidFill>
                  <a:srgbClr val="0D0D0D"/>
                </a:solidFill>
                <a:latin typeface="Calibri"/>
                <a:cs typeface="Calibri"/>
              </a:rPr>
              <a:t>- </a:t>
            </a:r>
            <a:r>
              <a:rPr sz="1800" i="1" spc="-200" dirty="0">
                <a:solidFill>
                  <a:srgbClr val="0D0D0D"/>
                </a:solidFill>
                <a:latin typeface="Calibri"/>
                <a:cs typeface="Calibri"/>
              </a:rPr>
              <a:t>Это</a:t>
            </a:r>
            <a:r>
              <a:rPr sz="1800" i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45" dirty="0">
                <a:solidFill>
                  <a:srgbClr val="0D0D0D"/>
                </a:solidFill>
                <a:latin typeface="Calibri"/>
                <a:cs typeface="Calibri"/>
              </a:rPr>
              <a:t>коварный</a:t>
            </a:r>
            <a:r>
              <a:rPr sz="1800" i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00" dirty="0">
                <a:solidFill>
                  <a:srgbClr val="0D0D0D"/>
                </a:solidFill>
                <a:latin typeface="Calibri"/>
                <a:cs typeface="Calibri"/>
              </a:rPr>
              <a:t>наш</a:t>
            </a:r>
            <a:r>
              <a:rPr sz="1800" i="1" spc="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45" dirty="0">
                <a:solidFill>
                  <a:srgbClr val="0D0D0D"/>
                </a:solidFill>
                <a:latin typeface="Calibri"/>
                <a:cs typeface="Calibri"/>
              </a:rPr>
              <a:t>жизненный</a:t>
            </a:r>
            <a:r>
              <a:rPr sz="1800" i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0D0D0D"/>
                </a:solidFill>
                <a:latin typeface="Calibri"/>
                <a:cs typeface="Calibri"/>
              </a:rPr>
              <a:t>враг. </a:t>
            </a:r>
            <a:r>
              <a:rPr sz="1800" i="1" spc="-160" dirty="0">
                <a:solidFill>
                  <a:srgbClr val="0D0D0D"/>
                </a:solidFill>
                <a:latin typeface="Calibri"/>
                <a:cs typeface="Calibri"/>
              </a:rPr>
              <a:t>Смерть</a:t>
            </a:r>
            <a:r>
              <a:rPr sz="1800" i="1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05" dirty="0">
                <a:solidFill>
                  <a:srgbClr val="0D0D0D"/>
                </a:solidFill>
                <a:latin typeface="Calibri"/>
                <a:cs typeface="Calibri"/>
              </a:rPr>
              <a:t>уже</a:t>
            </a:r>
            <a:r>
              <a:rPr sz="1800" i="1" spc="2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55" dirty="0">
                <a:solidFill>
                  <a:srgbClr val="0D0D0D"/>
                </a:solidFill>
                <a:latin typeface="Calibri"/>
                <a:cs typeface="Calibri"/>
              </a:rPr>
              <a:t>близко</a:t>
            </a:r>
            <a:r>
              <a:rPr sz="1800" i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65" dirty="0">
                <a:solidFill>
                  <a:srgbClr val="0D0D0D"/>
                </a:solidFill>
                <a:latin typeface="Calibri"/>
                <a:cs typeface="Calibri"/>
              </a:rPr>
              <a:t>крадётся</a:t>
            </a:r>
            <a:r>
              <a:rPr sz="1800" i="1" spc="-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40" dirty="0">
                <a:solidFill>
                  <a:srgbClr val="0D0D0D"/>
                </a:solidFill>
                <a:latin typeface="Calibri"/>
                <a:cs typeface="Calibri"/>
              </a:rPr>
              <a:t>за</a:t>
            </a:r>
            <a:r>
              <a:rPr sz="1800" i="1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50" dirty="0">
                <a:solidFill>
                  <a:srgbClr val="0D0D0D"/>
                </a:solidFill>
                <a:latin typeface="Calibri"/>
                <a:cs typeface="Calibri"/>
              </a:rPr>
              <a:t>тем, </a:t>
            </a:r>
            <a:r>
              <a:rPr sz="1800" i="1" spc="-110" dirty="0">
                <a:solidFill>
                  <a:srgbClr val="0D0D0D"/>
                </a:solidFill>
                <a:latin typeface="Calibri"/>
                <a:cs typeface="Calibri"/>
              </a:rPr>
              <a:t>Кто</a:t>
            </a:r>
            <a:r>
              <a:rPr sz="1800" i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45" dirty="0">
                <a:solidFill>
                  <a:srgbClr val="0D0D0D"/>
                </a:solidFill>
                <a:latin typeface="Calibri"/>
                <a:cs typeface="Calibri"/>
              </a:rPr>
              <a:t>курит</a:t>
            </a:r>
            <a:r>
              <a:rPr sz="1800" i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10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800" i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10" dirty="0">
                <a:solidFill>
                  <a:srgbClr val="0D0D0D"/>
                </a:solidFill>
                <a:latin typeface="Calibri"/>
                <a:cs typeface="Calibri"/>
              </a:rPr>
              <a:t>пьёт</a:t>
            </a:r>
            <a:r>
              <a:rPr sz="1800" i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10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800" i="1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75" dirty="0">
                <a:solidFill>
                  <a:srgbClr val="0D0D0D"/>
                </a:solidFill>
                <a:latin typeface="Calibri"/>
                <a:cs typeface="Calibri"/>
              </a:rPr>
              <a:t>нуждается</a:t>
            </a:r>
            <a:r>
              <a:rPr sz="1800" i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90" dirty="0">
                <a:solidFill>
                  <a:srgbClr val="0D0D0D"/>
                </a:solidFill>
                <a:latin typeface="Calibri"/>
                <a:cs typeface="Calibri"/>
              </a:rPr>
              <a:t>всем. </a:t>
            </a:r>
            <a:r>
              <a:rPr sz="1800" i="1" dirty="0">
                <a:solidFill>
                  <a:srgbClr val="0D0D0D"/>
                </a:solidFill>
                <a:latin typeface="Calibri"/>
                <a:cs typeface="Calibri"/>
              </a:rPr>
              <a:t>Я</a:t>
            </a:r>
            <a:r>
              <a:rPr sz="1800" i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00" dirty="0">
                <a:solidFill>
                  <a:srgbClr val="0D0D0D"/>
                </a:solidFill>
                <a:latin typeface="Calibri"/>
                <a:cs typeface="Calibri"/>
              </a:rPr>
              <a:t>не</a:t>
            </a:r>
            <a:r>
              <a:rPr sz="1800" i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05" dirty="0">
                <a:solidFill>
                  <a:srgbClr val="0D0D0D"/>
                </a:solidFill>
                <a:latin typeface="Calibri"/>
                <a:cs typeface="Calibri"/>
              </a:rPr>
              <a:t>хочу</a:t>
            </a:r>
            <a:r>
              <a:rPr sz="1800" i="1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15" dirty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1800" i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10" dirty="0">
                <a:solidFill>
                  <a:srgbClr val="0D0D0D"/>
                </a:solidFill>
                <a:latin typeface="Calibri"/>
                <a:cs typeface="Calibri"/>
              </a:rPr>
              <a:t>ту</a:t>
            </a:r>
            <a:r>
              <a:rPr sz="1800" i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45" dirty="0">
                <a:solidFill>
                  <a:srgbClr val="0D0D0D"/>
                </a:solidFill>
                <a:latin typeface="Calibri"/>
                <a:cs typeface="Calibri"/>
              </a:rPr>
              <a:t>команду</a:t>
            </a:r>
            <a:r>
              <a:rPr sz="1800" i="1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35" dirty="0">
                <a:solidFill>
                  <a:srgbClr val="0D0D0D"/>
                </a:solidFill>
                <a:latin typeface="Calibri"/>
                <a:cs typeface="Calibri"/>
              </a:rPr>
              <a:t>попасть,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i="1" spc="95" dirty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1800" i="1" spc="-10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90" dirty="0">
                <a:solidFill>
                  <a:srgbClr val="0D0D0D"/>
                </a:solidFill>
                <a:latin typeface="Calibri"/>
                <a:cs typeface="Calibri"/>
              </a:rPr>
              <a:t>бездне,</a:t>
            </a:r>
            <a:r>
              <a:rPr sz="1800" i="1" spc="-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15" dirty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1800" i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90" dirty="0">
                <a:solidFill>
                  <a:srgbClr val="0D0D0D"/>
                </a:solidFill>
                <a:latin typeface="Calibri"/>
                <a:cs typeface="Calibri"/>
              </a:rPr>
              <a:t>болоте</a:t>
            </a:r>
            <a:r>
              <a:rPr sz="1800" i="1" spc="3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85" dirty="0">
                <a:solidFill>
                  <a:srgbClr val="0D0D0D"/>
                </a:solidFill>
                <a:latin typeface="Calibri"/>
                <a:cs typeface="Calibri"/>
              </a:rPr>
              <a:t>этом</a:t>
            </a:r>
            <a:r>
              <a:rPr sz="1800" i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40" dirty="0">
                <a:solidFill>
                  <a:srgbClr val="0D0D0D"/>
                </a:solidFill>
                <a:latin typeface="Calibri"/>
                <a:cs typeface="Calibri"/>
              </a:rPr>
              <a:t>пропасть.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i="1" dirty="0">
                <a:solidFill>
                  <a:srgbClr val="0D0D0D"/>
                </a:solidFill>
                <a:latin typeface="Calibri"/>
                <a:cs typeface="Calibri"/>
              </a:rPr>
              <a:t>Я </a:t>
            </a:r>
            <a:r>
              <a:rPr sz="1800" i="1" spc="-190" dirty="0">
                <a:solidFill>
                  <a:srgbClr val="0D0D0D"/>
                </a:solidFill>
                <a:latin typeface="Calibri"/>
                <a:cs typeface="Calibri"/>
              </a:rPr>
              <a:t>против</a:t>
            </a:r>
            <a:r>
              <a:rPr sz="1800" i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55" dirty="0">
                <a:solidFill>
                  <a:srgbClr val="0D0D0D"/>
                </a:solidFill>
                <a:latin typeface="Calibri"/>
                <a:cs typeface="Calibri"/>
              </a:rPr>
              <a:t>наркотиков,</a:t>
            </a:r>
            <a:r>
              <a:rPr sz="1800" i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90" dirty="0">
                <a:solidFill>
                  <a:srgbClr val="0D0D0D"/>
                </a:solidFill>
                <a:latin typeface="Calibri"/>
                <a:cs typeface="Calibri"/>
              </a:rPr>
              <a:t>против</a:t>
            </a:r>
            <a:r>
              <a:rPr sz="1800" i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D0D0D"/>
                </a:solidFill>
                <a:latin typeface="Calibri"/>
                <a:cs typeface="Calibri"/>
              </a:rPr>
              <a:t>людей,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105" dirty="0">
                <a:solidFill>
                  <a:srgbClr val="0D0D0D"/>
                </a:solidFill>
                <a:latin typeface="Calibri"/>
                <a:cs typeface="Calibri"/>
              </a:rPr>
              <a:t>Кто</a:t>
            </a:r>
            <a:r>
              <a:rPr sz="1800" i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75" dirty="0">
                <a:solidFill>
                  <a:srgbClr val="0D0D0D"/>
                </a:solidFill>
                <a:latin typeface="Calibri"/>
                <a:cs typeface="Calibri"/>
              </a:rPr>
              <a:t>столько</a:t>
            </a:r>
            <a:r>
              <a:rPr sz="1800" i="1" spc="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45" dirty="0">
                <a:solidFill>
                  <a:srgbClr val="0D0D0D"/>
                </a:solidFill>
                <a:latin typeface="Calibri"/>
                <a:cs typeface="Calibri"/>
              </a:rPr>
              <a:t>придумал</a:t>
            </a:r>
            <a:r>
              <a:rPr sz="1800" i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60" dirty="0">
                <a:solidFill>
                  <a:srgbClr val="0D0D0D"/>
                </a:solidFill>
                <a:latin typeface="Calibri"/>
                <a:cs typeface="Calibri"/>
              </a:rPr>
              <a:t>страшных</a:t>
            </a:r>
            <a:r>
              <a:rPr sz="1800" i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20" dirty="0">
                <a:solidFill>
                  <a:srgbClr val="0D0D0D"/>
                </a:solidFill>
                <a:latin typeface="Calibri"/>
                <a:cs typeface="Calibri"/>
              </a:rPr>
              <a:t>затей...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i="1" spc="-170" dirty="0">
                <a:solidFill>
                  <a:srgbClr val="0D0D0D"/>
                </a:solidFill>
                <a:latin typeface="Calibri"/>
                <a:cs typeface="Calibri"/>
              </a:rPr>
              <a:t>Давайте</a:t>
            </a:r>
            <a:r>
              <a:rPr sz="1800" i="1" spc="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10" dirty="0">
                <a:solidFill>
                  <a:srgbClr val="0D0D0D"/>
                </a:solidFill>
                <a:latin typeface="Calibri"/>
                <a:cs typeface="Calibri"/>
              </a:rPr>
              <a:t>все</a:t>
            </a:r>
            <a:r>
              <a:rPr sz="1800" i="1" spc="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20" dirty="0">
                <a:solidFill>
                  <a:srgbClr val="0D0D0D"/>
                </a:solidFill>
                <a:latin typeface="Calibri"/>
                <a:cs typeface="Calibri"/>
              </a:rPr>
              <a:t>вместе</a:t>
            </a:r>
            <a:r>
              <a:rPr sz="1800" i="1" spc="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75" dirty="0">
                <a:solidFill>
                  <a:srgbClr val="0D0D0D"/>
                </a:solidFill>
                <a:latin typeface="Calibri"/>
                <a:cs typeface="Calibri"/>
              </a:rPr>
              <a:t>проблему</a:t>
            </a:r>
            <a:r>
              <a:rPr sz="1800" i="1" spc="4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D0D0D"/>
                </a:solidFill>
                <a:latin typeface="Calibri"/>
                <a:cs typeface="Calibri"/>
              </a:rPr>
              <a:t>решим,</a:t>
            </a:r>
            <a:endParaRPr sz="1800">
              <a:latin typeface="Calibri"/>
              <a:cs typeface="Calibri"/>
            </a:endParaRPr>
          </a:p>
          <a:p>
            <a:pPr marL="12700" marR="254635">
              <a:lnSpc>
                <a:spcPct val="100000"/>
              </a:lnSpc>
            </a:pPr>
            <a:r>
              <a:rPr sz="1800" i="1" spc="-90" dirty="0">
                <a:solidFill>
                  <a:srgbClr val="0D0D0D"/>
                </a:solidFill>
                <a:latin typeface="Calibri"/>
                <a:cs typeface="Calibri"/>
              </a:rPr>
              <a:t>Спасём</a:t>
            </a:r>
            <a:r>
              <a:rPr sz="1800" i="1" spc="1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70" dirty="0">
                <a:solidFill>
                  <a:srgbClr val="0D0D0D"/>
                </a:solidFill>
                <a:latin typeface="Calibri"/>
                <a:cs typeface="Calibri"/>
              </a:rPr>
              <a:t>нашу</a:t>
            </a:r>
            <a:r>
              <a:rPr sz="1800" i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45" dirty="0">
                <a:solidFill>
                  <a:srgbClr val="0D0D0D"/>
                </a:solidFill>
                <a:latin typeface="Calibri"/>
                <a:cs typeface="Calibri"/>
              </a:rPr>
              <a:t>жизнь</a:t>
            </a:r>
            <a:r>
              <a:rPr sz="1800" i="1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1800" i="1" spc="-9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80" dirty="0">
                <a:solidFill>
                  <a:srgbClr val="0D0D0D"/>
                </a:solidFill>
                <a:latin typeface="Calibri"/>
                <a:cs typeface="Calibri"/>
              </a:rPr>
              <a:t>детей</a:t>
            </a:r>
            <a:r>
              <a:rPr sz="1800" i="1" spc="229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50" dirty="0">
                <a:solidFill>
                  <a:srgbClr val="0D0D0D"/>
                </a:solidFill>
                <a:latin typeface="Calibri"/>
                <a:cs typeface="Calibri"/>
              </a:rPr>
              <a:t>защитим, </a:t>
            </a:r>
            <a:r>
              <a:rPr sz="1800" i="1" spc="70" dirty="0">
                <a:solidFill>
                  <a:srgbClr val="0D0D0D"/>
                </a:solidFill>
                <a:latin typeface="Calibri"/>
                <a:cs typeface="Calibri"/>
              </a:rPr>
              <a:t>А</a:t>
            </a:r>
            <a:r>
              <a:rPr sz="1800" i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70" dirty="0">
                <a:solidFill>
                  <a:srgbClr val="0D0D0D"/>
                </a:solidFill>
                <a:latin typeface="Calibri"/>
                <a:cs typeface="Calibri"/>
              </a:rPr>
              <a:t>если</a:t>
            </a:r>
            <a:r>
              <a:rPr sz="1800" i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50" dirty="0">
                <a:solidFill>
                  <a:srgbClr val="0D0D0D"/>
                </a:solidFill>
                <a:latin typeface="Calibri"/>
                <a:cs typeface="Calibri"/>
              </a:rPr>
              <a:t>б</a:t>
            </a:r>
            <a:r>
              <a:rPr sz="1800" i="1" spc="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75" dirty="0">
                <a:solidFill>
                  <a:srgbClr val="0D0D0D"/>
                </a:solidFill>
                <a:latin typeface="Calibri"/>
                <a:cs typeface="Calibri"/>
              </a:rPr>
              <a:t>был</a:t>
            </a:r>
            <a:r>
              <a:rPr sz="1800" i="1" spc="1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55" dirty="0">
                <a:solidFill>
                  <a:srgbClr val="0D0D0D"/>
                </a:solidFill>
                <a:latin typeface="Calibri"/>
                <a:cs typeface="Calibri"/>
              </a:rPr>
              <a:t>каждый</a:t>
            </a:r>
            <a:r>
              <a:rPr sz="1800" i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75" dirty="0">
                <a:solidFill>
                  <a:srgbClr val="0D0D0D"/>
                </a:solidFill>
                <a:latin typeface="Calibri"/>
                <a:cs typeface="Calibri"/>
              </a:rPr>
              <a:t>согласен</a:t>
            </a:r>
            <a:r>
              <a:rPr sz="1800" i="1" spc="-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85" dirty="0">
                <a:solidFill>
                  <a:srgbClr val="0D0D0D"/>
                </a:solidFill>
                <a:latin typeface="Calibri"/>
                <a:cs typeface="Calibri"/>
              </a:rPr>
              <a:t>со</a:t>
            </a:r>
            <a:r>
              <a:rPr sz="1800" i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D0D0D"/>
                </a:solidFill>
                <a:latin typeface="Calibri"/>
                <a:cs typeface="Calibri"/>
              </a:rPr>
              <a:t>мной, </a:t>
            </a:r>
            <a:r>
              <a:rPr sz="1800" i="1" spc="-75" dirty="0">
                <a:solidFill>
                  <a:srgbClr val="0D0D0D"/>
                </a:solidFill>
                <a:latin typeface="Calibri"/>
                <a:cs typeface="Calibri"/>
              </a:rPr>
              <a:t>Не</a:t>
            </a:r>
            <a:r>
              <a:rPr sz="1800" i="1" spc="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85" dirty="0">
                <a:solidFill>
                  <a:srgbClr val="0D0D0D"/>
                </a:solidFill>
                <a:latin typeface="Calibri"/>
                <a:cs typeface="Calibri"/>
              </a:rPr>
              <a:t>было</a:t>
            </a:r>
            <a:r>
              <a:rPr sz="1800" i="1" spc="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50" dirty="0">
                <a:solidFill>
                  <a:srgbClr val="0D0D0D"/>
                </a:solidFill>
                <a:latin typeface="Calibri"/>
                <a:cs typeface="Calibri"/>
              </a:rPr>
              <a:t>б</a:t>
            </a:r>
            <a:r>
              <a:rPr sz="1800" i="1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215" dirty="0">
                <a:solidFill>
                  <a:srgbClr val="0D0D0D"/>
                </a:solidFill>
                <a:latin typeface="Calibri"/>
                <a:cs typeface="Calibri"/>
              </a:rPr>
              <a:t>в</a:t>
            </a:r>
            <a:r>
              <a:rPr sz="1800" i="1" spc="1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55" dirty="0">
                <a:solidFill>
                  <a:srgbClr val="0D0D0D"/>
                </a:solidFill>
                <a:latin typeface="Calibri"/>
                <a:cs typeface="Calibri"/>
              </a:rPr>
              <a:t>мире</a:t>
            </a:r>
            <a:r>
              <a:rPr sz="1800" i="1" spc="-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75" dirty="0">
                <a:solidFill>
                  <a:srgbClr val="0D0D0D"/>
                </a:solidFill>
                <a:latin typeface="Calibri"/>
                <a:cs typeface="Calibri"/>
              </a:rPr>
              <a:t>проблемы</a:t>
            </a:r>
            <a:r>
              <a:rPr sz="1800" i="1" spc="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0D0D0D"/>
                </a:solidFill>
                <a:latin typeface="Calibri"/>
                <a:cs typeface="Calibri"/>
              </a:rPr>
              <a:t>такой.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8848" y="849630"/>
            <a:ext cx="2609977" cy="171513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5772" y="2653664"/>
            <a:ext cx="2556002" cy="162001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23890" y="4365091"/>
            <a:ext cx="2700019" cy="162001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7125" y="950595"/>
            <a:ext cx="6899909" cy="73977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5080" indent="3175" algn="ctr">
              <a:lnSpc>
                <a:spcPct val="80200"/>
              </a:lnSpc>
              <a:spcBef>
                <a:spcPts val="525"/>
              </a:spcBef>
              <a:tabLst>
                <a:tab pos="1489710" algn="l"/>
              </a:tabLst>
            </a:pPr>
            <a:r>
              <a:rPr sz="1800" b="1" u="none" dirty="0">
                <a:solidFill>
                  <a:srgbClr val="FF0000"/>
                </a:solidFill>
                <a:latin typeface="Calibri"/>
                <a:cs typeface="Calibri"/>
              </a:rPr>
              <a:t>Специалисты</a:t>
            </a:r>
            <a:r>
              <a:rPr sz="1800" b="1" u="none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none" spc="-10" dirty="0">
                <a:solidFill>
                  <a:srgbClr val="FF0000"/>
                </a:solidFill>
                <a:latin typeface="Calibri"/>
                <a:cs typeface="Calibri"/>
              </a:rPr>
              <a:t>выделяют</a:t>
            </a:r>
            <a:r>
              <a:rPr sz="1800" b="1" u="none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none" dirty="0">
                <a:solidFill>
                  <a:srgbClr val="FF0000"/>
                </a:solidFill>
                <a:latin typeface="Calibri"/>
                <a:cs typeface="Calibri"/>
              </a:rPr>
              <a:t>четыре</a:t>
            </a:r>
            <a:r>
              <a:rPr sz="1800" b="1" u="none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none" dirty="0">
                <a:solidFill>
                  <a:srgbClr val="FF0000"/>
                </a:solidFill>
                <a:latin typeface="Calibri"/>
                <a:cs typeface="Calibri"/>
              </a:rPr>
              <a:t>стадии</a:t>
            </a:r>
            <a:r>
              <a:rPr sz="1800" b="1" u="none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none" dirty="0">
                <a:solidFill>
                  <a:srgbClr val="FF0000"/>
                </a:solidFill>
                <a:latin typeface="Calibri"/>
                <a:cs typeface="Calibri"/>
              </a:rPr>
              <a:t>развития</a:t>
            </a:r>
            <a:r>
              <a:rPr sz="1800" b="1" u="none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none" spc="-10" dirty="0">
                <a:solidFill>
                  <a:srgbClr val="FF0000"/>
                </a:solidFill>
                <a:latin typeface="Calibri"/>
                <a:cs typeface="Calibri"/>
              </a:rPr>
              <a:t>психологической зависимости</a:t>
            </a:r>
            <a:r>
              <a:rPr sz="1800" b="1" u="none" dirty="0">
                <a:solidFill>
                  <a:srgbClr val="FF0000"/>
                </a:solidFill>
                <a:latin typeface="Calibri"/>
                <a:cs typeface="Calibri"/>
              </a:rPr>
              <a:t>	от</a:t>
            </a:r>
            <a:r>
              <a:rPr sz="1800" b="1" u="none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none" spc="-10" dirty="0">
                <a:solidFill>
                  <a:srgbClr val="FF0000"/>
                </a:solidFill>
                <a:latin typeface="Calibri"/>
                <a:cs typeface="Calibri"/>
              </a:rPr>
              <a:t>компьютерных</a:t>
            </a:r>
            <a:r>
              <a:rPr sz="1800" b="1" u="none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none" dirty="0">
                <a:solidFill>
                  <a:srgbClr val="FF0000"/>
                </a:solidFill>
                <a:latin typeface="Calibri"/>
                <a:cs typeface="Calibri"/>
              </a:rPr>
              <a:t>игр,</a:t>
            </a:r>
            <a:r>
              <a:rPr sz="1800" b="1" u="none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none" dirty="0">
                <a:solidFill>
                  <a:srgbClr val="FF0000"/>
                </a:solidFill>
                <a:latin typeface="Calibri"/>
                <a:cs typeface="Calibri"/>
              </a:rPr>
              <a:t>каждая</a:t>
            </a:r>
            <a:r>
              <a:rPr sz="1800" b="1" u="none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none" dirty="0">
                <a:solidFill>
                  <a:srgbClr val="FF0000"/>
                </a:solidFill>
                <a:latin typeface="Calibri"/>
                <a:cs typeface="Calibri"/>
              </a:rPr>
              <a:t>из</a:t>
            </a:r>
            <a:r>
              <a:rPr sz="1800" b="1" u="none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none" spc="-10" dirty="0">
                <a:solidFill>
                  <a:srgbClr val="FF0000"/>
                </a:solidFill>
                <a:latin typeface="Calibri"/>
                <a:cs typeface="Calibri"/>
              </a:rPr>
              <a:t>которых</a:t>
            </a:r>
            <a:r>
              <a:rPr sz="1800" b="1" u="none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none" dirty="0">
                <a:solidFill>
                  <a:srgbClr val="FF0000"/>
                </a:solidFill>
                <a:latin typeface="Calibri"/>
                <a:cs typeface="Calibri"/>
              </a:rPr>
              <a:t>имеет</a:t>
            </a:r>
            <a:r>
              <a:rPr sz="1800" b="1" u="none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u="none" spc="-20" dirty="0">
                <a:solidFill>
                  <a:srgbClr val="FF0000"/>
                </a:solidFill>
                <a:latin typeface="Calibri"/>
                <a:cs typeface="Calibri"/>
              </a:rPr>
              <a:t>свою </a:t>
            </a:r>
            <a:r>
              <a:rPr sz="1800" b="1" u="none" spc="-10" dirty="0">
                <a:solidFill>
                  <a:srgbClr val="FF0000"/>
                </a:solidFill>
                <a:latin typeface="Calibri"/>
                <a:cs typeface="Calibri"/>
              </a:rPr>
              <a:t>специфику.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080" indent="188595" algn="just">
              <a:lnSpc>
                <a:spcPct val="80200"/>
              </a:lnSpc>
              <a:spcBef>
                <a:spcPts val="434"/>
              </a:spcBef>
              <a:buFont typeface="Calibri"/>
              <a:buAutoNum type="arabicPeriod"/>
              <a:tabLst>
                <a:tab pos="201295" algn="l"/>
              </a:tabLst>
            </a:pP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Стадия</a:t>
            </a:r>
            <a:r>
              <a:rPr b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легкой</a:t>
            </a:r>
            <a:r>
              <a:rPr b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увлеченности.</a:t>
            </a:r>
            <a:r>
              <a:rPr b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/>
              <a:t>После</a:t>
            </a:r>
            <a:r>
              <a:rPr spc="60" dirty="0"/>
              <a:t> </a:t>
            </a:r>
            <a:r>
              <a:rPr dirty="0"/>
              <a:t>того,</a:t>
            </a:r>
            <a:r>
              <a:rPr spc="55" dirty="0"/>
              <a:t> </a:t>
            </a:r>
            <a:r>
              <a:rPr dirty="0"/>
              <a:t>как</a:t>
            </a:r>
            <a:r>
              <a:rPr spc="60" dirty="0"/>
              <a:t> </a:t>
            </a:r>
            <a:r>
              <a:rPr dirty="0"/>
              <a:t>человек</a:t>
            </a:r>
            <a:r>
              <a:rPr spc="65" dirty="0"/>
              <a:t> </a:t>
            </a:r>
            <a:r>
              <a:rPr dirty="0"/>
              <a:t>один</a:t>
            </a:r>
            <a:r>
              <a:rPr spc="60" dirty="0"/>
              <a:t> </a:t>
            </a:r>
            <a:r>
              <a:rPr dirty="0"/>
              <a:t>или</a:t>
            </a:r>
            <a:r>
              <a:rPr spc="70" dirty="0"/>
              <a:t> </a:t>
            </a:r>
            <a:r>
              <a:rPr dirty="0"/>
              <a:t>несколько</a:t>
            </a:r>
            <a:r>
              <a:rPr spc="70" dirty="0"/>
              <a:t> </a:t>
            </a:r>
            <a:r>
              <a:rPr dirty="0"/>
              <a:t>раз</a:t>
            </a:r>
            <a:r>
              <a:rPr spc="75" dirty="0"/>
              <a:t> </a:t>
            </a:r>
            <a:r>
              <a:rPr dirty="0"/>
              <a:t>поиграл</a:t>
            </a:r>
            <a:r>
              <a:rPr spc="60" dirty="0"/>
              <a:t> </a:t>
            </a:r>
            <a:r>
              <a:rPr spc="-50" dirty="0"/>
              <a:t>в </a:t>
            </a:r>
            <a:r>
              <a:rPr dirty="0"/>
              <a:t>ролевую</a:t>
            </a:r>
            <a:r>
              <a:rPr spc="445" dirty="0"/>
              <a:t> </a:t>
            </a:r>
            <a:r>
              <a:rPr dirty="0"/>
              <a:t>компьютерную</a:t>
            </a:r>
            <a:r>
              <a:rPr spc="465" dirty="0"/>
              <a:t> </a:t>
            </a:r>
            <a:r>
              <a:rPr dirty="0"/>
              <a:t>игру,</a:t>
            </a:r>
            <a:r>
              <a:rPr spc="445" dirty="0"/>
              <a:t> </a:t>
            </a:r>
            <a:r>
              <a:rPr dirty="0"/>
              <a:t>он</a:t>
            </a:r>
            <a:r>
              <a:rPr spc="440" dirty="0"/>
              <a:t> </a:t>
            </a:r>
            <a:r>
              <a:rPr dirty="0"/>
              <a:t>начинает</a:t>
            </a:r>
            <a:r>
              <a:rPr spc="459" dirty="0"/>
              <a:t> </a:t>
            </a:r>
            <a:r>
              <a:rPr dirty="0"/>
              <a:t>"чувствовать</a:t>
            </a:r>
            <a:r>
              <a:rPr spc="434" dirty="0"/>
              <a:t> </a:t>
            </a:r>
            <a:r>
              <a:rPr dirty="0"/>
              <a:t>вкус",</a:t>
            </a:r>
            <a:r>
              <a:rPr spc="425" dirty="0"/>
              <a:t> </a:t>
            </a:r>
            <a:r>
              <a:rPr dirty="0"/>
              <a:t>ему</a:t>
            </a:r>
            <a:r>
              <a:rPr spc="440" dirty="0"/>
              <a:t> </a:t>
            </a:r>
            <a:r>
              <a:rPr dirty="0"/>
              <a:t>начинает</a:t>
            </a:r>
            <a:r>
              <a:rPr spc="450" dirty="0"/>
              <a:t> </a:t>
            </a:r>
            <a:r>
              <a:rPr spc="-10" dirty="0"/>
              <a:t>нравится </a:t>
            </a:r>
            <a:r>
              <a:rPr dirty="0"/>
              <a:t>компьютерная</a:t>
            </a:r>
            <a:r>
              <a:rPr spc="285" dirty="0"/>
              <a:t>  </a:t>
            </a:r>
            <a:r>
              <a:rPr dirty="0"/>
              <a:t>графика,</a:t>
            </a:r>
            <a:r>
              <a:rPr spc="280" dirty="0"/>
              <a:t>  </a:t>
            </a:r>
            <a:r>
              <a:rPr dirty="0"/>
              <a:t>звук,</a:t>
            </a:r>
            <a:r>
              <a:rPr spc="285" dirty="0"/>
              <a:t>  </a:t>
            </a:r>
            <a:r>
              <a:rPr dirty="0"/>
              <a:t>сам</a:t>
            </a:r>
            <a:r>
              <a:rPr spc="270" dirty="0"/>
              <a:t>  </a:t>
            </a:r>
            <a:r>
              <a:rPr dirty="0"/>
              <a:t>факт</a:t>
            </a:r>
            <a:r>
              <a:rPr spc="285" dirty="0"/>
              <a:t>  </a:t>
            </a:r>
            <a:r>
              <a:rPr dirty="0"/>
              <a:t>имитации</a:t>
            </a:r>
            <a:r>
              <a:rPr spc="290" dirty="0"/>
              <a:t>  </a:t>
            </a:r>
            <a:r>
              <a:rPr dirty="0"/>
              <a:t>реальной</a:t>
            </a:r>
            <a:r>
              <a:rPr spc="290" dirty="0"/>
              <a:t>  </a:t>
            </a:r>
            <a:r>
              <a:rPr dirty="0"/>
              <a:t>жизни</a:t>
            </a:r>
            <a:r>
              <a:rPr spc="290" dirty="0"/>
              <a:t>  </a:t>
            </a:r>
            <a:r>
              <a:rPr dirty="0"/>
              <a:t>или</a:t>
            </a:r>
            <a:r>
              <a:rPr spc="275" dirty="0"/>
              <a:t>  </a:t>
            </a:r>
            <a:r>
              <a:rPr spc="-20" dirty="0"/>
              <a:t>каких-</a:t>
            </a:r>
            <a:r>
              <a:rPr spc="-25" dirty="0"/>
              <a:t>то </a:t>
            </a:r>
            <a:r>
              <a:rPr dirty="0"/>
              <a:t>фантастических</a:t>
            </a:r>
            <a:r>
              <a:rPr spc="-75" dirty="0"/>
              <a:t> </a:t>
            </a:r>
            <a:r>
              <a:rPr spc="-10" dirty="0"/>
              <a:t>сюжетов.</a:t>
            </a:r>
          </a:p>
          <a:p>
            <a:pPr>
              <a:lnSpc>
                <a:spcPct val="100000"/>
              </a:lnSpc>
              <a:spcBef>
                <a:spcPts val="315"/>
              </a:spcBef>
              <a:buClr>
                <a:srgbClr val="001F5F"/>
              </a:buClr>
              <a:buFont typeface="Calibri"/>
              <a:buAutoNum type="arabicPeriod"/>
            </a:pPr>
            <a:endParaRPr spc="-10" dirty="0"/>
          </a:p>
          <a:p>
            <a:pPr marL="12700" marR="6350" indent="177165" algn="just">
              <a:lnSpc>
                <a:spcPct val="79700"/>
              </a:lnSpc>
              <a:buFont typeface="Calibri"/>
              <a:buAutoNum type="arabicPeriod"/>
              <a:tabLst>
                <a:tab pos="189865" algn="l"/>
              </a:tabLst>
            </a:pP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Стадия</a:t>
            </a:r>
            <a:r>
              <a:rPr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увлеченности.</a:t>
            </a:r>
            <a:r>
              <a:rPr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pc="-10" dirty="0"/>
              <a:t>Фактором, свидетельствующим</a:t>
            </a:r>
            <a:r>
              <a:rPr dirty="0"/>
              <a:t> о</a:t>
            </a:r>
            <a:r>
              <a:rPr spc="-10" dirty="0"/>
              <a:t> переходе</a:t>
            </a:r>
            <a:r>
              <a:rPr spc="-5" dirty="0"/>
              <a:t> </a:t>
            </a:r>
            <a:r>
              <a:rPr dirty="0"/>
              <a:t>человека</a:t>
            </a:r>
            <a:r>
              <a:rPr spc="5" dirty="0"/>
              <a:t> </a:t>
            </a:r>
            <a:r>
              <a:rPr dirty="0"/>
              <a:t>на эту</a:t>
            </a:r>
            <a:r>
              <a:rPr spc="-10" dirty="0"/>
              <a:t> стадию, </a:t>
            </a:r>
            <a:r>
              <a:rPr dirty="0"/>
              <a:t>является</a:t>
            </a:r>
            <a:r>
              <a:rPr spc="185" dirty="0"/>
              <a:t> </a:t>
            </a:r>
            <a:r>
              <a:rPr dirty="0"/>
              <a:t>появление</a:t>
            </a:r>
            <a:r>
              <a:rPr spc="195" dirty="0"/>
              <a:t> </a:t>
            </a:r>
            <a:r>
              <a:rPr dirty="0"/>
              <a:t>в</a:t>
            </a:r>
            <a:r>
              <a:rPr spc="190" dirty="0"/>
              <a:t> </a:t>
            </a:r>
            <a:r>
              <a:rPr dirty="0"/>
              <a:t>иерархии</a:t>
            </a:r>
            <a:r>
              <a:rPr spc="195" dirty="0"/>
              <a:t> </a:t>
            </a:r>
            <a:r>
              <a:rPr dirty="0"/>
              <a:t>потребностей</a:t>
            </a:r>
            <a:r>
              <a:rPr spc="195" dirty="0"/>
              <a:t> </a:t>
            </a:r>
            <a:r>
              <a:rPr dirty="0"/>
              <a:t>новой</a:t>
            </a:r>
            <a:r>
              <a:rPr spc="190" dirty="0"/>
              <a:t> </a:t>
            </a:r>
            <a:r>
              <a:rPr dirty="0"/>
              <a:t>потребности</a:t>
            </a:r>
            <a:r>
              <a:rPr spc="185" dirty="0"/>
              <a:t> </a:t>
            </a:r>
            <a:r>
              <a:rPr dirty="0"/>
              <a:t>-</a:t>
            </a:r>
            <a:r>
              <a:rPr spc="180" dirty="0"/>
              <a:t> </a:t>
            </a:r>
            <a:r>
              <a:rPr dirty="0"/>
              <a:t>игра</a:t>
            </a:r>
            <a:r>
              <a:rPr spc="195" dirty="0"/>
              <a:t> </a:t>
            </a:r>
            <a:r>
              <a:rPr dirty="0"/>
              <a:t>в</a:t>
            </a:r>
            <a:r>
              <a:rPr spc="195" dirty="0"/>
              <a:t> </a:t>
            </a:r>
            <a:r>
              <a:rPr spc="-10" dirty="0"/>
              <a:t>компьютерные игры.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001F5F"/>
              </a:buClr>
              <a:buFont typeface="Calibri"/>
              <a:buAutoNum type="arabicPeriod"/>
            </a:pPr>
            <a:endParaRPr spc="-10" dirty="0"/>
          </a:p>
          <a:p>
            <a:pPr marL="12700" marR="6985" indent="257175" algn="just">
              <a:lnSpc>
                <a:spcPct val="80400"/>
              </a:lnSpc>
              <a:buFont typeface="Calibri"/>
              <a:buAutoNum type="arabicPeriod"/>
              <a:tabLst>
                <a:tab pos="269875" algn="l"/>
              </a:tabLst>
            </a:pP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Стадия</a:t>
            </a:r>
            <a:r>
              <a:rPr b="1" spc="14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зависимости.</a:t>
            </a:r>
            <a:r>
              <a:rPr b="1" spc="14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dirty="0"/>
              <a:t>Сюда</a:t>
            </a:r>
            <a:r>
              <a:rPr spc="140" dirty="0"/>
              <a:t>  </a:t>
            </a:r>
            <a:r>
              <a:rPr dirty="0"/>
              <a:t>переходят</a:t>
            </a:r>
            <a:r>
              <a:rPr spc="145" dirty="0"/>
              <a:t>  </a:t>
            </a:r>
            <a:r>
              <a:rPr dirty="0"/>
              <a:t>не</a:t>
            </a:r>
            <a:r>
              <a:rPr spc="140" dirty="0"/>
              <a:t>  </a:t>
            </a:r>
            <a:r>
              <a:rPr dirty="0"/>
              <a:t>все</a:t>
            </a:r>
            <a:r>
              <a:rPr spc="150" dirty="0"/>
              <a:t>  </a:t>
            </a:r>
            <a:r>
              <a:rPr dirty="0"/>
              <a:t>-</a:t>
            </a:r>
            <a:r>
              <a:rPr spc="140" dirty="0"/>
              <a:t>  </a:t>
            </a:r>
            <a:r>
              <a:rPr dirty="0"/>
              <a:t>только</a:t>
            </a:r>
            <a:r>
              <a:rPr spc="135" dirty="0"/>
              <a:t>  </a:t>
            </a:r>
            <a:r>
              <a:rPr spc="-10" dirty="0"/>
              <a:t>10-</a:t>
            </a:r>
            <a:r>
              <a:rPr dirty="0"/>
              <a:t>14%</a:t>
            </a:r>
            <a:r>
              <a:rPr spc="145" dirty="0"/>
              <a:t>  </a:t>
            </a:r>
            <a:r>
              <a:rPr dirty="0"/>
              <a:t>игроков</a:t>
            </a:r>
            <a:r>
              <a:rPr spc="150" dirty="0"/>
              <a:t>  </a:t>
            </a:r>
            <a:r>
              <a:rPr spc="-10" dirty="0"/>
              <a:t>являются </a:t>
            </a:r>
            <a:r>
              <a:rPr dirty="0"/>
              <a:t>"заядлыми",</a:t>
            </a:r>
            <a:r>
              <a:rPr spc="105" dirty="0"/>
              <a:t> </a:t>
            </a:r>
            <a:r>
              <a:rPr dirty="0"/>
              <a:t>т.е.</a:t>
            </a:r>
            <a:r>
              <a:rPr spc="105" dirty="0"/>
              <a:t> </a:t>
            </a:r>
            <a:r>
              <a:rPr dirty="0"/>
              <a:t>находятся</a:t>
            </a:r>
            <a:r>
              <a:rPr spc="110" dirty="0"/>
              <a:t> </a:t>
            </a:r>
            <a:r>
              <a:rPr dirty="0"/>
              <a:t>на</a:t>
            </a:r>
            <a:r>
              <a:rPr spc="105" dirty="0"/>
              <a:t> </a:t>
            </a:r>
            <a:r>
              <a:rPr dirty="0"/>
              <a:t>стадии</a:t>
            </a:r>
            <a:r>
              <a:rPr spc="114" dirty="0"/>
              <a:t> </a:t>
            </a:r>
            <a:r>
              <a:rPr dirty="0"/>
              <a:t>психологической</a:t>
            </a:r>
            <a:r>
              <a:rPr spc="105" dirty="0"/>
              <a:t> </a:t>
            </a:r>
            <a:r>
              <a:rPr dirty="0"/>
              <a:t>зависимости</a:t>
            </a:r>
            <a:r>
              <a:rPr spc="120" dirty="0"/>
              <a:t> </a:t>
            </a:r>
            <a:r>
              <a:rPr dirty="0"/>
              <a:t>от</a:t>
            </a:r>
            <a:r>
              <a:rPr spc="100" dirty="0"/>
              <a:t> </a:t>
            </a:r>
            <a:r>
              <a:rPr dirty="0"/>
              <a:t>компьютерных</a:t>
            </a:r>
            <a:r>
              <a:rPr spc="110" dirty="0"/>
              <a:t> </a:t>
            </a:r>
            <a:r>
              <a:rPr spc="-20" dirty="0"/>
              <a:t>игр. </a:t>
            </a:r>
            <a:r>
              <a:rPr dirty="0"/>
              <a:t>Большинство</a:t>
            </a:r>
            <a:r>
              <a:rPr spc="-50" dirty="0"/>
              <a:t> </a:t>
            </a:r>
            <a:r>
              <a:rPr spc="-10" dirty="0"/>
              <a:t>останавливаются</a:t>
            </a:r>
            <a:r>
              <a:rPr spc="-45" dirty="0"/>
              <a:t> </a:t>
            </a:r>
            <a:r>
              <a:rPr dirty="0"/>
              <a:t>на</a:t>
            </a:r>
            <a:r>
              <a:rPr spc="-10" dirty="0"/>
              <a:t> </a:t>
            </a:r>
            <a:r>
              <a:rPr dirty="0"/>
              <a:t>второй</a:t>
            </a:r>
            <a:r>
              <a:rPr spc="-30" dirty="0"/>
              <a:t> </a:t>
            </a:r>
            <a:r>
              <a:rPr dirty="0"/>
              <a:t>стадии</a:t>
            </a:r>
            <a:r>
              <a:rPr spc="-10" dirty="0"/>
              <a:t> </a:t>
            </a:r>
            <a:r>
              <a:rPr dirty="0"/>
              <a:t>или</a:t>
            </a:r>
            <a:r>
              <a:rPr spc="-35" dirty="0"/>
              <a:t> </a:t>
            </a:r>
            <a:r>
              <a:rPr dirty="0"/>
              <a:t>сразу</a:t>
            </a:r>
            <a:r>
              <a:rPr spc="-40" dirty="0"/>
              <a:t> </a:t>
            </a:r>
            <a:r>
              <a:rPr spc="-10" dirty="0"/>
              <a:t>переходят</a:t>
            </a:r>
            <a:r>
              <a:rPr spc="-20" dirty="0"/>
              <a:t> </a:t>
            </a:r>
            <a:r>
              <a:rPr dirty="0"/>
              <a:t>на</a:t>
            </a:r>
            <a:r>
              <a:rPr spc="-5" dirty="0"/>
              <a:t> </a:t>
            </a:r>
            <a:r>
              <a:rPr spc="-10" dirty="0"/>
              <a:t>четвертую.</a:t>
            </a:r>
          </a:p>
          <a:p>
            <a:pPr>
              <a:lnSpc>
                <a:spcPct val="100000"/>
              </a:lnSpc>
              <a:spcBef>
                <a:spcPts val="310"/>
              </a:spcBef>
              <a:buClr>
                <a:srgbClr val="001F5F"/>
              </a:buClr>
              <a:buFont typeface="Calibri"/>
              <a:buAutoNum type="arabicPeriod"/>
            </a:pPr>
            <a:endParaRPr spc="-10" dirty="0"/>
          </a:p>
          <a:p>
            <a:pPr marL="12700" marR="5080" indent="251460" algn="just">
              <a:lnSpc>
                <a:spcPct val="80000"/>
              </a:lnSpc>
              <a:buFont typeface="Calibri"/>
              <a:buAutoNum type="arabicPeriod"/>
              <a:tabLst>
                <a:tab pos="264160" algn="l"/>
              </a:tabLst>
            </a:pP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Стадия</a:t>
            </a:r>
            <a:r>
              <a:rPr b="1" spc="12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b="1" dirty="0">
                <a:solidFill>
                  <a:srgbClr val="001F5F"/>
                </a:solidFill>
                <a:latin typeface="Calibri"/>
                <a:cs typeface="Calibri"/>
              </a:rPr>
              <a:t>привязанности.</a:t>
            </a:r>
            <a:r>
              <a:rPr b="1" spc="12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dirty="0"/>
              <a:t>Эта</a:t>
            </a:r>
            <a:r>
              <a:rPr spc="114" dirty="0"/>
              <a:t>  </a:t>
            </a:r>
            <a:r>
              <a:rPr dirty="0"/>
              <a:t>стадия</a:t>
            </a:r>
            <a:r>
              <a:rPr spc="114" dirty="0"/>
              <a:t>  </a:t>
            </a:r>
            <a:r>
              <a:rPr dirty="0"/>
              <a:t>характеризуется</a:t>
            </a:r>
            <a:r>
              <a:rPr spc="125" dirty="0"/>
              <a:t>  </a:t>
            </a:r>
            <a:r>
              <a:rPr dirty="0"/>
              <a:t>угасанием</a:t>
            </a:r>
            <a:r>
              <a:rPr spc="120" dirty="0"/>
              <a:t>  </a:t>
            </a:r>
            <a:r>
              <a:rPr dirty="0"/>
              <a:t>игровой</a:t>
            </a:r>
            <a:r>
              <a:rPr spc="120" dirty="0"/>
              <a:t>  </a:t>
            </a:r>
            <a:r>
              <a:rPr spc="-10" dirty="0"/>
              <a:t>активности </a:t>
            </a:r>
            <a:r>
              <a:rPr dirty="0"/>
              <a:t>человека,</a:t>
            </a:r>
            <a:r>
              <a:rPr spc="409" dirty="0"/>
              <a:t> </a:t>
            </a:r>
            <a:r>
              <a:rPr dirty="0"/>
              <a:t>сдвигом</a:t>
            </a:r>
            <a:r>
              <a:rPr spc="420" dirty="0"/>
              <a:t> </a:t>
            </a:r>
            <a:r>
              <a:rPr dirty="0"/>
              <a:t>психологического</a:t>
            </a:r>
            <a:r>
              <a:rPr spc="425" dirty="0"/>
              <a:t> </a:t>
            </a:r>
            <a:r>
              <a:rPr dirty="0"/>
              <a:t>содержания</a:t>
            </a:r>
            <a:r>
              <a:rPr spc="425" dirty="0"/>
              <a:t> </a:t>
            </a:r>
            <a:r>
              <a:rPr dirty="0"/>
              <a:t>личности</a:t>
            </a:r>
            <a:r>
              <a:rPr spc="420" dirty="0"/>
              <a:t> </a:t>
            </a:r>
            <a:r>
              <a:rPr dirty="0"/>
              <a:t>в</a:t>
            </a:r>
            <a:r>
              <a:rPr spc="405" dirty="0"/>
              <a:t> </a:t>
            </a:r>
            <a:r>
              <a:rPr dirty="0"/>
              <a:t>целом</a:t>
            </a:r>
            <a:r>
              <a:rPr spc="415" dirty="0"/>
              <a:t> </a:t>
            </a:r>
            <a:r>
              <a:rPr dirty="0"/>
              <a:t>в</a:t>
            </a:r>
            <a:r>
              <a:rPr spc="409" dirty="0"/>
              <a:t> </a:t>
            </a:r>
            <a:r>
              <a:rPr dirty="0"/>
              <a:t>сторону</a:t>
            </a:r>
            <a:r>
              <a:rPr spc="425" dirty="0"/>
              <a:t> </a:t>
            </a:r>
            <a:r>
              <a:rPr spc="-10" dirty="0"/>
              <a:t>нормы. </a:t>
            </a:r>
            <a:r>
              <a:rPr dirty="0"/>
              <a:t>Отношения человека</a:t>
            </a:r>
            <a:r>
              <a:rPr spc="15" dirty="0"/>
              <a:t> </a:t>
            </a:r>
            <a:r>
              <a:rPr dirty="0"/>
              <a:t>с</a:t>
            </a:r>
            <a:r>
              <a:rPr spc="10" dirty="0"/>
              <a:t> </a:t>
            </a:r>
            <a:r>
              <a:rPr spc="-10" dirty="0"/>
              <a:t>компьютером</a:t>
            </a:r>
            <a:r>
              <a:rPr spc="5" dirty="0"/>
              <a:t> </a:t>
            </a:r>
            <a:r>
              <a:rPr dirty="0"/>
              <a:t>на</a:t>
            </a:r>
            <a:r>
              <a:rPr spc="10" dirty="0"/>
              <a:t> </a:t>
            </a:r>
            <a:r>
              <a:rPr dirty="0"/>
              <a:t>этой</a:t>
            </a:r>
            <a:r>
              <a:rPr spc="5" dirty="0"/>
              <a:t> </a:t>
            </a:r>
            <a:r>
              <a:rPr dirty="0"/>
              <a:t>стадии</a:t>
            </a:r>
            <a:r>
              <a:rPr spc="10" dirty="0"/>
              <a:t> </a:t>
            </a:r>
            <a:r>
              <a:rPr dirty="0"/>
              <a:t>можно</a:t>
            </a:r>
            <a:r>
              <a:rPr spc="10" dirty="0"/>
              <a:t> </a:t>
            </a:r>
            <a:r>
              <a:rPr dirty="0"/>
              <a:t>сравнить</a:t>
            </a:r>
            <a:r>
              <a:rPr spc="10" dirty="0"/>
              <a:t> </a:t>
            </a:r>
            <a:r>
              <a:rPr dirty="0"/>
              <a:t>с</a:t>
            </a:r>
            <a:r>
              <a:rPr spc="10" dirty="0"/>
              <a:t> </a:t>
            </a:r>
            <a:r>
              <a:rPr dirty="0"/>
              <a:t>не</a:t>
            </a:r>
            <a:r>
              <a:rPr spc="5" dirty="0"/>
              <a:t> </a:t>
            </a:r>
            <a:r>
              <a:rPr dirty="0"/>
              <a:t>плотно, но</a:t>
            </a:r>
            <a:r>
              <a:rPr spc="5" dirty="0"/>
              <a:t> </a:t>
            </a:r>
            <a:r>
              <a:rPr spc="-10" dirty="0"/>
              <a:t>крепко </a:t>
            </a:r>
            <a:r>
              <a:rPr dirty="0"/>
              <a:t>пришитой</a:t>
            </a:r>
            <a:r>
              <a:rPr spc="70" dirty="0"/>
              <a:t> </a:t>
            </a:r>
            <a:r>
              <a:rPr dirty="0"/>
              <a:t>пуговицей.</a:t>
            </a:r>
            <a:r>
              <a:rPr spc="70" dirty="0"/>
              <a:t> </a:t>
            </a:r>
            <a:r>
              <a:rPr dirty="0"/>
              <a:t>Т.е.</a:t>
            </a:r>
            <a:r>
              <a:rPr spc="70" dirty="0"/>
              <a:t> </a:t>
            </a:r>
            <a:r>
              <a:rPr dirty="0"/>
              <a:t>человек</a:t>
            </a:r>
            <a:r>
              <a:rPr spc="65" dirty="0"/>
              <a:t> </a:t>
            </a:r>
            <a:r>
              <a:rPr dirty="0"/>
              <a:t>"держит</a:t>
            </a:r>
            <a:r>
              <a:rPr spc="70" dirty="0"/>
              <a:t> </a:t>
            </a:r>
            <a:r>
              <a:rPr dirty="0"/>
              <a:t>дистанцию"</a:t>
            </a:r>
            <a:r>
              <a:rPr spc="60" dirty="0"/>
              <a:t> </a:t>
            </a:r>
            <a:r>
              <a:rPr dirty="0"/>
              <a:t>с</a:t>
            </a:r>
            <a:r>
              <a:rPr spc="65" dirty="0"/>
              <a:t> </a:t>
            </a:r>
            <a:r>
              <a:rPr dirty="0"/>
              <a:t>компьютером,</a:t>
            </a:r>
            <a:r>
              <a:rPr spc="65" dirty="0"/>
              <a:t> </a:t>
            </a:r>
            <a:r>
              <a:rPr dirty="0"/>
              <a:t>однако</a:t>
            </a:r>
            <a:r>
              <a:rPr spc="65" dirty="0"/>
              <a:t> </a:t>
            </a:r>
            <a:r>
              <a:rPr spc="-10" dirty="0"/>
              <a:t>полностью </a:t>
            </a:r>
            <a:r>
              <a:rPr dirty="0"/>
              <a:t>оторваться</a:t>
            </a:r>
            <a:r>
              <a:rPr spc="30" dirty="0"/>
              <a:t> </a:t>
            </a:r>
            <a:r>
              <a:rPr dirty="0"/>
              <a:t>от</a:t>
            </a:r>
            <a:r>
              <a:rPr spc="30" dirty="0"/>
              <a:t> </a:t>
            </a:r>
            <a:r>
              <a:rPr dirty="0"/>
              <a:t>психологической</a:t>
            </a:r>
            <a:r>
              <a:rPr spc="40" dirty="0"/>
              <a:t> </a:t>
            </a:r>
            <a:r>
              <a:rPr dirty="0"/>
              <a:t>привязанности</a:t>
            </a:r>
            <a:r>
              <a:rPr spc="35" dirty="0"/>
              <a:t> </a:t>
            </a:r>
            <a:r>
              <a:rPr dirty="0"/>
              <a:t>к</a:t>
            </a:r>
            <a:r>
              <a:rPr spc="25" dirty="0"/>
              <a:t> </a:t>
            </a:r>
            <a:r>
              <a:rPr dirty="0"/>
              <a:t>компьютерным</a:t>
            </a:r>
            <a:r>
              <a:rPr spc="30" dirty="0"/>
              <a:t> </a:t>
            </a:r>
            <a:r>
              <a:rPr dirty="0"/>
              <a:t>играм</a:t>
            </a:r>
            <a:r>
              <a:rPr spc="30" dirty="0"/>
              <a:t> </a:t>
            </a:r>
            <a:r>
              <a:rPr dirty="0"/>
              <a:t>не</a:t>
            </a:r>
            <a:r>
              <a:rPr spc="55" dirty="0"/>
              <a:t> </a:t>
            </a:r>
            <a:r>
              <a:rPr dirty="0"/>
              <a:t>может.</a:t>
            </a:r>
            <a:r>
              <a:rPr spc="35" dirty="0"/>
              <a:t> </a:t>
            </a:r>
            <a:r>
              <a:rPr dirty="0"/>
              <a:t>Это</a:t>
            </a:r>
            <a:r>
              <a:rPr spc="30" dirty="0"/>
              <a:t> </a:t>
            </a:r>
            <a:r>
              <a:rPr spc="-10" dirty="0"/>
              <a:t>самая </a:t>
            </a:r>
            <a:r>
              <a:rPr dirty="0"/>
              <a:t>длительная</a:t>
            </a:r>
            <a:r>
              <a:rPr spc="295" dirty="0"/>
              <a:t> </a:t>
            </a:r>
            <a:r>
              <a:rPr dirty="0"/>
              <a:t>из</a:t>
            </a:r>
            <a:r>
              <a:rPr spc="305" dirty="0"/>
              <a:t> </a:t>
            </a:r>
            <a:r>
              <a:rPr dirty="0"/>
              <a:t>всех</a:t>
            </a:r>
            <a:r>
              <a:rPr spc="295" dirty="0"/>
              <a:t> </a:t>
            </a:r>
            <a:r>
              <a:rPr dirty="0"/>
              <a:t>стадий</a:t>
            </a:r>
            <a:r>
              <a:rPr spc="305" dirty="0"/>
              <a:t> </a:t>
            </a:r>
            <a:r>
              <a:rPr dirty="0"/>
              <a:t>-</a:t>
            </a:r>
            <a:r>
              <a:rPr spc="285" dirty="0"/>
              <a:t> </a:t>
            </a:r>
            <a:r>
              <a:rPr dirty="0"/>
              <a:t>она</a:t>
            </a:r>
            <a:r>
              <a:rPr spc="310" dirty="0"/>
              <a:t> </a:t>
            </a:r>
            <a:r>
              <a:rPr dirty="0"/>
              <a:t>может</a:t>
            </a:r>
            <a:r>
              <a:rPr spc="300" dirty="0"/>
              <a:t> </a:t>
            </a:r>
            <a:r>
              <a:rPr dirty="0"/>
              <a:t>длиться</a:t>
            </a:r>
            <a:r>
              <a:rPr spc="295" dirty="0"/>
              <a:t> </a:t>
            </a:r>
            <a:r>
              <a:rPr dirty="0"/>
              <a:t>всю</a:t>
            </a:r>
            <a:r>
              <a:rPr spc="290" dirty="0"/>
              <a:t> </a:t>
            </a:r>
            <a:r>
              <a:rPr dirty="0"/>
              <a:t>жизнь,</a:t>
            </a:r>
            <a:r>
              <a:rPr spc="290" dirty="0"/>
              <a:t> </a:t>
            </a:r>
            <a:r>
              <a:rPr dirty="0"/>
              <a:t>в</a:t>
            </a:r>
            <a:r>
              <a:rPr spc="290" dirty="0"/>
              <a:t> </a:t>
            </a:r>
            <a:r>
              <a:rPr dirty="0"/>
              <a:t>зависимости</a:t>
            </a:r>
            <a:r>
              <a:rPr spc="300" dirty="0"/>
              <a:t> </a:t>
            </a:r>
            <a:r>
              <a:rPr dirty="0"/>
              <a:t>от</a:t>
            </a:r>
            <a:r>
              <a:rPr spc="275" dirty="0"/>
              <a:t> </a:t>
            </a:r>
            <a:r>
              <a:rPr spc="-10" dirty="0"/>
              <a:t>скорости </a:t>
            </a:r>
            <a:r>
              <a:rPr dirty="0"/>
              <a:t>угасания</a:t>
            </a:r>
            <a:r>
              <a:rPr spc="-70" dirty="0"/>
              <a:t> </a:t>
            </a:r>
            <a:r>
              <a:rPr spc="-10" dirty="0"/>
              <a:t>привязанности.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3472" y="1237615"/>
            <a:ext cx="7056120" cy="429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r>
              <a:rPr sz="2000" b="1" spc="40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определить,</a:t>
            </a:r>
            <a:r>
              <a:rPr sz="2000" b="1" spc="41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есть</a:t>
            </a:r>
            <a:r>
              <a:rPr sz="2000" b="1" spc="40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ли</a:t>
            </a:r>
            <a:r>
              <a:rPr sz="2000" b="1" spc="42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у</a:t>
            </a:r>
            <a:r>
              <a:rPr sz="2000" b="1" spc="409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человека</a:t>
            </a:r>
            <a:r>
              <a:rPr sz="2000" b="1" spc="409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зависимость</a:t>
            </a:r>
            <a:r>
              <a:rPr sz="2000" b="1" spc="409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b="1" spc="-25" dirty="0">
                <a:solidFill>
                  <a:srgbClr val="001F5F"/>
                </a:solidFill>
                <a:latin typeface="Calibri"/>
                <a:cs typeface="Calibri"/>
              </a:rPr>
              <a:t>или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компьютерная</a:t>
            </a:r>
            <a:r>
              <a:rPr sz="2000" b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игра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является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для</a:t>
            </a:r>
            <a:r>
              <a:rPr sz="2000" b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него</a:t>
            </a:r>
            <a:r>
              <a:rPr sz="2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обычной</a:t>
            </a:r>
            <a:r>
              <a:rPr sz="2000" b="1" spc="-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разрядкой?</a:t>
            </a: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400"/>
              </a:spcBef>
            </a:pP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Все</a:t>
            </a:r>
            <a:r>
              <a:rPr sz="20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очень</a:t>
            </a:r>
            <a:r>
              <a:rPr sz="2000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просто,</a:t>
            </a:r>
            <a:r>
              <a:rPr sz="20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процесс</a:t>
            </a:r>
            <a:r>
              <a:rPr sz="2000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благотворного</a:t>
            </a:r>
            <a:r>
              <a:rPr sz="20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влияния</a:t>
            </a:r>
            <a:r>
              <a:rPr sz="20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ролевых</a:t>
            </a:r>
            <a:r>
              <a:rPr sz="20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01F5F"/>
                </a:solidFill>
                <a:latin typeface="Calibri"/>
                <a:cs typeface="Calibri"/>
              </a:rPr>
              <a:t>игр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выглядит</a:t>
            </a:r>
            <a:r>
              <a:rPr sz="2000" spc="4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следующим</a:t>
            </a:r>
            <a:r>
              <a:rPr sz="2000" spc="4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образом:</a:t>
            </a:r>
            <a:r>
              <a:rPr sz="2000" spc="45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человек</a:t>
            </a:r>
            <a:r>
              <a:rPr sz="2000" spc="45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spc="4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время</a:t>
            </a:r>
            <a:r>
              <a:rPr sz="2000" spc="4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"уходит"</a:t>
            </a:r>
            <a:r>
              <a:rPr sz="2000" spc="4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виртуальность,</a:t>
            </a:r>
            <a:r>
              <a:rPr sz="20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чтобы</a:t>
            </a:r>
            <a:r>
              <a:rPr sz="20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снять</a:t>
            </a:r>
            <a:r>
              <a:rPr sz="2000" spc="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стресс,</a:t>
            </a:r>
            <a:r>
              <a:rPr sz="2000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отвлечься</a:t>
            </a:r>
            <a:r>
              <a:rPr sz="2000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2000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проблем</a:t>
            </a:r>
            <a:r>
              <a:rPr sz="20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01F5F"/>
                </a:solidFill>
                <a:latin typeface="Calibri"/>
                <a:cs typeface="Calibri"/>
              </a:rPr>
              <a:t>т.д.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вот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spc="3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патологических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случаях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зависимости</a:t>
            </a:r>
            <a:r>
              <a:rPr sz="2000" spc="2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все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происходит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наоборот:</a:t>
            </a:r>
            <a:r>
              <a:rPr sz="2000" spc="114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человек</a:t>
            </a:r>
            <a:r>
              <a:rPr sz="2000" spc="12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2000" spc="13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время</a:t>
            </a:r>
            <a:r>
              <a:rPr sz="2000" spc="12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"выходит"</a:t>
            </a:r>
            <a:r>
              <a:rPr sz="2000" spc="114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из</a:t>
            </a:r>
            <a:r>
              <a:rPr sz="2000" spc="114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виртуальности</a:t>
            </a:r>
            <a:r>
              <a:rPr sz="2000" spc="12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реальный</a:t>
            </a:r>
            <a:r>
              <a:rPr sz="2000" spc="45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мир,</a:t>
            </a:r>
            <a:r>
              <a:rPr sz="2000" spc="45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чтобы</a:t>
            </a:r>
            <a:r>
              <a:rPr sz="2000" spc="45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2000" spc="459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забыть,</a:t>
            </a:r>
            <a:r>
              <a:rPr sz="2000" spc="45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r>
              <a:rPr sz="2000" spc="45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он</a:t>
            </a:r>
            <a:r>
              <a:rPr sz="2000" spc="45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выглядит,</a:t>
            </a:r>
            <a:r>
              <a:rPr sz="2000" spc="44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удовлетворить</a:t>
            </a:r>
            <a:r>
              <a:rPr sz="2000" spc="2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физиологические</a:t>
            </a:r>
            <a:r>
              <a:rPr sz="2000" spc="2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потребности.</a:t>
            </a:r>
            <a:r>
              <a:rPr sz="2000" spc="25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Остальная</a:t>
            </a:r>
            <a:r>
              <a:rPr sz="2000" spc="2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часть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пирамиды</a:t>
            </a:r>
            <a:r>
              <a:rPr sz="2000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потребностей</a:t>
            </a:r>
            <a:r>
              <a:rPr sz="2000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сдвинута</a:t>
            </a:r>
            <a:r>
              <a:rPr sz="2000" spc="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виртуальную</a:t>
            </a:r>
            <a:r>
              <a:rPr sz="2000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реальность</a:t>
            </a:r>
            <a:r>
              <a:rPr sz="2000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удовлетворяется</a:t>
            </a:r>
            <a:r>
              <a:rPr sz="20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там.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Реальный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мир</a:t>
            </a:r>
            <a:r>
              <a:rPr sz="20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начинает</a:t>
            </a:r>
            <a:r>
              <a:rPr sz="20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казаться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чужим</a:t>
            </a:r>
            <a:r>
              <a:rPr sz="20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полным</a:t>
            </a:r>
            <a:r>
              <a:rPr sz="2000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опасностей,</a:t>
            </a:r>
            <a:r>
              <a:rPr sz="2000" spc="1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потому</a:t>
            </a:r>
            <a:r>
              <a:rPr sz="2000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что</a:t>
            </a:r>
            <a:r>
              <a:rPr sz="2000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человек</a:t>
            </a:r>
            <a:r>
              <a:rPr sz="2000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2000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может</a:t>
            </a:r>
            <a:r>
              <a:rPr sz="2000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spc="1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реальном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мире</a:t>
            </a:r>
            <a:r>
              <a:rPr sz="2000" spc="28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делать</a:t>
            </a:r>
            <a:r>
              <a:rPr sz="2000" spc="28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все</a:t>
            </a:r>
            <a:r>
              <a:rPr sz="2000" spc="29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то,</a:t>
            </a:r>
            <a:r>
              <a:rPr sz="2000" spc="28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что</a:t>
            </a:r>
            <a:r>
              <a:rPr sz="2000" spc="28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ему</a:t>
            </a:r>
            <a:r>
              <a:rPr sz="2000" spc="28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дозволено</a:t>
            </a:r>
            <a:r>
              <a:rPr sz="2000" spc="28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spc="29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spc="-10" dirty="0">
                <a:solidFill>
                  <a:srgbClr val="001F5F"/>
                </a:solidFill>
                <a:latin typeface="Calibri"/>
                <a:cs typeface="Calibri"/>
              </a:rPr>
              <a:t>виртуальном.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382" y="0"/>
            <a:ext cx="9128125" cy="6858000"/>
            <a:chOff x="16382" y="0"/>
            <a:chExt cx="9128125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692746"/>
              <a:ext cx="7920863" cy="547255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2" y="0"/>
              <a:ext cx="9127617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382" y="0"/>
            <a:ext cx="9128125" cy="6858000"/>
            <a:chOff x="16382" y="0"/>
            <a:chExt cx="9128125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555" y="683717"/>
              <a:ext cx="7920863" cy="549059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2" y="0"/>
              <a:ext cx="9127617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6382" y="0"/>
            <a:ext cx="9128125" cy="6858000"/>
            <a:chOff x="16382" y="0"/>
            <a:chExt cx="9128125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5804" y="688225"/>
              <a:ext cx="7308850" cy="54815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382" y="0"/>
              <a:ext cx="9127617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3870" y="602691"/>
            <a:ext cx="5652642" cy="56526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5714" y="1052195"/>
            <a:ext cx="6638925" cy="463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1590" algn="ctr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СКАЖИ</a:t>
            </a:r>
            <a:r>
              <a:rPr sz="3200" b="1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ЗАВИСИМОСТИ</a:t>
            </a:r>
            <a:r>
              <a:rPr sz="3200" b="1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FF0000"/>
                </a:solidFill>
                <a:latin typeface="Calibri"/>
                <a:cs typeface="Calibri"/>
              </a:rPr>
              <a:t>«НЕТ»</a:t>
            </a:r>
            <a:endParaRPr sz="3200">
              <a:latin typeface="Calibri"/>
              <a:cs typeface="Calibri"/>
            </a:endParaRPr>
          </a:p>
          <a:p>
            <a:pPr marR="36830" algn="ctr">
              <a:lnSpc>
                <a:spcPct val="100000"/>
              </a:lnSpc>
              <a:spcBef>
                <a:spcPts val="3204"/>
              </a:spcBef>
            </a:pP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НАЧНИ</a:t>
            </a:r>
            <a:r>
              <a:rPr sz="3200" b="1" spc="-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НОВУЮ</a:t>
            </a:r>
            <a:r>
              <a:rPr sz="3200" b="1" spc="-1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ЖИЗНЬ</a:t>
            </a:r>
            <a:r>
              <a:rPr sz="3200" b="1" spc="-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001F5F"/>
                </a:solidFill>
                <a:latin typeface="Calibri"/>
                <a:cs typeface="Calibri"/>
              </a:rPr>
              <a:t>БЕЗ</a:t>
            </a:r>
            <a:endParaRPr sz="3200">
              <a:latin typeface="Calibri"/>
              <a:cs typeface="Calibri"/>
            </a:endParaRPr>
          </a:p>
          <a:p>
            <a:pPr marR="39370" algn="ctr">
              <a:lnSpc>
                <a:spcPct val="100000"/>
              </a:lnSpc>
              <a:spcBef>
                <a:spcPts val="5"/>
              </a:spcBef>
            </a:pPr>
            <a:r>
              <a:rPr sz="3200" b="1" spc="-20" dirty="0">
                <a:solidFill>
                  <a:srgbClr val="001F5F"/>
                </a:solidFill>
                <a:latin typeface="Calibri"/>
                <a:cs typeface="Calibri"/>
              </a:rPr>
              <a:t>АЛКОГОЛЯ,</a:t>
            </a:r>
            <a:r>
              <a:rPr sz="3200" b="1" spc="-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001F5F"/>
                </a:solidFill>
                <a:latin typeface="Calibri"/>
                <a:cs typeface="Calibri"/>
              </a:rPr>
              <a:t>ТАБАКА</a:t>
            </a:r>
            <a:r>
              <a:rPr sz="3200" b="1" spc="-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3200" b="1" spc="-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1F5F"/>
                </a:solidFill>
                <a:latin typeface="Calibri"/>
                <a:cs typeface="Calibri"/>
              </a:rPr>
              <a:t>НАРКОТИКОВ</a:t>
            </a:r>
            <a:endParaRPr sz="3200">
              <a:latin typeface="Calibri"/>
              <a:cs typeface="Calibri"/>
            </a:endParaRPr>
          </a:p>
          <a:p>
            <a:pPr marL="260985" marR="55244" indent="-200660">
              <a:lnSpc>
                <a:spcPct val="100000"/>
              </a:lnSpc>
              <a:spcBef>
                <a:spcPts val="2355"/>
              </a:spcBef>
            </a:pPr>
            <a:r>
              <a:rPr sz="3200" spc="-10" dirty="0">
                <a:solidFill>
                  <a:srgbClr val="0D0D0D"/>
                </a:solidFill>
                <a:latin typeface="Calibri"/>
                <a:cs typeface="Calibri"/>
              </a:rPr>
              <a:t>Миллионы</a:t>
            </a:r>
            <a:r>
              <a:rPr sz="3200" spc="-14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людей</a:t>
            </a:r>
            <a:r>
              <a:rPr sz="3200" spc="-13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spc="-25" dirty="0">
                <a:solidFill>
                  <a:srgbClr val="0D0D0D"/>
                </a:solidFill>
                <a:latin typeface="Calibri"/>
                <a:cs typeface="Calibri"/>
              </a:rPr>
              <a:t>ежегодно</a:t>
            </a:r>
            <a:r>
              <a:rPr sz="3200" spc="-1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Calibri"/>
                <a:cs typeface="Calibri"/>
              </a:rPr>
              <a:t>умирают </a:t>
            </a: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от</a:t>
            </a:r>
            <a:r>
              <a:rPr sz="3200" spc="-7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болезней,</a:t>
            </a:r>
            <a:r>
              <a:rPr sz="3200" spc="-1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вызванных</a:t>
            </a:r>
            <a:r>
              <a:rPr sz="3200" spc="-10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Calibri"/>
                <a:cs typeface="Calibri"/>
              </a:rPr>
              <a:t>вредными привычками.</a:t>
            </a:r>
            <a:r>
              <a:rPr sz="3200" spc="-2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Пора</a:t>
            </a:r>
            <a:r>
              <a:rPr sz="3200" spc="-2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не</a:t>
            </a:r>
            <a:r>
              <a:rPr sz="3200" spc="-5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быть</a:t>
            </a:r>
            <a:r>
              <a:rPr sz="3200" spc="-3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Calibri"/>
                <a:cs typeface="Calibri"/>
              </a:rPr>
              <a:t>рабом</a:t>
            </a:r>
            <a:endParaRPr sz="3200">
              <a:latin typeface="Calibri"/>
              <a:cs typeface="Calibri"/>
            </a:endParaRPr>
          </a:p>
          <a:p>
            <a:pPr marL="1465580" marR="5080" indent="-145351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низших</a:t>
            </a:r>
            <a:r>
              <a:rPr sz="3200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потребностей</a:t>
            </a:r>
            <a:r>
              <a:rPr sz="3200" spc="-7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и</a:t>
            </a:r>
            <a:r>
              <a:rPr sz="3200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сказать</a:t>
            </a:r>
            <a:r>
              <a:rPr sz="3200" spc="-60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Calibri"/>
                <a:cs typeface="Calibri"/>
              </a:rPr>
              <a:t>своим </a:t>
            </a:r>
            <a:r>
              <a:rPr sz="3200" dirty="0">
                <a:solidFill>
                  <a:srgbClr val="0D0D0D"/>
                </a:solidFill>
                <a:latin typeface="Calibri"/>
                <a:cs typeface="Calibri"/>
              </a:rPr>
              <a:t>зависимостям</a:t>
            </a:r>
            <a:r>
              <a:rPr sz="3200" spc="-105" dirty="0">
                <a:solidFill>
                  <a:srgbClr val="0D0D0D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0D0D0D"/>
                </a:solidFill>
                <a:latin typeface="Calibri"/>
                <a:cs typeface="Calibri"/>
              </a:rPr>
              <a:t>«Нет»!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64260" y="1341119"/>
            <a:ext cx="6764020" cy="1010919"/>
            <a:chOff x="1064260" y="1341119"/>
            <a:chExt cx="6764020" cy="101091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80368" y="1912075"/>
              <a:ext cx="6055631" cy="2115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4260" y="1341119"/>
              <a:ext cx="6764020" cy="101091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336039" y="1445640"/>
            <a:ext cx="61061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40560" algn="l"/>
              </a:tabLst>
            </a:pP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3600" spc="-6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и</a:t>
            </a:r>
            <a:r>
              <a:rPr sz="3600" spc="-6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spc="-30" dirty="0">
                <a:solidFill>
                  <a:srgbClr val="FF0000"/>
                </a:solidFill>
                <a:latin typeface="Arial Black"/>
                <a:cs typeface="Arial Black"/>
              </a:rPr>
              <a:t>д</a:t>
            </a:r>
            <a:r>
              <a:rPr sz="3600" spc="-60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spc="-50" dirty="0">
                <a:solidFill>
                  <a:srgbClr val="FF0000"/>
                </a:solidFill>
                <a:latin typeface="Arial Black"/>
                <a:cs typeface="Arial Black"/>
              </a:rPr>
              <a:t>ы</a:t>
            </a: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	з</a:t>
            </a:r>
            <a:r>
              <a:rPr sz="3600" spc="-6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а</a:t>
            </a:r>
            <a:r>
              <a:rPr sz="3600" spc="-6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в</a:t>
            </a:r>
            <a:r>
              <a:rPr sz="3600" spc="-60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и</a:t>
            </a:r>
            <a:r>
              <a:rPr sz="3600" spc="-6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с</a:t>
            </a:r>
            <a:r>
              <a:rPr sz="3600" spc="-6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и</a:t>
            </a:r>
            <a:r>
              <a:rPr sz="3600" spc="-60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spc="-40" dirty="0">
                <a:solidFill>
                  <a:srgbClr val="FF0000"/>
                </a:solidFill>
                <a:latin typeface="Arial Black"/>
                <a:cs typeface="Arial Black"/>
              </a:rPr>
              <a:t>м</a:t>
            </a:r>
            <a:r>
              <a:rPr sz="3600" spc="-61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о</a:t>
            </a:r>
            <a:r>
              <a:rPr sz="3600" spc="-6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с</a:t>
            </a:r>
            <a:r>
              <a:rPr sz="3600" spc="-6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dirty="0">
                <a:solidFill>
                  <a:srgbClr val="FF0000"/>
                </a:solidFill>
                <a:latin typeface="Arial Black"/>
                <a:cs typeface="Arial Black"/>
              </a:rPr>
              <a:t>т</a:t>
            </a:r>
            <a:r>
              <a:rPr sz="3600" spc="-61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3600" spc="-50" dirty="0">
                <a:solidFill>
                  <a:srgbClr val="FF0000"/>
                </a:solidFill>
                <a:latin typeface="Arial Black"/>
                <a:cs typeface="Arial Black"/>
              </a:rPr>
              <a:t>и</a:t>
            </a:r>
            <a:endParaRPr sz="360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386457" y="2105914"/>
            <a:ext cx="3836670" cy="557530"/>
            <a:chOff x="2386457" y="2105914"/>
            <a:chExt cx="3836670" cy="557530"/>
          </a:xfrm>
        </p:grpSpPr>
        <p:sp>
          <p:nvSpPr>
            <p:cNvPr id="7" name="object 7"/>
            <p:cNvSpPr/>
            <p:nvPr/>
          </p:nvSpPr>
          <p:spPr>
            <a:xfrm>
              <a:off x="2399157" y="2118614"/>
              <a:ext cx="466725" cy="532130"/>
            </a:xfrm>
            <a:custGeom>
              <a:avLst/>
              <a:gdLst/>
              <a:ahLst/>
              <a:cxnLst/>
              <a:rect l="l" t="t" r="r" b="b"/>
              <a:pathLst>
                <a:path w="466725" h="532130">
                  <a:moveTo>
                    <a:pt x="316865" y="0"/>
                  </a:moveTo>
                  <a:lnTo>
                    <a:pt x="74675" y="327533"/>
                  </a:lnTo>
                  <a:lnTo>
                    <a:pt x="0" y="272288"/>
                  </a:lnTo>
                  <a:lnTo>
                    <a:pt x="38988" y="532002"/>
                  </a:lnTo>
                  <a:lnTo>
                    <a:pt x="298704" y="493140"/>
                  </a:lnTo>
                  <a:lnTo>
                    <a:pt x="224028" y="437896"/>
                  </a:lnTo>
                  <a:lnTo>
                    <a:pt x="466217" y="110489"/>
                  </a:lnTo>
                  <a:lnTo>
                    <a:pt x="316865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99157" y="2118614"/>
              <a:ext cx="466725" cy="532130"/>
            </a:xfrm>
            <a:custGeom>
              <a:avLst/>
              <a:gdLst/>
              <a:ahLst/>
              <a:cxnLst/>
              <a:rect l="l" t="t" r="r" b="b"/>
              <a:pathLst>
                <a:path w="466725" h="532130">
                  <a:moveTo>
                    <a:pt x="0" y="272288"/>
                  </a:moveTo>
                  <a:lnTo>
                    <a:pt x="74675" y="327533"/>
                  </a:lnTo>
                  <a:lnTo>
                    <a:pt x="316865" y="0"/>
                  </a:lnTo>
                  <a:lnTo>
                    <a:pt x="466217" y="110489"/>
                  </a:lnTo>
                  <a:lnTo>
                    <a:pt x="224028" y="437896"/>
                  </a:lnTo>
                  <a:lnTo>
                    <a:pt x="298704" y="493140"/>
                  </a:lnTo>
                  <a:lnTo>
                    <a:pt x="38988" y="532002"/>
                  </a:lnTo>
                  <a:lnTo>
                    <a:pt x="0" y="272288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730494" y="2123059"/>
              <a:ext cx="480059" cy="516890"/>
            </a:xfrm>
            <a:custGeom>
              <a:avLst/>
              <a:gdLst/>
              <a:ahLst/>
              <a:cxnLst/>
              <a:rect l="l" t="t" r="r" b="b"/>
              <a:pathLst>
                <a:path w="480060" h="516889">
                  <a:moveTo>
                    <a:pt x="140080" y="0"/>
                  </a:moveTo>
                  <a:lnTo>
                    <a:pt x="0" y="119379"/>
                  </a:lnTo>
                  <a:lnTo>
                    <a:pt x="270001" y="436117"/>
                  </a:lnTo>
                  <a:lnTo>
                    <a:pt x="199897" y="495680"/>
                  </a:lnTo>
                  <a:lnTo>
                    <a:pt x="459231" y="516381"/>
                  </a:lnTo>
                  <a:lnTo>
                    <a:pt x="479932" y="257175"/>
                  </a:lnTo>
                  <a:lnTo>
                    <a:pt x="409955" y="316738"/>
                  </a:lnTo>
                  <a:lnTo>
                    <a:pt x="14008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30494" y="2123059"/>
              <a:ext cx="480059" cy="516890"/>
            </a:xfrm>
            <a:custGeom>
              <a:avLst/>
              <a:gdLst/>
              <a:ahLst/>
              <a:cxnLst/>
              <a:rect l="l" t="t" r="r" b="b"/>
              <a:pathLst>
                <a:path w="480060" h="516889">
                  <a:moveTo>
                    <a:pt x="199897" y="495680"/>
                  </a:moveTo>
                  <a:lnTo>
                    <a:pt x="270001" y="436117"/>
                  </a:lnTo>
                  <a:lnTo>
                    <a:pt x="0" y="119379"/>
                  </a:lnTo>
                  <a:lnTo>
                    <a:pt x="140080" y="0"/>
                  </a:lnTo>
                  <a:lnTo>
                    <a:pt x="409955" y="316738"/>
                  </a:lnTo>
                  <a:lnTo>
                    <a:pt x="479932" y="257175"/>
                  </a:lnTo>
                  <a:lnTo>
                    <a:pt x="459231" y="516381"/>
                  </a:lnTo>
                  <a:lnTo>
                    <a:pt x="199897" y="49568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987399" y="2741167"/>
            <a:ext cx="2740660" cy="697865"/>
            <a:chOff x="987399" y="2741167"/>
            <a:chExt cx="2740660" cy="697865"/>
          </a:xfrm>
        </p:grpSpPr>
        <p:sp>
          <p:nvSpPr>
            <p:cNvPr id="12" name="object 12"/>
            <p:cNvSpPr/>
            <p:nvPr/>
          </p:nvSpPr>
          <p:spPr>
            <a:xfrm>
              <a:off x="1000099" y="2753867"/>
              <a:ext cx="2715260" cy="672465"/>
            </a:xfrm>
            <a:custGeom>
              <a:avLst/>
              <a:gdLst/>
              <a:ahLst/>
              <a:cxnLst/>
              <a:rect l="l" t="t" r="r" b="b"/>
              <a:pathLst>
                <a:path w="2715260" h="672464">
                  <a:moveTo>
                    <a:pt x="2378481" y="0"/>
                  </a:moveTo>
                  <a:lnTo>
                    <a:pt x="336194" y="0"/>
                  </a:lnTo>
                  <a:lnTo>
                    <a:pt x="286508" y="3644"/>
                  </a:lnTo>
                  <a:lnTo>
                    <a:pt x="239088" y="14231"/>
                  </a:lnTo>
                  <a:lnTo>
                    <a:pt x="194452" y="31239"/>
                  </a:lnTo>
                  <a:lnTo>
                    <a:pt x="153122" y="54149"/>
                  </a:lnTo>
                  <a:lnTo>
                    <a:pt x="115616" y="82440"/>
                  </a:lnTo>
                  <a:lnTo>
                    <a:pt x="82454" y="115591"/>
                  </a:lnTo>
                  <a:lnTo>
                    <a:pt x="54156" y="153082"/>
                  </a:lnTo>
                  <a:lnTo>
                    <a:pt x="31242" y="194394"/>
                  </a:lnTo>
                  <a:lnTo>
                    <a:pt x="14232" y="239004"/>
                  </a:lnTo>
                  <a:lnTo>
                    <a:pt x="3644" y="286394"/>
                  </a:lnTo>
                  <a:lnTo>
                    <a:pt x="0" y="336042"/>
                  </a:lnTo>
                  <a:lnTo>
                    <a:pt x="0" y="672211"/>
                  </a:lnTo>
                  <a:lnTo>
                    <a:pt x="2714650" y="672211"/>
                  </a:lnTo>
                  <a:lnTo>
                    <a:pt x="2714650" y="336042"/>
                  </a:lnTo>
                  <a:lnTo>
                    <a:pt x="2711005" y="286394"/>
                  </a:lnTo>
                  <a:lnTo>
                    <a:pt x="2700418" y="239004"/>
                  </a:lnTo>
                  <a:lnTo>
                    <a:pt x="2683408" y="194394"/>
                  </a:lnTo>
                  <a:lnTo>
                    <a:pt x="2660494" y="153082"/>
                  </a:lnTo>
                  <a:lnTo>
                    <a:pt x="2632198" y="115591"/>
                  </a:lnTo>
                  <a:lnTo>
                    <a:pt x="2599038" y="82440"/>
                  </a:lnTo>
                  <a:lnTo>
                    <a:pt x="2561534" y="54149"/>
                  </a:lnTo>
                  <a:lnTo>
                    <a:pt x="2520207" y="31239"/>
                  </a:lnTo>
                  <a:lnTo>
                    <a:pt x="2475576" y="14231"/>
                  </a:lnTo>
                  <a:lnTo>
                    <a:pt x="2428160" y="3644"/>
                  </a:lnTo>
                  <a:lnTo>
                    <a:pt x="2378481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0099" y="2753867"/>
              <a:ext cx="2715260" cy="672465"/>
            </a:xfrm>
            <a:custGeom>
              <a:avLst/>
              <a:gdLst/>
              <a:ahLst/>
              <a:cxnLst/>
              <a:rect l="l" t="t" r="r" b="b"/>
              <a:pathLst>
                <a:path w="2715260" h="672464">
                  <a:moveTo>
                    <a:pt x="336194" y="0"/>
                  </a:moveTo>
                  <a:lnTo>
                    <a:pt x="2378481" y="0"/>
                  </a:lnTo>
                  <a:lnTo>
                    <a:pt x="2428160" y="3644"/>
                  </a:lnTo>
                  <a:lnTo>
                    <a:pt x="2475576" y="14231"/>
                  </a:lnTo>
                  <a:lnTo>
                    <a:pt x="2520207" y="31239"/>
                  </a:lnTo>
                  <a:lnTo>
                    <a:pt x="2561534" y="54149"/>
                  </a:lnTo>
                  <a:lnTo>
                    <a:pt x="2599038" y="82440"/>
                  </a:lnTo>
                  <a:lnTo>
                    <a:pt x="2632198" y="115591"/>
                  </a:lnTo>
                  <a:lnTo>
                    <a:pt x="2660494" y="153082"/>
                  </a:lnTo>
                  <a:lnTo>
                    <a:pt x="2683408" y="194394"/>
                  </a:lnTo>
                  <a:lnTo>
                    <a:pt x="2700418" y="239004"/>
                  </a:lnTo>
                  <a:lnTo>
                    <a:pt x="2711005" y="286394"/>
                  </a:lnTo>
                  <a:lnTo>
                    <a:pt x="2714650" y="336042"/>
                  </a:lnTo>
                  <a:lnTo>
                    <a:pt x="2714650" y="672211"/>
                  </a:lnTo>
                  <a:lnTo>
                    <a:pt x="0" y="672211"/>
                  </a:lnTo>
                  <a:lnTo>
                    <a:pt x="0" y="336042"/>
                  </a:lnTo>
                  <a:lnTo>
                    <a:pt x="3644" y="286394"/>
                  </a:lnTo>
                  <a:lnTo>
                    <a:pt x="14232" y="239004"/>
                  </a:lnTo>
                  <a:lnTo>
                    <a:pt x="31242" y="194394"/>
                  </a:lnTo>
                  <a:lnTo>
                    <a:pt x="54156" y="153082"/>
                  </a:lnTo>
                  <a:lnTo>
                    <a:pt x="82454" y="115591"/>
                  </a:lnTo>
                  <a:lnTo>
                    <a:pt x="115616" y="82440"/>
                  </a:lnTo>
                  <a:lnTo>
                    <a:pt x="153122" y="54149"/>
                  </a:lnTo>
                  <a:lnTo>
                    <a:pt x="194452" y="31239"/>
                  </a:lnTo>
                  <a:lnTo>
                    <a:pt x="239088" y="14231"/>
                  </a:lnTo>
                  <a:lnTo>
                    <a:pt x="286508" y="3644"/>
                  </a:lnTo>
                  <a:lnTo>
                    <a:pt x="336194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1900" y="2948939"/>
              <a:ext cx="2265679" cy="46227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1350899" y="2993009"/>
            <a:ext cx="19335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Х</a:t>
            </a:r>
            <a:r>
              <a:rPr sz="1600" b="1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r>
              <a:rPr sz="1600" b="1" spc="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Ч</a:t>
            </a:r>
            <a:r>
              <a:rPr sz="1600" b="1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1600" b="1"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600" b="1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1600" b="1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1600" b="1" spc="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Я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095494" y="2731135"/>
            <a:ext cx="2909570" cy="697865"/>
            <a:chOff x="5095494" y="2731135"/>
            <a:chExt cx="2909570" cy="697865"/>
          </a:xfrm>
        </p:grpSpPr>
        <p:sp>
          <p:nvSpPr>
            <p:cNvPr id="17" name="object 17"/>
            <p:cNvSpPr/>
            <p:nvPr/>
          </p:nvSpPr>
          <p:spPr>
            <a:xfrm>
              <a:off x="5108194" y="2743835"/>
              <a:ext cx="2884170" cy="672465"/>
            </a:xfrm>
            <a:custGeom>
              <a:avLst/>
              <a:gdLst/>
              <a:ahLst/>
              <a:cxnLst/>
              <a:rect l="l" t="t" r="r" b="b"/>
              <a:pathLst>
                <a:path w="2884170" h="672464">
                  <a:moveTo>
                    <a:pt x="2547620" y="0"/>
                  </a:moveTo>
                  <a:lnTo>
                    <a:pt x="336168" y="0"/>
                  </a:lnTo>
                  <a:lnTo>
                    <a:pt x="286489" y="3644"/>
                  </a:lnTo>
                  <a:lnTo>
                    <a:pt x="239074" y="14232"/>
                  </a:lnTo>
                  <a:lnTo>
                    <a:pt x="194443" y="31242"/>
                  </a:lnTo>
                  <a:lnTo>
                    <a:pt x="153115" y="54155"/>
                  </a:lnTo>
                  <a:lnTo>
                    <a:pt x="115612" y="82452"/>
                  </a:lnTo>
                  <a:lnTo>
                    <a:pt x="82452" y="115612"/>
                  </a:lnTo>
                  <a:lnTo>
                    <a:pt x="54155" y="153115"/>
                  </a:lnTo>
                  <a:lnTo>
                    <a:pt x="31242" y="194443"/>
                  </a:lnTo>
                  <a:lnTo>
                    <a:pt x="14232" y="239074"/>
                  </a:lnTo>
                  <a:lnTo>
                    <a:pt x="3644" y="286489"/>
                  </a:lnTo>
                  <a:lnTo>
                    <a:pt x="0" y="336168"/>
                  </a:lnTo>
                  <a:lnTo>
                    <a:pt x="0" y="672338"/>
                  </a:lnTo>
                  <a:lnTo>
                    <a:pt x="2883788" y="672338"/>
                  </a:lnTo>
                  <a:lnTo>
                    <a:pt x="2883788" y="336168"/>
                  </a:lnTo>
                  <a:lnTo>
                    <a:pt x="2880144" y="286489"/>
                  </a:lnTo>
                  <a:lnTo>
                    <a:pt x="2869556" y="239074"/>
                  </a:lnTo>
                  <a:lnTo>
                    <a:pt x="2852546" y="194443"/>
                  </a:lnTo>
                  <a:lnTo>
                    <a:pt x="2829633" y="153115"/>
                  </a:lnTo>
                  <a:lnTo>
                    <a:pt x="2801336" y="115612"/>
                  </a:lnTo>
                  <a:lnTo>
                    <a:pt x="2768176" y="82452"/>
                  </a:lnTo>
                  <a:lnTo>
                    <a:pt x="2730673" y="54155"/>
                  </a:lnTo>
                  <a:lnTo>
                    <a:pt x="2689345" y="31242"/>
                  </a:lnTo>
                  <a:lnTo>
                    <a:pt x="2644714" y="14232"/>
                  </a:lnTo>
                  <a:lnTo>
                    <a:pt x="2597299" y="3644"/>
                  </a:lnTo>
                  <a:lnTo>
                    <a:pt x="254762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108194" y="2743835"/>
              <a:ext cx="2884170" cy="672465"/>
            </a:xfrm>
            <a:custGeom>
              <a:avLst/>
              <a:gdLst/>
              <a:ahLst/>
              <a:cxnLst/>
              <a:rect l="l" t="t" r="r" b="b"/>
              <a:pathLst>
                <a:path w="2884170" h="672464">
                  <a:moveTo>
                    <a:pt x="336168" y="0"/>
                  </a:moveTo>
                  <a:lnTo>
                    <a:pt x="2547620" y="0"/>
                  </a:lnTo>
                  <a:lnTo>
                    <a:pt x="2597299" y="3644"/>
                  </a:lnTo>
                  <a:lnTo>
                    <a:pt x="2644714" y="14232"/>
                  </a:lnTo>
                  <a:lnTo>
                    <a:pt x="2689345" y="31242"/>
                  </a:lnTo>
                  <a:lnTo>
                    <a:pt x="2730673" y="54155"/>
                  </a:lnTo>
                  <a:lnTo>
                    <a:pt x="2768176" y="82452"/>
                  </a:lnTo>
                  <a:lnTo>
                    <a:pt x="2801336" y="115612"/>
                  </a:lnTo>
                  <a:lnTo>
                    <a:pt x="2829633" y="153115"/>
                  </a:lnTo>
                  <a:lnTo>
                    <a:pt x="2852546" y="194443"/>
                  </a:lnTo>
                  <a:lnTo>
                    <a:pt x="2869556" y="239074"/>
                  </a:lnTo>
                  <a:lnTo>
                    <a:pt x="2880144" y="286489"/>
                  </a:lnTo>
                  <a:lnTo>
                    <a:pt x="2883788" y="336168"/>
                  </a:lnTo>
                  <a:lnTo>
                    <a:pt x="2883788" y="672338"/>
                  </a:lnTo>
                  <a:lnTo>
                    <a:pt x="0" y="672338"/>
                  </a:lnTo>
                  <a:lnTo>
                    <a:pt x="0" y="336168"/>
                  </a:lnTo>
                  <a:lnTo>
                    <a:pt x="3644" y="286489"/>
                  </a:lnTo>
                  <a:lnTo>
                    <a:pt x="14232" y="239074"/>
                  </a:lnTo>
                  <a:lnTo>
                    <a:pt x="31242" y="194443"/>
                  </a:lnTo>
                  <a:lnTo>
                    <a:pt x="54155" y="153115"/>
                  </a:lnTo>
                  <a:lnTo>
                    <a:pt x="82452" y="115612"/>
                  </a:lnTo>
                  <a:lnTo>
                    <a:pt x="115612" y="82452"/>
                  </a:lnTo>
                  <a:lnTo>
                    <a:pt x="153115" y="54155"/>
                  </a:lnTo>
                  <a:lnTo>
                    <a:pt x="194443" y="31242"/>
                  </a:lnTo>
                  <a:lnTo>
                    <a:pt x="239074" y="14232"/>
                  </a:lnTo>
                  <a:lnTo>
                    <a:pt x="286489" y="3644"/>
                  </a:lnTo>
                  <a:lnTo>
                    <a:pt x="336168" y="0"/>
                  </a:lnTo>
                  <a:close/>
                </a:path>
              </a:pathLst>
            </a:custGeom>
            <a:ln w="253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76520" y="2938780"/>
              <a:ext cx="2768600" cy="46227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5294629" y="2983229"/>
            <a:ext cx="24358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4984" algn="l"/>
              </a:tabLst>
            </a:pP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Н</a:t>
            </a:r>
            <a:r>
              <a:rPr sz="1600" b="1" spc="2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	Х</a:t>
            </a:r>
            <a:r>
              <a:rPr sz="1600" b="1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М</a:t>
            </a:r>
            <a:r>
              <a:rPr sz="1600" b="1" spc="22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1600" b="1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Ч</a:t>
            </a:r>
            <a:r>
              <a:rPr sz="1600" b="1" spc="2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Е</a:t>
            </a:r>
            <a:r>
              <a:rPr sz="1600" b="1" spc="1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С</a:t>
            </a:r>
            <a:r>
              <a:rPr sz="1600" b="1" spc="2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К</a:t>
            </a:r>
            <a:r>
              <a:rPr sz="1600" b="1" spc="2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0000"/>
                </a:solidFill>
                <a:latin typeface="Calibri"/>
                <a:cs typeface="Calibri"/>
              </a:rPr>
              <a:t>А</a:t>
            </a:r>
            <a:r>
              <a:rPr sz="1600" b="1" spc="2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0000"/>
                </a:solidFill>
                <a:latin typeface="Calibri"/>
                <a:cs typeface="Calibri"/>
              </a:rPr>
              <a:t>Я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757679" y="3733545"/>
            <a:ext cx="98234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38430">
              <a:lnSpc>
                <a:spcPct val="100000"/>
              </a:lnSpc>
              <a:spcBef>
                <a:spcPts val="100"/>
              </a:spcBef>
              <a:buSzPct val="89285"/>
              <a:buFont typeface="Wingdings"/>
              <a:buChar char=""/>
              <a:tabLst>
                <a:tab pos="141605" algn="l"/>
              </a:tabLst>
            </a:pP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АЛКОГОЛЬ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826260" y="4160266"/>
            <a:ext cx="8464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38430">
              <a:lnSpc>
                <a:spcPct val="100000"/>
              </a:lnSpc>
              <a:spcBef>
                <a:spcPts val="100"/>
              </a:spcBef>
              <a:buSzPct val="89285"/>
              <a:buFont typeface="Wingdings"/>
              <a:buChar char=""/>
              <a:tabLst>
                <a:tab pos="141605" algn="l"/>
              </a:tabLst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КУРЕНИЕ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57679" y="4587240"/>
            <a:ext cx="9842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38430">
              <a:lnSpc>
                <a:spcPct val="100000"/>
              </a:lnSpc>
              <a:spcBef>
                <a:spcPts val="100"/>
              </a:spcBef>
              <a:buSzPct val="89285"/>
              <a:buFont typeface="Wingdings"/>
              <a:buChar char=""/>
              <a:tabLst>
                <a:tab pos="141605" algn="l"/>
              </a:tabLst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НАРКОТИК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800860" y="5013959"/>
            <a:ext cx="8978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60" dirty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1400" b="1" spc="-60" dirty="0">
                <a:solidFill>
                  <a:srgbClr val="FF0000"/>
                </a:solidFill>
                <a:latin typeface="Calibri"/>
                <a:cs typeface="Calibri"/>
              </a:rPr>
              <a:t>ТАБЛЕТКИ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922779" y="5440997"/>
            <a:ext cx="65595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38430">
              <a:lnSpc>
                <a:spcPct val="100000"/>
              </a:lnSpc>
              <a:spcBef>
                <a:spcPts val="100"/>
              </a:spcBef>
              <a:buSzPct val="89285"/>
              <a:buFont typeface="Wingdings"/>
              <a:buChar char=""/>
              <a:tabLst>
                <a:tab pos="141605" algn="l"/>
              </a:tabLst>
            </a:pP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ПИЩА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123559" y="3519741"/>
            <a:ext cx="10433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37795">
              <a:lnSpc>
                <a:spcPct val="100000"/>
              </a:lnSpc>
              <a:spcBef>
                <a:spcPts val="100"/>
              </a:spcBef>
              <a:buSzPct val="89285"/>
              <a:buFont typeface="Wingdings"/>
              <a:buChar char=""/>
              <a:tabLst>
                <a:tab pos="141605" algn="l"/>
              </a:tabLst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ТЕЛЕВИЗОР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62726" y="3946779"/>
            <a:ext cx="11645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38430">
              <a:lnSpc>
                <a:spcPct val="100000"/>
              </a:lnSpc>
              <a:spcBef>
                <a:spcPts val="100"/>
              </a:spcBef>
              <a:buSzPct val="89285"/>
              <a:buFont typeface="Wingdings"/>
              <a:buChar char=""/>
              <a:tabLst>
                <a:tab pos="141605" algn="l"/>
              </a:tabLst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КОМПЬЮТЕР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4740" y="4373562"/>
            <a:ext cx="9391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37795">
              <a:lnSpc>
                <a:spcPct val="100000"/>
              </a:lnSpc>
              <a:spcBef>
                <a:spcPts val="100"/>
              </a:spcBef>
              <a:buSzPct val="89285"/>
              <a:buFont typeface="Wingdings"/>
              <a:buChar char=""/>
              <a:tabLst>
                <a:tab pos="141605" algn="l"/>
              </a:tabLst>
            </a:pP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ИНТЕРНЕТ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69026" y="4800600"/>
            <a:ext cx="19507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1400" b="1" spc="-50" dirty="0">
                <a:solidFill>
                  <a:srgbClr val="FF0000"/>
                </a:solidFill>
                <a:latin typeface="Calibri"/>
                <a:cs typeface="Calibri"/>
              </a:rPr>
              <a:t>МОБИЛЬНЫЙ</a:t>
            </a:r>
            <a:r>
              <a:rPr sz="14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ТЕЛЕФОН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352540" y="5227383"/>
            <a:ext cx="584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1605" indent="-137795">
              <a:lnSpc>
                <a:spcPct val="100000"/>
              </a:lnSpc>
              <a:spcBef>
                <a:spcPts val="100"/>
              </a:spcBef>
              <a:buSzPct val="89285"/>
              <a:buFont typeface="Wingdings"/>
              <a:buChar char=""/>
              <a:tabLst>
                <a:tab pos="141605" algn="l"/>
              </a:tabLst>
            </a:pP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ИГРЫ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640959" y="5654357"/>
            <a:ext cx="20053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sz="1400" b="1" spc="-50" dirty="0">
                <a:solidFill>
                  <a:srgbClr val="FF0000"/>
                </a:solidFill>
                <a:latin typeface="Calibri"/>
                <a:cs typeface="Calibri"/>
              </a:rPr>
              <a:t>ЦИФРОВЫЕ</a:t>
            </a:r>
            <a:r>
              <a:rPr sz="1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FF0000"/>
                </a:solidFill>
                <a:latin typeface="Calibri"/>
                <a:cs typeface="Calibri"/>
              </a:rPr>
              <a:t>НАРКОТИКИ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947737" y="954023"/>
            <a:ext cx="6895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u="none" spc="-220" dirty="0">
                <a:solidFill>
                  <a:srgbClr val="FF0000"/>
                </a:solidFill>
                <a:latin typeface="Calibri"/>
                <a:cs typeface="Calibri"/>
              </a:rPr>
              <a:t>Зависимость</a:t>
            </a:r>
            <a:r>
              <a:rPr sz="2400" b="1" i="1" u="none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u="none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1800" i="1" u="none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u="none" spc="-210" dirty="0">
                <a:solidFill>
                  <a:srgbClr val="001F5F"/>
                </a:solidFill>
                <a:latin typeface="Calibri"/>
                <a:cs typeface="Calibri"/>
              </a:rPr>
              <a:t>это</a:t>
            </a:r>
            <a:r>
              <a:rPr sz="1800" i="1" u="none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u="none" spc="-120" dirty="0">
                <a:solidFill>
                  <a:srgbClr val="001F5F"/>
                </a:solidFill>
                <a:latin typeface="Calibri"/>
                <a:cs typeface="Calibri"/>
              </a:rPr>
              <a:t>навязчивая</a:t>
            </a:r>
            <a:r>
              <a:rPr sz="1800" i="1" u="none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u="none" spc="-200" dirty="0">
                <a:solidFill>
                  <a:srgbClr val="001F5F"/>
                </a:solidFill>
                <a:latin typeface="Calibri"/>
                <a:cs typeface="Calibri"/>
              </a:rPr>
              <a:t>потребность</a:t>
            </a:r>
            <a:r>
              <a:rPr sz="1800" i="1" u="none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u="none" spc="-21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1800" i="1" u="none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u="none" spc="-185" dirty="0">
                <a:solidFill>
                  <a:srgbClr val="001F5F"/>
                </a:solidFill>
                <a:latin typeface="Calibri"/>
                <a:cs typeface="Calibri"/>
              </a:rPr>
              <a:t>определенной</a:t>
            </a:r>
            <a:r>
              <a:rPr sz="1800" i="1" u="none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i="1" u="none" spc="-150" dirty="0">
                <a:solidFill>
                  <a:srgbClr val="001F5F"/>
                </a:solidFill>
                <a:latin typeface="Calibri"/>
                <a:cs typeface="Calibri"/>
              </a:rPr>
              <a:t>деятельности.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382" y="0"/>
            <a:ext cx="9127617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2974" y="241300"/>
            <a:ext cx="7143750" cy="792480"/>
            <a:chOff x="1142974" y="241300"/>
            <a:chExt cx="7143750" cy="792480"/>
          </a:xfrm>
        </p:grpSpPr>
        <p:sp>
          <p:nvSpPr>
            <p:cNvPr id="3" name="object 3"/>
            <p:cNvSpPr/>
            <p:nvPr/>
          </p:nvSpPr>
          <p:spPr>
            <a:xfrm>
              <a:off x="1142974" y="285750"/>
              <a:ext cx="7143750" cy="571500"/>
            </a:xfrm>
            <a:custGeom>
              <a:avLst/>
              <a:gdLst/>
              <a:ahLst/>
              <a:cxnLst/>
              <a:rect l="l" t="t" r="r" b="b"/>
              <a:pathLst>
                <a:path w="7143750" h="571500">
                  <a:moveTo>
                    <a:pt x="7143750" y="0"/>
                  </a:moveTo>
                  <a:lnTo>
                    <a:pt x="0" y="0"/>
                  </a:lnTo>
                  <a:lnTo>
                    <a:pt x="0" y="571500"/>
                  </a:lnTo>
                  <a:lnTo>
                    <a:pt x="7143750" y="571500"/>
                  </a:lnTo>
                  <a:lnTo>
                    <a:pt x="714375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05280" y="241300"/>
              <a:ext cx="6248400" cy="792479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14829" y="322516"/>
            <a:ext cx="58032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9940" algn="l"/>
              </a:tabLst>
            </a:pPr>
            <a:r>
              <a:rPr sz="2800" b="1" u="none" spc="-25" dirty="0">
                <a:latin typeface="Calibri"/>
                <a:cs typeface="Calibri"/>
              </a:rPr>
              <a:t>КАК</a:t>
            </a:r>
            <a:r>
              <a:rPr sz="2800" b="1" u="none" dirty="0">
                <a:latin typeface="Calibri"/>
                <a:cs typeface="Calibri"/>
              </a:rPr>
              <a:t>	</a:t>
            </a:r>
            <a:r>
              <a:rPr sz="2800" b="1" u="none" spc="-10" dirty="0">
                <a:latin typeface="Calibri"/>
                <a:cs typeface="Calibri"/>
              </a:rPr>
              <a:t>ФОРИМИРУЕТСЯ</a:t>
            </a:r>
            <a:r>
              <a:rPr sz="2800" b="1" u="none" spc="-65" dirty="0">
                <a:latin typeface="Calibri"/>
                <a:cs typeface="Calibri"/>
              </a:rPr>
              <a:t> </a:t>
            </a:r>
            <a:r>
              <a:rPr sz="2800" b="1" u="none" spc="-10" dirty="0">
                <a:latin typeface="Calibri"/>
                <a:cs typeface="Calibri"/>
              </a:rPr>
              <a:t>ЗАВИСИМОСТЬ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487548" y="987425"/>
            <a:ext cx="3455035" cy="739775"/>
            <a:chOff x="2487548" y="987425"/>
            <a:chExt cx="3455035" cy="739775"/>
          </a:xfrm>
        </p:grpSpPr>
        <p:sp>
          <p:nvSpPr>
            <p:cNvPr id="7" name="object 7"/>
            <p:cNvSpPr/>
            <p:nvPr/>
          </p:nvSpPr>
          <p:spPr>
            <a:xfrm>
              <a:off x="2500248" y="1000125"/>
              <a:ext cx="3429635" cy="714375"/>
            </a:xfrm>
            <a:custGeom>
              <a:avLst/>
              <a:gdLst/>
              <a:ahLst/>
              <a:cxnLst/>
              <a:rect l="l" t="t" r="r" b="b"/>
              <a:pathLst>
                <a:path w="3429635" h="714375">
                  <a:moveTo>
                    <a:pt x="2579751" y="0"/>
                  </a:moveTo>
                  <a:lnTo>
                    <a:pt x="849376" y="0"/>
                  </a:lnTo>
                  <a:lnTo>
                    <a:pt x="849376" y="357124"/>
                  </a:lnTo>
                  <a:lnTo>
                    <a:pt x="0" y="357124"/>
                  </a:lnTo>
                  <a:lnTo>
                    <a:pt x="1714500" y="714375"/>
                  </a:lnTo>
                  <a:lnTo>
                    <a:pt x="3429127" y="357124"/>
                  </a:lnTo>
                  <a:lnTo>
                    <a:pt x="2579751" y="357124"/>
                  </a:lnTo>
                  <a:lnTo>
                    <a:pt x="2579751" y="0"/>
                  </a:lnTo>
                  <a:close/>
                </a:path>
              </a:pathLst>
            </a:custGeom>
            <a:solidFill>
              <a:srgbClr val="FF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500248" y="1000125"/>
              <a:ext cx="3429635" cy="714375"/>
            </a:xfrm>
            <a:custGeom>
              <a:avLst/>
              <a:gdLst/>
              <a:ahLst/>
              <a:cxnLst/>
              <a:rect l="l" t="t" r="r" b="b"/>
              <a:pathLst>
                <a:path w="3429635" h="714375">
                  <a:moveTo>
                    <a:pt x="0" y="357124"/>
                  </a:moveTo>
                  <a:lnTo>
                    <a:pt x="849376" y="357124"/>
                  </a:lnTo>
                  <a:lnTo>
                    <a:pt x="849376" y="0"/>
                  </a:lnTo>
                  <a:lnTo>
                    <a:pt x="2579751" y="0"/>
                  </a:lnTo>
                  <a:lnTo>
                    <a:pt x="2579751" y="357124"/>
                  </a:lnTo>
                  <a:lnTo>
                    <a:pt x="3429127" y="357124"/>
                  </a:lnTo>
                  <a:lnTo>
                    <a:pt x="1714500" y="714375"/>
                  </a:lnTo>
                  <a:lnTo>
                    <a:pt x="0" y="357124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201798" y="1773173"/>
            <a:ext cx="4097654" cy="882650"/>
            <a:chOff x="2201798" y="1773173"/>
            <a:chExt cx="4097654" cy="882650"/>
          </a:xfrm>
        </p:grpSpPr>
        <p:sp>
          <p:nvSpPr>
            <p:cNvPr id="10" name="object 10"/>
            <p:cNvSpPr/>
            <p:nvPr/>
          </p:nvSpPr>
          <p:spPr>
            <a:xfrm>
              <a:off x="2214498" y="1785873"/>
              <a:ext cx="4072254" cy="857250"/>
            </a:xfrm>
            <a:custGeom>
              <a:avLst/>
              <a:gdLst/>
              <a:ahLst/>
              <a:cxnLst/>
              <a:rect l="l" t="t" r="r" b="b"/>
              <a:pathLst>
                <a:path w="4072254" h="857250">
                  <a:moveTo>
                    <a:pt x="3053968" y="0"/>
                  </a:moveTo>
                  <a:lnTo>
                    <a:pt x="1018032" y="0"/>
                  </a:lnTo>
                  <a:lnTo>
                    <a:pt x="1018032" y="428625"/>
                  </a:lnTo>
                  <a:lnTo>
                    <a:pt x="0" y="428625"/>
                  </a:lnTo>
                  <a:lnTo>
                    <a:pt x="2036064" y="857250"/>
                  </a:lnTo>
                  <a:lnTo>
                    <a:pt x="4072001" y="428625"/>
                  </a:lnTo>
                  <a:lnTo>
                    <a:pt x="3053968" y="428625"/>
                  </a:lnTo>
                  <a:lnTo>
                    <a:pt x="3053968" y="0"/>
                  </a:lnTo>
                  <a:close/>
                </a:path>
              </a:pathLst>
            </a:custGeom>
            <a:solidFill>
              <a:srgbClr val="FF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14498" y="1785873"/>
              <a:ext cx="4072254" cy="857250"/>
            </a:xfrm>
            <a:custGeom>
              <a:avLst/>
              <a:gdLst/>
              <a:ahLst/>
              <a:cxnLst/>
              <a:rect l="l" t="t" r="r" b="b"/>
              <a:pathLst>
                <a:path w="4072254" h="857250">
                  <a:moveTo>
                    <a:pt x="0" y="428625"/>
                  </a:moveTo>
                  <a:lnTo>
                    <a:pt x="1018032" y="428625"/>
                  </a:lnTo>
                  <a:lnTo>
                    <a:pt x="1018032" y="0"/>
                  </a:lnTo>
                  <a:lnTo>
                    <a:pt x="3053968" y="0"/>
                  </a:lnTo>
                  <a:lnTo>
                    <a:pt x="3053968" y="428625"/>
                  </a:lnTo>
                  <a:lnTo>
                    <a:pt x="4072001" y="428625"/>
                  </a:lnTo>
                  <a:lnTo>
                    <a:pt x="2036064" y="857250"/>
                  </a:lnTo>
                  <a:lnTo>
                    <a:pt x="0" y="42862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844675" y="2701925"/>
            <a:ext cx="4883150" cy="954405"/>
            <a:chOff x="1844675" y="2701925"/>
            <a:chExt cx="4883150" cy="954405"/>
          </a:xfrm>
        </p:grpSpPr>
        <p:sp>
          <p:nvSpPr>
            <p:cNvPr id="13" name="object 13"/>
            <p:cNvSpPr/>
            <p:nvPr/>
          </p:nvSpPr>
          <p:spPr>
            <a:xfrm>
              <a:off x="1857375" y="2714625"/>
              <a:ext cx="4857750" cy="929005"/>
            </a:xfrm>
            <a:custGeom>
              <a:avLst/>
              <a:gdLst/>
              <a:ahLst/>
              <a:cxnLst/>
              <a:rect l="l" t="t" r="r" b="b"/>
              <a:pathLst>
                <a:path w="4857750" h="929004">
                  <a:moveTo>
                    <a:pt x="3643376" y="0"/>
                  </a:moveTo>
                  <a:lnTo>
                    <a:pt x="1214374" y="0"/>
                  </a:lnTo>
                  <a:lnTo>
                    <a:pt x="1214374" y="464312"/>
                  </a:lnTo>
                  <a:lnTo>
                    <a:pt x="0" y="464312"/>
                  </a:lnTo>
                  <a:lnTo>
                    <a:pt x="2428875" y="928751"/>
                  </a:lnTo>
                  <a:lnTo>
                    <a:pt x="4857750" y="464312"/>
                  </a:lnTo>
                  <a:lnTo>
                    <a:pt x="3643376" y="464312"/>
                  </a:lnTo>
                  <a:lnTo>
                    <a:pt x="3643376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57375" y="2714625"/>
              <a:ext cx="4857750" cy="929005"/>
            </a:xfrm>
            <a:custGeom>
              <a:avLst/>
              <a:gdLst/>
              <a:ahLst/>
              <a:cxnLst/>
              <a:rect l="l" t="t" r="r" b="b"/>
              <a:pathLst>
                <a:path w="4857750" h="929004">
                  <a:moveTo>
                    <a:pt x="0" y="464312"/>
                  </a:moveTo>
                  <a:lnTo>
                    <a:pt x="1214374" y="464312"/>
                  </a:lnTo>
                  <a:lnTo>
                    <a:pt x="1214374" y="0"/>
                  </a:lnTo>
                  <a:lnTo>
                    <a:pt x="3643376" y="0"/>
                  </a:lnTo>
                  <a:lnTo>
                    <a:pt x="3643376" y="464312"/>
                  </a:lnTo>
                  <a:lnTo>
                    <a:pt x="4857750" y="464312"/>
                  </a:lnTo>
                  <a:lnTo>
                    <a:pt x="2428875" y="928751"/>
                  </a:lnTo>
                  <a:lnTo>
                    <a:pt x="0" y="464312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558925" y="3702050"/>
            <a:ext cx="5454650" cy="882650"/>
            <a:chOff x="1558925" y="3702050"/>
            <a:chExt cx="5454650" cy="882650"/>
          </a:xfrm>
        </p:grpSpPr>
        <p:sp>
          <p:nvSpPr>
            <p:cNvPr id="16" name="object 16"/>
            <p:cNvSpPr/>
            <p:nvPr/>
          </p:nvSpPr>
          <p:spPr>
            <a:xfrm>
              <a:off x="1571625" y="3714750"/>
              <a:ext cx="5429250" cy="857250"/>
            </a:xfrm>
            <a:custGeom>
              <a:avLst/>
              <a:gdLst/>
              <a:ahLst/>
              <a:cxnLst/>
              <a:rect l="l" t="t" r="r" b="b"/>
              <a:pathLst>
                <a:path w="5429250" h="857250">
                  <a:moveTo>
                    <a:pt x="4072001" y="0"/>
                  </a:moveTo>
                  <a:lnTo>
                    <a:pt x="1357249" y="0"/>
                  </a:lnTo>
                  <a:lnTo>
                    <a:pt x="1357249" y="428625"/>
                  </a:lnTo>
                  <a:lnTo>
                    <a:pt x="0" y="428625"/>
                  </a:lnTo>
                  <a:lnTo>
                    <a:pt x="2714625" y="857250"/>
                  </a:lnTo>
                  <a:lnTo>
                    <a:pt x="5429250" y="428625"/>
                  </a:lnTo>
                  <a:lnTo>
                    <a:pt x="4072001" y="428625"/>
                  </a:lnTo>
                  <a:lnTo>
                    <a:pt x="4072001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71625" y="3714750"/>
              <a:ext cx="5429250" cy="857250"/>
            </a:xfrm>
            <a:custGeom>
              <a:avLst/>
              <a:gdLst/>
              <a:ahLst/>
              <a:cxnLst/>
              <a:rect l="l" t="t" r="r" b="b"/>
              <a:pathLst>
                <a:path w="5429250" h="857250">
                  <a:moveTo>
                    <a:pt x="0" y="428625"/>
                  </a:moveTo>
                  <a:lnTo>
                    <a:pt x="1357249" y="428625"/>
                  </a:lnTo>
                  <a:lnTo>
                    <a:pt x="1357249" y="0"/>
                  </a:lnTo>
                  <a:lnTo>
                    <a:pt x="4072001" y="0"/>
                  </a:lnTo>
                  <a:lnTo>
                    <a:pt x="4072001" y="428625"/>
                  </a:lnTo>
                  <a:lnTo>
                    <a:pt x="5429250" y="428625"/>
                  </a:lnTo>
                  <a:lnTo>
                    <a:pt x="2714625" y="857250"/>
                  </a:lnTo>
                  <a:lnTo>
                    <a:pt x="0" y="42862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201712" y="4630801"/>
            <a:ext cx="6169660" cy="882650"/>
            <a:chOff x="1201712" y="4630801"/>
            <a:chExt cx="6169660" cy="882650"/>
          </a:xfrm>
        </p:grpSpPr>
        <p:sp>
          <p:nvSpPr>
            <p:cNvPr id="19" name="object 19"/>
            <p:cNvSpPr/>
            <p:nvPr/>
          </p:nvSpPr>
          <p:spPr>
            <a:xfrm>
              <a:off x="1214412" y="4643501"/>
              <a:ext cx="6144260" cy="857250"/>
            </a:xfrm>
            <a:custGeom>
              <a:avLst/>
              <a:gdLst/>
              <a:ahLst/>
              <a:cxnLst/>
              <a:rect l="l" t="t" r="r" b="b"/>
              <a:pathLst>
                <a:path w="6144259" h="857250">
                  <a:moveTo>
                    <a:pt x="4607775" y="0"/>
                  </a:moveTo>
                  <a:lnTo>
                    <a:pt x="1535899" y="0"/>
                  </a:lnTo>
                  <a:lnTo>
                    <a:pt x="1535899" y="428625"/>
                  </a:lnTo>
                  <a:lnTo>
                    <a:pt x="0" y="428625"/>
                  </a:lnTo>
                  <a:lnTo>
                    <a:pt x="3071837" y="857250"/>
                  </a:lnTo>
                  <a:lnTo>
                    <a:pt x="6143713" y="428625"/>
                  </a:lnTo>
                  <a:lnTo>
                    <a:pt x="4607775" y="428625"/>
                  </a:lnTo>
                  <a:lnTo>
                    <a:pt x="4607775" y="0"/>
                  </a:lnTo>
                  <a:close/>
                </a:path>
              </a:pathLst>
            </a:custGeom>
            <a:solidFill>
              <a:srgbClr val="FF5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4412" y="4643501"/>
              <a:ext cx="6144260" cy="857250"/>
            </a:xfrm>
            <a:custGeom>
              <a:avLst/>
              <a:gdLst/>
              <a:ahLst/>
              <a:cxnLst/>
              <a:rect l="l" t="t" r="r" b="b"/>
              <a:pathLst>
                <a:path w="6144259" h="857250">
                  <a:moveTo>
                    <a:pt x="0" y="428625"/>
                  </a:moveTo>
                  <a:lnTo>
                    <a:pt x="1535899" y="428625"/>
                  </a:lnTo>
                  <a:lnTo>
                    <a:pt x="1535899" y="0"/>
                  </a:lnTo>
                  <a:lnTo>
                    <a:pt x="4607775" y="0"/>
                  </a:lnTo>
                  <a:lnTo>
                    <a:pt x="4607775" y="428625"/>
                  </a:lnTo>
                  <a:lnTo>
                    <a:pt x="6143713" y="428625"/>
                  </a:lnTo>
                  <a:lnTo>
                    <a:pt x="3071837" y="857250"/>
                  </a:lnTo>
                  <a:lnTo>
                    <a:pt x="0" y="428625"/>
                  </a:lnTo>
                  <a:close/>
                </a:path>
              </a:pathLst>
            </a:custGeom>
            <a:ln w="25400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484879" y="1102740"/>
            <a:ext cx="1601470" cy="4136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91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информация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75"/>
              </a:spcBef>
            </a:pPr>
            <a:endParaRPr sz="1800">
              <a:latin typeface="Calibri"/>
              <a:cs typeface="Calibri"/>
            </a:endParaRPr>
          </a:p>
          <a:p>
            <a:pPr marL="320040" marR="354965" indent="-2286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принятие решения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45"/>
              </a:spcBef>
            </a:pPr>
            <a:endParaRPr sz="1800">
              <a:latin typeface="Calibri"/>
              <a:cs typeface="Calibri"/>
            </a:endParaRPr>
          </a:p>
          <a:p>
            <a:pPr marL="76200">
              <a:lnSpc>
                <a:spcPct val="100000"/>
              </a:lnSpc>
            </a:pPr>
            <a:r>
              <a:rPr sz="1800" b="1" dirty="0">
                <a:solidFill>
                  <a:srgbClr val="001F5F"/>
                </a:solidFill>
                <a:latin typeface="Calibri"/>
                <a:cs typeface="Calibri"/>
              </a:rPr>
              <a:t>первые</a:t>
            </a:r>
            <a:r>
              <a:rPr sz="18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1F5F"/>
                </a:solidFill>
                <a:latin typeface="Calibri"/>
                <a:cs typeface="Calibri"/>
              </a:rPr>
              <a:t>пробы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  <a:spcBef>
                <a:spcPts val="45"/>
              </a:spcBef>
            </a:pP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(обстановка,</a:t>
            </a:r>
            <a:r>
              <a:rPr sz="12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ощущения, окружение)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20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эпизодическое</a:t>
            </a:r>
            <a:endParaRPr sz="1800">
              <a:latin typeface="Calibri"/>
              <a:cs typeface="Calibri"/>
            </a:endParaRPr>
          </a:p>
          <a:p>
            <a:pPr marL="103505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употребление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800">
              <a:latin typeface="Calibri"/>
              <a:cs typeface="Calibri"/>
            </a:endParaRPr>
          </a:p>
          <a:p>
            <a:pPr marL="104775" marR="92710" indent="-2540" algn="ctr">
              <a:lnSpc>
                <a:spcPct val="100000"/>
              </a:lnSpc>
            </a:pPr>
            <a:r>
              <a:rPr sz="1800" b="1" spc="-10" dirty="0">
                <a:solidFill>
                  <a:srgbClr val="001F5F"/>
                </a:solidFill>
                <a:latin typeface="Calibri"/>
                <a:cs typeface="Calibri"/>
              </a:rPr>
              <a:t>постоянное употребление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30212" y="5559425"/>
            <a:ext cx="7741284" cy="1169035"/>
            <a:chOff x="630212" y="5559425"/>
            <a:chExt cx="7741284" cy="1169035"/>
          </a:xfrm>
        </p:grpSpPr>
        <p:sp>
          <p:nvSpPr>
            <p:cNvPr id="23" name="object 23"/>
            <p:cNvSpPr/>
            <p:nvPr/>
          </p:nvSpPr>
          <p:spPr>
            <a:xfrm>
              <a:off x="642912" y="5572125"/>
              <a:ext cx="7715884" cy="1143635"/>
            </a:xfrm>
            <a:custGeom>
              <a:avLst/>
              <a:gdLst/>
              <a:ahLst/>
              <a:cxnLst/>
              <a:rect l="l" t="t" r="r" b="b"/>
              <a:pathLst>
                <a:path w="7715884" h="1143634">
                  <a:moveTo>
                    <a:pt x="6010236" y="0"/>
                  </a:moveTo>
                  <a:lnTo>
                    <a:pt x="1705063" y="0"/>
                  </a:lnTo>
                  <a:lnTo>
                    <a:pt x="0" y="1143025"/>
                  </a:lnTo>
                  <a:lnTo>
                    <a:pt x="7715338" y="1143025"/>
                  </a:lnTo>
                  <a:lnTo>
                    <a:pt x="6010236" y="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42912" y="5572125"/>
              <a:ext cx="7715884" cy="1143635"/>
            </a:xfrm>
            <a:custGeom>
              <a:avLst/>
              <a:gdLst/>
              <a:ahLst/>
              <a:cxnLst/>
              <a:rect l="l" t="t" r="r" b="b"/>
              <a:pathLst>
                <a:path w="7715884" h="1143634">
                  <a:moveTo>
                    <a:pt x="0" y="1143025"/>
                  </a:moveTo>
                  <a:lnTo>
                    <a:pt x="1705063" y="0"/>
                  </a:lnTo>
                  <a:lnTo>
                    <a:pt x="6010236" y="0"/>
                  </a:lnTo>
                  <a:lnTo>
                    <a:pt x="7715338" y="1143025"/>
                  </a:lnTo>
                  <a:lnTo>
                    <a:pt x="0" y="1143025"/>
                  </a:lnTo>
                  <a:close/>
                </a:path>
              </a:pathLst>
            </a:custGeom>
            <a:ln w="25399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2263520" y="5879465"/>
            <a:ext cx="4472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solidFill>
                  <a:srgbClr val="FFC000"/>
                </a:solidFill>
                <a:latin typeface="Arial Black"/>
                <a:cs typeface="Arial Black"/>
              </a:rPr>
              <a:t>ЗАВИСИМОСТЬ</a:t>
            </a:r>
            <a:endParaRPr sz="4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1740" y="733678"/>
            <a:ext cx="16383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u="none" spc="-215" dirty="0">
                <a:solidFill>
                  <a:srgbClr val="001F5F"/>
                </a:solidFill>
                <a:latin typeface="Calibri"/>
                <a:cs typeface="Calibri"/>
              </a:rPr>
              <a:t>Алкоголизм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8839" y="1300734"/>
            <a:ext cx="7409180" cy="471614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ct val="79600"/>
              </a:lnSpc>
              <a:spcBef>
                <a:spcPts val="590"/>
              </a:spcBef>
            </a:pP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Алкоголи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́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зм</a:t>
            </a:r>
            <a:r>
              <a:rPr sz="2000" i="1" spc="28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i="1" spc="180" dirty="0">
                <a:solidFill>
                  <a:srgbClr val="001F5F"/>
                </a:solidFill>
                <a:latin typeface="Calibri"/>
                <a:cs typeface="Calibri"/>
              </a:rPr>
              <a:t>—</a:t>
            </a:r>
            <a:r>
              <a:rPr sz="2000" i="1" spc="29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зависимость,</a:t>
            </a:r>
            <a:r>
              <a:rPr sz="2000" i="1" spc="29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характеризующаяся</a:t>
            </a:r>
            <a:r>
              <a:rPr sz="2000" i="1" spc="29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i="1" spc="-145" dirty="0">
                <a:solidFill>
                  <a:srgbClr val="001F5F"/>
                </a:solidFill>
                <a:latin typeface="Calibri"/>
                <a:cs typeface="Calibri"/>
              </a:rPr>
              <a:t>болезненным </a:t>
            </a:r>
            <a:r>
              <a:rPr sz="2000" i="1" spc="-130" dirty="0">
                <a:solidFill>
                  <a:srgbClr val="001F5F"/>
                </a:solidFill>
                <a:latin typeface="Calibri"/>
                <a:cs typeface="Calibri"/>
              </a:rPr>
              <a:t>пристрастием</a:t>
            </a:r>
            <a:r>
              <a:rPr sz="2000" i="1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i="1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40" dirty="0">
                <a:solidFill>
                  <a:srgbClr val="001F5F"/>
                </a:solidFill>
                <a:latin typeface="Calibri"/>
                <a:cs typeface="Calibri"/>
              </a:rPr>
              <a:t>употреблению</a:t>
            </a:r>
            <a:r>
              <a:rPr sz="2000" i="1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65" dirty="0">
                <a:solidFill>
                  <a:srgbClr val="001F5F"/>
                </a:solidFill>
                <a:latin typeface="Calibri"/>
                <a:cs typeface="Calibri"/>
              </a:rPr>
              <a:t>алкогольных</a:t>
            </a:r>
            <a:r>
              <a:rPr sz="2000" i="1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70" dirty="0">
                <a:solidFill>
                  <a:srgbClr val="001F5F"/>
                </a:solidFill>
                <a:latin typeface="Calibri"/>
                <a:cs typeface="Calibri"/>
              </a:rPr>
              <a:t>напитков</a:t>
            </a:r>
            <a:r>
              <a:rPr sz="2000" i="1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45" dirty="0">
                <a:solidFill>
                  <a:srgbClr val="001F5F"/>
                </a:solidFill>
                <a:latin typeface="Calibri"/>
                <a:cs typeface="Calibri"/>
              </a:rPr>
              <a:t>(психическая</a:t>
            </a:r>
            <a:r>
              <a:rPr sz="2000" i="1" spc="1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50" dirty="0">
                <a:solidFill>
                  <a:srgbClr val="001F5F"/>
                </a:solidFill>
                <a:latin typeface="Calibri"/>
                <a:cs typeface="Calibri"/>
              </a:rPr>
              <a:t>и </a:t>
            </a:r>
            <a:r>
              <a:rPr sz="2000" i="1" spc="-110" dirty="0">
                <a:solidFill>
                  <a:srgbClr val="001F5F"/>
                </a:solidFill>
                <a:latin typeface="Calibri"/>
                <a:cs typeface="Calibri"/>
              </a:rPr>
              <a:t>физическая</a:t>
            </a:r>
            <a:r>
              <a:rPr sz="2000" i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60" dirty="0">
                <a:solidFill>
                  <a:srgbClr val="001F5F"/>
                </a:solidFill>
                <a:latin typeface="Calibri"/>
                <a:cs typeface="Calibri"/>
              </a:rPr>
              <a:t>зависимость)</a:t>
            </a:r>
            <a:r>
              <a:rPr sz="20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35" dirty="0">
                <a:solidFill>
                  <a:srgbClr val="001F5F"/>
                </a:solidFill>
                <a:latin typeface="Calibri"/>
                <a:cs typeface="Calibri"/>
              </a:rPr>
              <a:t>алкогольным</a:t>
            </a:r>
            <a:r>
              <a:rPr sz="2000" i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75" dirty="0">
                <a:solidFill>
                  <a:srgbClr val="001F5F"/>
                </a:solidFill>
                <a:latin typeface="Calibri"/>
                <a:cs typeface="Calibri"/>
              </a:rPr>
              <a:t>поражением</a:t>
            </a:r>
            <a:r>
              <a:rPr sz="20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45" dirty="0">
                <a:solidFill>
                  <a:srgbClr val="001F5F"/>
                </a:solidFill>
                <a:latin typeface="Calibri"/>
                <a:cs typeface="Calibri"/>
              </a:rPr>
              <a:t>внутренних</a:t>
            </a:r>
            <a:r>
              <a:rPr sz="20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30" dirty="0">
                <a:solidFill>
                  <a:srgbClr val="001F5F"/>
                </a:solidFill>
                <a:latin typeface="Calibri"/>
                <a:cs typeface="Calibri"/>
              </a:rPr>
              <a:t>органов.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2000" i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30" dirty="0">
                <a:solidFill>
                  <a:srgbClr val="001F5F"/>
                </a:solidFill>
                <a:latin typeface="Calibri"/>
                <a:cs typeface="Calibri"/>
              </a:rPr>
              <a:t>алкоголизме</a:t>
            </a:r>
            <a:r>
              <a:rPr sz="2000" i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40" dirty="0">
                <a:solidFill>
                  <a:srgbClr val="001F5F"/>
                </a:solidFill>
                <a:latin typeface="Calibri"/>
                <a:cs typeface="Calibri"/>
              </a:rPr>
              <a:t>происходит</a:t>
            </a:r>
            <a:r>
              <a:rPr sz="2000" i="1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35" dirty="0">
                <a:solidFill>
                  <a:srgbClr val="001F5F"/>
                </a:solidFill>
                <a:latin typeface="Calibri"/>
                <a:cs typeface="Calibri"/>
              </a:rPr>
              <a:t>деградация</a:t>
            </a:r>
            <a:r>
              <a:rPr sz="2000" i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45" dirty="0">
                <a:solidFill>
                  <a:srgbClr val="001F5F"/>
                </a:solidFill>
                <a:latin typeface="Calibri"/>
                <a:cs typeface="Calibri"/>
              </a:rPr>
              <a:t>человека</a:t>
            </a:r>
            <a:r>
              <a:rPr sz="20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как</a:t>
            </a:r>
            <a:r>
              <a:rPr sz="2000" i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14" dirty="0">
                <a:solidFill>
                  <a:srgbClr val="001F5F"/>
                </a:solidFill>
                <a:latin typeface="Calibri"/>
                <a:cs typeface="Calibri"/>
              </a:rPr>
              <a:t>личности;</a:t>
            </a:r>
            <a:r>
              <a:rPr sz="2000" i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20" dirty="0">
                <a:solidFill>
                  <a:srgbClr val="001F5F"/>
                </a:solidFill>
                <a:latin typeface="Calibri"/>
                <a:cs typeface="Calibri"/>
              </a:rPr>
              <a:t>потеря </a:t>
            </a:r>
            <a:r>
              <a:rPr sz="2000" i="1" spc="-220" dirty="0">
                <a:solidFill>
                  <a:srgbClr val="001F5F"/>
                </a:solidFill>
                <a:latin typeface="Calibri"/>
                <a:cs typeface="Calibri"/>
              </a:rPr>
              <a:t>своего</a:t>
            </a:r>
            <a:r>
              <a:rPr sz="2000" i="1" spc="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04" dirty="0">
                <a:solidFill>
                  <a:srgbClr val="001F5F"/>
                </a:solidFill>
                <a:latin typeface="Calibri"/>
                <a:cs typeface="Calibri"/>
              </a:rPr>
              <a:t>внутреннего</a:t>
            </a:r>
            <a:r>
              <a:rPr sz="2000" i="1" spc="6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0" dirty="0">
                <a:solidFill>
                  <a:srgbClr val="001F5F"/>
                </a:solidFill>
                <a:latin typeface="Calibri"/>
                <a:cs typeface="Calibri"/>
              </a:rPr>
              <a:t>«Я».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200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</a:pPr>
            <a:r>
              <a:rPr sz="2000" i="1" spc="10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2000" i="1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70" dirty="0">
                <a:solidFill>
                  <a:srgbClr val="001F5F"/>
                </a:solidFill>
                <a:latin typeface="Calibri"/>
                <a:cs typeface="Calibri"/>
              </a:rPr>
              <a:t>повседневной</a:t>
            </a:r>
            <a:r>
              <a:rPr sz="2000" i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45" dirty="0">
                <a:solidFill>
                  <a:srgbClr val="001F5F"/>
                </a:solidFill>
                <a:latin typeface="Calibri"/>
                <a:cs typeface="Calibri"/>
              </a:rPr>
              <a:t>жизни</a:t>
            </a:r>
            <a:r>
              <a:rPr sz="2000" i="1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25" dirty="0">
                <a:solidFill>
                  <a:srgbClr val="001F5F"/>
                </a:solidFill>
                <a:latin typeface="Calibri"/>
                <a:cs typeface="Calibri"/>
              </a:rPr>
              <a:t>алкоголизмом</a:t>
            </a:r>
            <a:r>
              <a:rPr sz="2000" i="1" spc="1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35" dirty="0">
                <a:solidFill>
                  <a:srgbClr val="001F5F"/>
                </a:solidFill>
                <a:latin typeface="Calibri"/>
                <a:cs typeface="Calibri"/>
              </a:rPr>
              <a:t>также</a:t>
            </a:r>
            <a:r>
              <a:rPr sz="2000" i="1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54" dirty="0">
                <a:solidFill>
                  <a:srgbClr val="001F5F"/>
                </a:solidFill>
                <a:latin typeface="Calibri"/>
                <a:cs typeface="Calibri"/>
              </a:rPr>
              <a:t>может</a:t>
            </a:r>
            <a:r>
              <a:rPr sz="2000" i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25" dirty="0">
                <a:solidFill>
                  <a:srgbClr val="001F5F"/>
                </a:solidFill>
                <a:latin typeface="Calibri"/>
                <a:cs typeface="Calibri"/>
              </a:rPr>
              <a:t>называться</a:t>
            </a:r>
            <a:r>
              <a:rPr sz="2000" i="1" spc="1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65" dirty="0">
                <a:solidFill>
                  <a:srgbClr val="001F5F"/>
                </a:solidFill>
                <a:latin typeface="Calibri"/>
                <a:cs typeface="Calibri"/>
              </a:rPr>
              <a:t>простое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влечение</a:t>
            </a:r>
            <a:r>
              <a:rPr sz="2000" i="1" spc="10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i="1" spc="9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i="1" spc="-50" dirty="0">
                <a:solidFill>
                  <a:srgbClr val="001F5F"/>
                </a:solidFill>
                <a:latin typeface="Calibri"/>
                <a:cs typeface="Calibri"/>
              </a:rPr>
              <a:t>употреблению</a:t>
            </a:r>
            <a:r>
              <a:rPr sz="2000" i="1" spc="10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алкогольных</a:t>
            </a:r>
            <a:r>
              <a:rPr sz="2000" i="1" spc="95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напитков,</a:t>
            </a:r>
            <a:r>
              <a:rPr sz="2000" i="1" spc="10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2000" i="1" spc="100" dirty="0">
                <a:solidFill>
                  <a:srgbClr val="001F5F"/>
                </a:solidFill>
                <a:latin typeface="Calibri"/>
                <a:cs typeface="Calibri"/>
              </a:rPr>
              <a:t>  </a:t>
            </a:r>
            <a:r>
              <a:rPr sz="2000" i="1" spc="-150" dirty="0">
                <a:solidFill>
                  <a:srgbClr val="001F5F"/>
                </a:solidFill>
                <a:latin typeface="Calibri"/>
                <a:cs typeface="Calibri"/>
              </a:rPr>
              <a:t>котором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притупляется</a:t>
            </a:r>
            <a:r>
              <a:rPr sz="20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0" dirty="0">
                <a:solidFill>
                  <a:srgbClr val="001F5F"/>
                </a:solidFill>
                <a:latin typeface="Calibri"/>
                <a:cs typeface="Calibri"/>
              </a:rPr>
              <a:t>способность</a:t>
            </a:r>
            <a:r>
              <a:rPr sz="20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0" dirty="0">
                <a:solidFill>
                  <a:srgbClr val="001F5F"/>
                </a:solidFill>
                <a:latin typeface="Calibri"/>
                <a:cs typeface="Calibri"/>
              </a:rPr>
              <a:t>распознавать</a:t>
            </a:r>
            <a:r>
              <a:rPr sz="200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негативные</a:t>
            </a:r>
            <a:r>
              <a:rPr sz="2000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65" dirty="0">
                <a:solidFill>
                  <a:srgbClr val="001F5F"/>
                </a:solidFill>
                <a:latin typeface="Calibri"/>
                <a:cs typeface="Calibri"/>
              </a:rPr>
              <a:t>последствия </a:t>
            </a:r>
            <a:r>
              <a:rPr sz="2000" i="1" spc="-195" dirty="0">
                <a:solidFill>
                  <a:srgbClr val="001F5F"/>
                </a:solidFill>
                <a:latin typeface="Calibri"/>
                <a:cs typeface="Calibri"/>
              </a:rPr>
              <a:t>употребления</a:t>
            </a:r>
            <a:r>
              <a:rPr sz="2000" i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40" dirty="0">
                <a:solidFill>
                  <a:srgbClr val="001F5F"/>
                </a:solidFill>
                <a:latin typeface="Calibri"/>
                <a:cs typeface="Calibri"/>
              </a:rPr>
              <a:t>алкоголя.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34"/>
              </a:spcBef>
            </a:pPr>
            <a:endParaRPr sz="2000">
              <a:latin typeface="Calibri"/>
              <a:cs typeface="Calibri"/>
            </a:endParaRPr>
          </a:p>
          <a:p>
            <a:pPr marL="12700" marR="9525" algn="just">
              <a:lnSpc>
                <a:spcPct val="80000"/>
              </a:lnSpc>
            </a:pPr>
            <a:r>
              <a:rPr sz="2000" i="1" spc="-180" dirty="0">
                <a:solidFill>
                  <a:srgbClr val="001F5F"/>
                </a:solidFill>
                <a:latin typeface="Calibri"/>
                <a:cs typeface="Calibri"/>
              </a:rPr>
              <a:t>Употребление</a:t>
            </a:r>
            <a:r>
              <a:rPr sz="2000" i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55" dirty="0">
                <a:solidFill>
                  <a:srgbClr val="001F5F"/>
                </a:solidFill>
                <a:latin typeface="Calibri"/>
                <a:cs typeface="Calibri"/>
              </a:rPr>
              <a:t>алкоголя</a:t>
            </a:r>
            <a:r>
              <a:rPr sz="2000" i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15" dirty="0">
                <a:solidFill>
                  <a:srgbClr val="001F5F"/>
                </a:solidFill>
                <a:latin typeface="Calibri"/>
                <a:cs typeface="Calibri"/>
              </a:rPr>
              <a:t>вызывает</a:t>
            </a:r>
            <a:r>
              <a:rPr sz="2000" i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60" dirty="0">
                <a:solidFill>
                  <a:srgbClr val="001F5F"/>
                </a:solidFill>
                <a:latin typeface="Calibri"/>
                <a:cs typeface="Calibri"/>
              </a:rPr>
              <a:t>алкоголизм</a:t>
            </a:r>
            <a:r>
              <a:rPr sz="20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00" dirty="0">
                <a:solidFill>
                  <a:srgbClr val="001F5F"/>
                </a:solidFill>
                <a:latin typeface="Calibri"/>
                <a:cs typeface="Calibri"/>
              </a:rPr>
              <a:t>(что</a:t>
            </a:r>
            <a:r>
              <a:rPr sz="20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45" dirty="0">
                <a:solidFill>
                  <a:srgbClr val="001F5F"/>
                </a:solidFill>
                <a:latin typeface="Calibri"/>
                <a:cs typeface="Calibri"/>
              </a:rPr>
              <a:t>следует</a:t>
            </a:r>
            <a:r>
              <a:rPr sz="2000" i="1" spc="1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9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2000" i="1" spc="10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65" dirty="0">
                <a:solidFill>
                  <a:srgbClr val="001F5F"/>
                </a:solidFill>
                <a:latin typeface="Calibri"/>
                <a:cs typeface="Calibri"/>
              </a:rPr>
              <a:t>определению), </a:t>
            </a:r>
            <a:r>
              <a:rPr sz="2000" i="1" spc="-204" dirty="0">
                <a:solidFill>
                  <a:srgbClr val="001F5F"/>
                </a:solidFill>
                <a:latin typeface="Calibri"/>
                <a:cs typeface="Calibri"/>
              </a:rPr>
              <a:t>но</a:t>
            </a:r>
            <a:r>
              <a:rPr sz="2000" i="1" spc="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54" dirty="0">
                <a:solidFill>
                  <a:srgbClr val="001F5F"/>
                </a:solidFill>
                <a:latin typeface="Calibri"/>
                <a:cs typeface="Calibri"/>
              </a:rPr>
              <a:t>это</a:t>
            </a:r>
            <a:r>
              <a:rPr sz="2000" i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25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2000" i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90" dirty="0">
                <a:solidFill>
                  <a:srgbClr val="001F5F"/>
                </a:solidFill>
                <a:latin typeface="Calibri"/>
                <a:cs typeface="Calibri"/>
              </a:rPr>
              <a:t>означает,</a:t>
            </a:r>
            <a:r>
              <a:rPr sz="2000" i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60" dirty="0">
                <a:solidFill>
                  <a:srgbClr val="001F5F"/>
                </a:solidFill>
                <a:latin typeface="Calibri"/>
                <a:cs typeface="Calibri"/>
              </a:rPr>
              <a:t>что</a:t>
            </a:r>
            <a:r>
              <a:rPr sz="2000" i="1" spc="1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60" dirty="0">
                <a:solidFill>
                  <a:srgbClr val="001F5F"/>
                </a:solidFill>
                <a:latin typeface="Calibri"/>
                <a:cs typeface="Calibri"/>
              </a:rPr>
              <a:t>любое</a:t>
            </a:r>
            <a:r>
              <a:rPr sz="2000" i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75" dirty="0">
                <a:solidFill>
                  <a:srgbClr val="001F5F"/>
                </a:solidFill>
                <a:latin typeface="Calibri"/>
                <a:cs typeface="Calibri"/>
              </a:rPr>
              <a:t>использование</a:t>
            </a:r>
            <a:r>
              <a:rPr sz="2000" i="1" spc="7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55" dirty="0">
                <a:solidFill>
                  <a:srgbClr val="001F5F"/>
                </a:solidFill>
                <a:latin typeface="Calibri"/>
                <a:cs typeface="Calibri"/>
              </a:rPr>
              <a:t>алкоголя</a:t>
            </a:r>
            <a:r>
              <a:rPr sz="2000" i="1" spc="1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305" dirty="0">
                <a:solidFill>
                  <a:srgbClr val="001F5F"/>
                </a:solidFill>
                <a:latin typeface="Calibri"/>
                <a:cs typeface="Calibri"/>
              </a:rPr>
              <a:t>ведет</a:t>
            </a:r>
            <a:r>
              <a:rPr sz="2000" i="1" spc="1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2000" i="1" spc="1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20" dirty="0">
                <a:solidFill>
                  <a:srgbClr val="001F5F"/>
                </a:solidFill>
                <a:latin typeface="Calibri"/>
                <a:cs typeface="Calibri"/>
              </a:rPr>
              <a:t>алкоголизму. </a:t>
            </a:r>
            <a:r>
              <a:rPr sz="2000" i="1" spc="-165" dirty="0">
                <a:solidFill>
                  <a:srgbClr val="001F5F"/>
                </a:solidFill>
                <a:latin typeface="Calibri"/>
                <a:cs typeface="Calibri"/>
              </a:rPr>
              <a:t>Развитие</a:t>
            </a:r>
            <a:r>
              <a:rPr sz="2000" i="1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55" dirty="0">
                <a:solidFill>
                  <a:srgbClr val="001F5F"/>
                </a:solidFill>
                <a:latin typeface="Calibri"/>
                <a:cs typeface="Calibri"/>
              </a:rPr>
              <a:t>алкоголизма</a:t>
            </a:r>
            <a:r>
              <a:rPr sz="20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45" dirty="0">
                <a:solidFill>
                  <a:srgbClr val="001F5F"/>
                </a:solidFill>
                <a:latin typeface="Calibri"/>
                <a:cs typeface="Calibri"/>
              </a:rPr>
              <a:t>сильно</a:t>
            </a:r>
            <a:r>
              <a:rPr sz="2000" i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70" dirty="0">
                <a:solidFill>
                  <a:srgbClr val="001F5F"/>
                </a:solidFill>
                <a:latin typeface="Calibri"/>
                <a:cs typeface="Calibri"/>
              </a:rPr>
              <a:t>зависит</a:t>
            </a:r>
            <a:r>
              <a:rPr sz="2000" i="1" spc="10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320" dirty="0">
                <a:solidFill>
                  <a:srgbClr val="001F5F"/>
                </a:solidFill>
                <a:latin typeface="Calibri"/>
                <a:cs typeface="Calibri"/>
              </a:rPr>
              <a:t>от</a:t>
            </a:r>
            <a:r>
              <a:rPr sz="2000" i="1" spc="20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85" dirty="0">
                <a:solidFill>
                  <a:srgbClr val="001F5F"/>
                </a:solidFill>
                <a:latin typeface="Calibri"/>
                <a:cs typeface="Calibri"/>
              </a:rPr>
              <a:t>объема</a:t>
            </a:r>
            <a:r>
              <a:rPr sz="2000" i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i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10" dirty="0">
                <a:solidFill>
                  <a:srgbClr val="001F5F"/>
                </a:solidFill>
                <a:latin typeface="Calibri"/>
                <a:cs typeface="Calibri"/>
              </a:rPr>
              <a:t>частоты</a:t>
            </a:r>
            <a:r>
              <a:rPr sz="2000" i="1" spc="9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65" dirty="0">
                <a:solidFill>
                  <a:srgbClr val="001F5F"/>
                </a:solidFill>
                <a:latin typeface="Calibri"/>
                <a:cs typeface="Calibri"/>
              </a:rPr>
              <a:t>употребления </a:t>
            </a:r>
            <a:r>
              <a:rPr sz="2000" i="1" spc="-100" dirty="0">
                <a:solidFill>
                  <a:srgbClr val="001F5F"/>
                </a:solidFill>
                <a:latin typeface="Calibri"/>
                <a:cs typeface="Calibri"/>
              </a:rPr>
              <a:t>алкоголя,</a:t>
            </a:r>
            <a:r>
              <a:rPr sz="2000" i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i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45" dirty="0">
                <a:solidFill>
                  <a:srgbClr val="001F5F"/>
                </a:solidFill>
                <a:latin typeface="Calibri"/>
                <a:cs typeface="Calibri"/>
              </a:rPr>
              <a:t>также</a:t>
            </a:r>
            <a:r>
              <a:rPr sz="2000" i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30" dirty="0">
                <a:solidFill>
                  <a:srgbClr val="001F5F"/>
                </a:solidFill>
                <a:latin typeface="Calibri"/>
                <a:cs typeface="Calibri"/>
              </a:rPr>
              <a:t>индивидуальных</a:t>
            </a:r>
            <a:r>
              <a:rPr sz="2000" i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70" dirty="0">
                <a:solidFill>
                  <a:srgbClr val="001F5F"/>
                </a:solidFill>
                <a:latin typeface="Calibri"/>
                <a:cs typeface="Calibri"/>
              </a:rPr>
              <a:t>факторов</a:t>
            </a:r>
            <a:r>
              <a:rPr sz="2000" i="1" spc="1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2000" i="1" spc="1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90" dirty="0">
                <a:solidFill>
                  <a:srgbClr val="001F5F"/>
                </a:solidFill>
                <a:latin typeface="Calibri"/>
                <a:cs typeface="Calibri"/>
              </a:rPr>
              <a:t>особенностей</a:t>
            </a:r>
            <a:r>
              <a:rPr sz="2000" i="1" spc="1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05" dirty="0">
                <a:solidFill>
                  <a:srgbClr val="001F5F"/>
                </a:solidFill>
                <a:latin typeface="Calibri"/>
                <a:cs typeface="Calibri"/>
              </a:rPr>
              <a:t>организма. </a:t>
            </a:r>
            <a:r>
              <a:rPr sz="2000" i="1" spc="-170" dirty="0">
                <a:solidFill>
                  <a:srgbClr val="001F5F"/>
                </a:solidFill>
                <a:latin typeface="Calibri"/>
                <a:cs typeface="Calibri"/>
              </a:rPr>
              <a:t>Некоторые</a:t>
            </a:r>
            <a:r>
              <a:rPr sz="2000" i="1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65" dirty="0">
                <a:solidFill>
                  <a:srgbClr val="001F5F"/>
                </a:solidFill>
                <a:latin typeface="Calibri"/>
                <a:cs typeface="Calibri"/>
              </a:rPr>
              <a:t>люди</a:t>
            </a:r>
            <a:r>
              <a:rPr sz="2000" i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00" dirty="0">
                <a:solidFill>
                  <a:srgbClr val="001F5F"/>
                </a:solidFill>
                <a:latin typeface="Calibri"/>
                <a:cs typeface="Calibri"/>
              </a:rPr>
              <a:t>подвержены</a:t>
            </a:r>
            <a:r>
              <a:rPr sz="2000" i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90" dirty="0">
                <a:solidFill>
                  <a:srgbClr val="001F5F"/>
                </a:solidFill>
                <a:latin typeface="Calibri"/>
                <a:cs typeface="Calibri"/>
              </a:rPr>
              <a:t>большему</a:t>
            </a:r>
            <a:r>
              <a:rPr sz="2000" i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65" dirty="0">
                <a:solidFill>
                  <a:srgbClr val="001F5F"/>
                </a:solidFill>
                <a:latin typeface="Calibri"/>
                <a:cs typeface="Calibri"/>
              </a:rPr>
              <a:t>риску</a:t>
            </a:r>
            <a:r>
              <a:rPr sz="2000" i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35" dirty="0">
                <a:solidFill>
                  <a:srgbClr val="001F5F"/>
                </a:solidFill>
                <a:latin typeface="Calibri"/>
                <a:cs typeface="Calibri"/>
              </a:rPr>
              <a:t>развития</a:t>
            </a:r>
            <a:r>
              <a:rPr sz="2000" i="1" spc="8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50" dirty="0">
                <a:solidFill>
                  <a:srgbClr val="001F5F"/>
                </a:solidFill>
                <a:latin typeface="Calibri"/>
                <a:cs typeface="Calibri"/>
              </a:rPr>
              <a:t>алкоголизма</a:t>
            </a:r>
            <a:r>
              <a:rPr sz="2000" i="1" spc="8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00" dirty="0">
                <a:solidFill>
                  <a:srgbClr val="001F5F"/>
                </a:solidFill>
                <a:latin typeface="Calibri"/>
                <a:cs typeface="Calibri"/>
              </a:rPr>
              <a:t>ввиду </a:t>
            </a:r>
            <a:r>
              <a:rPr sz="2000" i="1" spc="-135" dirty="0">
                <a:solidFill>
                  <a:srgbClr val="001F5F"/>
                </a:solidFill>
                <a:latin typeface="Calibri"/>
                <a:cs typeface="Calibri"/>
              </a:rPr>
              <a:t>специфичного</a:t>
            </a:r>
            <a:r>
              <a:rPr sz="2000" i="1" spc="1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65" dirty="0">
                <a:solidFill>
                  <a:srgbClr val="001F5F"/>
                </a:solidFill>
                <a:latin typeface="Calibri"/>
                <a:cs typeface="Calibri"/>
              </a:rPr>
              <a:t>социально-</a:t>
            </a:r>
            <a:r>
              <a:rPr sz="2000" i="1" spc="-135" dirty="0">
                <a:solidFill>
                  <a:srgbClr val="001F5F"/>
                </a:solidFill>
                <a:latin typeface="Calibri"/>
                <a:cs typeface="Calibri"/>
              </a:rPr>
              <a:t>экономического</a:t>
            </a:r>
            <a:r>
              <a:rPr sz="2000" i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05" dirty="0">
                <a:solidFill>
                  <a:srgbClr val="001F5F"/>
                </a:solidFill>
                <a:latin typeface="Calibri"/>
                <a:cs typeface="Calibri"/>
              </a:rPr>
              <a:t>окружения,</a:t>
            </a:r>
            <a:r>
              <a:rPr sz="2000" i="1" spc="11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40" dirty="0">
                <a:solidFill>
                  <a:srgbClr val="001F5F"/>
                </a:solidFill>
                <a:latin typeface="Calibri"/>
                <a:cs typeface="Calibri"/>
              </a:rPr>
              <a:t>эмоциональной</a:t>
            </a:r>
            <a:r>
              <a:rPr sz="2000" i="1" spc="1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40" dirty="0">
                <a:solidFill>
                  <a:srgbClr val="001F5F"/>
                </a:solidFill>
                <a:latin typeface="Calibri"/>
                <a:cs typeface="Calibri"/>
              </a:rPr>
              <a:t>и/или </a:t>
            </a:r>
            <a:r>
              <a:rPr sz="2000" i="1" spc="-140" dirty="0">
                <a:solidFill>
                  <a:srgbClr val="001F5F"/>
                </a:solidFill>
                <a:latin typeface="Calibri"/>
                <a:cs typeface="Calibri"/>
              </a:rPr>
              <a:t>психической</a:t>
            </a:r>
            <a:r>
              <a:rPr sz="20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95" dirty="0">
                <a:solidFill>
                  <a:srgbClr val="001F5F"/>
                </a:solidFill>
                <a:latin typeface="Calibri"/>
                <a:cs typeface="Calibri"/>
              </a:rPr>
              <a:t>предрасположенности,</a:t>
            </a:r>
            <a:r>
              <a:rPr sz="2000" i="1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00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20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40" dirty="0">
                <a:solidFill>
                  <a:srgbClr val="001F5F"/>
                </a:solidFill>
                <a:latin typeface="Calibri"/>
                <a:cs typeface="Calibri"/>
              </a:rPr>
              <a:t>также</a:t>
            </a:r>
            <a:r>
              <a:rPr sz="2000" i="1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200" dirty="0">
                <a:solidFill>
                  <a:srgbClr val="001F5F"/>
                </a:solidFill>
                <a:latin typeface="Calibri"/>
                <a:cs typeface="Calibri"/>
              </a:rPr>
              <a:t>наследственных</a:t>
            </a:r>
            <a:r>
              <a:rPr sz="2000" i="1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001F5F"/>
                </a:solidFill>
                <a:latin typeface="Calibri"/>
                <a:cs typeface="Calibri"/>
              </a:rPr>
              <a:t>причин.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4707" y="1259204"/>
            <a:ext cx="7351395" cy="4746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00"/>
              </a:lnSpc>
              <a:spcBef>
                <a:spcPts val="100"/>
              </a:spcBef>
            </a:pP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1</a:t>
            </a:r>
            <a:r>
              <a:rPr sz="1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стадия:</a:t>
            </a:r>
            <a:endParaRPr sz="1200">
              <a:latin typeface="Calibri"/>
              <a:cs typeface="Calibri"/>
            </a:endParaRPr>
          </a:p>
          <a:p>
            <a:pPr marL="133985" indent="-127000">
              <a:lnSpc>
                <a:spcPts val="1150"/>
              </a:lnSpc>
              <a:buSzPct val="91666"/>
              <a:buAutoNum type="arabicParenR"/>
              <a:tabLst>
                <a:tab pos="133985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частые</a:t>
            </a:r>
            <a:r>
              <a:rPr sz="12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однократные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случаи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злоупотребления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алкоголем;</a:t>
            </a:r>
            <a:endParaRPr sz="1200">
              <a:latin typeface="Calibri"/>
              <a:cs typeface="Calibri"/>
            </a:endParaRPr>
          </a:p>
          <a:p>
            <a:pPr marL="133985" indent="-127000">
              <a:lnSpc>
                <a:spcPts val="1150"/>
              </a:lnSpc>
              <a:buSzPct val="91666"/>
              <a:buAutoNum type="arabicParenR"/>
              <a:tabLst>
                <a:tab pos="133985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первичное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влечение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алкоголю,</a:t>
            </a:r>
            <a:r>
              <a:rPr sz="12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которое</a:t>
            </a:r>
            <a:r>
              <a:rPr sz="12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тесно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связано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2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ситуацией;</a:t>
            </a:r>
            <a:endParaRPr sz="1200">
              <a:latin typeface="Calibri"/>
              <a:cs typeface="Calibri"/>
            </a:endParaRPr>
          </a:p>
          <a:p>
            <a:pPr marL="133985" indent="-127000">
              <a:lnSpc>
                <a:spcPts val="1160"/>
              </a:lnSpc>
              <a:buSzPct val="91666"/>
              <a:buAutoNum type="arabicParenR"/>
              <a:tabLst>
                <a:tab pos="133985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снижение</a:t>
            </a:r>
            <a:r>
              <a:rPr sz="12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количественного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контроля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при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употреблении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алкоголя;</a:t>
            </a:r>
            <a:endParaRPr sz="1200">
              <a:latin typeface="Calibri"/>
              <a:cs typeface="Calibri"/>
            </a:endParaRPr>
          </a:p>
          <a:p>
            <a:pPr marL="133350" indent="-127000">
              <a:lnSpc>
                <a:spcPts val="1300"/>
              </a:lnSpc>
              <a:buSzPct val="91666"/>
              <a:buAutoNum type="arabicParenR"/>
              <a:tabLst>
                <a:tab pos="133350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повышение</a:t>
            </a:r>
            <a:r>
              <a:rPr sz="1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толерантности</a:t>
            </a:r>
            <a:r>
              <a:rPr sz="12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алкоголю.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  <a:spcBef>
                <a:spcPts val="1140"/>
              </a:spcBef>
            </a:pP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1-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2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стадия:</a:t>
            </a:r>
            <a:endParaRPr sz="1200">
              <a:latin typeface="Calibri"/>
              <a:cs typeface="Calibri"/>
            </a:endParaRPr>
          </a:p>
          <a:p>
            <a:pPr marL="133985" indent="-127000">
              <a:lnSpc>
                <a:spcPts val="1150"/>
              </a:lnSpc>
              <a:buSzPct val="91666"/>
              <a:buAutoNum type="arabicParenR" startAt="5"/>
              <a:tabLst>
                <a:tab pos="133985" algn="l"/>
              </a:tabLst>
            </a:pP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псевдозапои</a:t>
            </a:r>
            <a:r>
              <a:rPr sz="1200" spc="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2-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дня,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приуроченные</a:t>
            </a:r>
            <a:r>
              <a:rPr sz="12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к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концу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недели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другим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жизненным</a:t>
            </a:r>
            <a:r>
              <a:rPr sz="1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обстоятельствам;</a:t>
            </a:r>
            <a:endParaRPr sz="1200">
              <a:latin typeface="Calibri"/>
              <a:cs typeface="Calibri"/>
            </a:endParaRPr>
          </a:p>
          <a:p>
            <a:pPr marL="133985" indent="-127000">
              <a:lnSpc>
                <a:spcPts val="1150"/>
              </a:lnSpc>
              <a:buSzPct val="91666"/>
              <a:buAutoNum type="arabicParenR" startAt="5"/>
              <a:tabLst>
                <a:tab pos="133985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начало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формирования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абстинентного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 синдрома с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эпизодическим</a:t>
            </a:r>
            <a:r>
              <a:rPr sz="1200" spc="7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опохмелением;</a:t>
            </a:r>
            <a:endParaRPr sz="1200">
              <a:latin typeface="Calibri"/>
              <a:cs typeface="Calibri"/>
            </a:endParaRPr>
          </a:p>
          <a:p>
            <a:pPr marL="133985" indent="-127000">
              <a:lnSpc>
                <a:spcPts val="1300"/>
              </a:lnSpc>
              <a:buSzPct val="91666"/>
              <a:buAutoNum type="arabicParenR" startAt="5"/>
              <a:tabLst>
                <a:tab pos="133985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первые</a:t>
            </a:r>
            <a:r>
              <a:rPr sz="12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признаки</a:t>
            </a:r>
            <a:r>
              <a:rPr sz="12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изменения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картины</a:t>
            </a:r>
            <a:r>
              <a:rPr sz="12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алкогольного</a:t>
            </a:r>
            <a:r>
              <a:rPr sz="12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опьянения;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  <a:spcBef>
                <a:spcPts val="1160"/>
              </a:spcBef>
            </a:pP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2</a:t>
            </a:r>
            <a:r>
              <a:rPr sz="1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стадия</a:t>
            </a:r>
            <a:endParaRPr sz="1200">
              <a:latin typeface="Calibri"/>
              <a:cs typeface="Calibri"/>
            </a:endParaRPr>
          </a:p>
          <a:p>
            <a:pPr marL="133985" indent="-127000">
              <a:lnSpc>
                <a:spcPts val="1150"/>
              </a:lnSpc>
              <a:buSzPct val="91666"/>
              <a:buAutoNum type="arabicParenR" startAt="8"/>
              <a:tabLst>
                <a:tab pos="133985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чётко</a:t>
            </a:r>
            <a:r>
              <a:rPr sz="1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выраженные</a:t>
            </a:r>
            <a:r>
              <a:rPr sz="12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псевдозапои</a:t>
            </a:r>
            <a:r>
              <a:rPr sz="12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постоянное</a:t>
            </a:r>
            <a:r>
              <a:rPr sz="1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злоупотребление</a:t>
            </a:r>
            <a:r>
              <a:rPr sz="12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алкоголем;</a:t>
            </a:r>
            <a:endParaRPr sz="1200">
              <a:latin typeface="Calibri"/>
              <a:cs typeface="Calibri"/>
            </a:endParaRPr>
          </a:p>
          <a:p>
            <a:pPr marL="12700" marR="1301750" indent="-5715">
              <a:lnSpc>
                <a:spcPct val="79200"/>
              </a:lnSpc>
              <a:spcBef>
                <a:spcPts val="160"/>
              </a:spcBef>
              <a:buSzPct val="91666"/>
              <a:buAutoNum type="arabicParenR" startAt="8"/>
              <a:tabLst>
                <a:tab pos="133985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	полное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развитие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абстинентного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синдрома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опохмелением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отставленным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либо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утренним;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10)изменение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картины</a:t>
            </a:r>
            <a:r>
              <a:rPr sz="12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опьянения;</a:t>
            </a:r>
            <a:endParaRPr sz="1200">
              <a:latin typeface="Calibri"/>
              <a:cs typeface="Calibri"/>
            </a:endParaRPr>
          </a:p>
          <a:p>
            <a:pPr marL="209550" indent="-198120">
              <a:lnSpc>
                <a:spcPts val="1019"/>
              </a:lnSpc>
              <a:buSzPct val="91666"/>
              <a:buAutoNum type="arabicParenR" startAt="11"/>
              <a:tabLst>
                <a:tab pos="209550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изменение</a:t>
            </a:r>
            <a:r>
              <a:rPr sz="1200" spc="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личности</a:t>
            </a:r>
            <a:r>
              <a:rPr sz="1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с</a:t>
            </a:r>
            <a:r>
              <a:rPr sz="1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заострением преморбидных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черт;</a:t>
            </a:r>
            <a:endParaRPr sz="1200">
              <a:latin typeface="Calibri"/>
              <a:cs typeface="Calibri"/>
            </a:endParaRPr>
          </a:p>
          <a:p>
            <a:pPr marL="210185" indent="-198755">
              <a:lnSpc>
                <a:spcPts val="1300"/>
              </a:lnSpc>
              <a:buSzPct val="91666"/>
              <a:buAutoNum type="arabicParenR" startAt="11"/>
              <a:tabLst>
                <a:tab pos="210185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социальные и</a:t>
            </a:r>
            <a:r>
              <a:rPr sz="12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соматические</a:t>
            </a:r>
            <a:r>
              <a:rPr sz="1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последствия</a:t>
            </a:r>
            <a:r>
              <a:rPr sz="1200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злоупотребления</a:t>
            </a:r>
            <a:r>
              <a:rPr sz="12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алкоголем;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00"/>
              </a:lnSpc>
              <a:spcBef>
                <a:spcPts val="1140"/>
              </a:spcBef>
            </a:pPr>
            <a:r>
              <a:rPr sz="1200" b="1" spc="-20" dirty="0">
                <a:solidFill>
                  <a:srgbClr val="001F5F"/>
                </a:solidFill>
                <a:latin typeface="Calibri"/>
                <a:cs typeface="Calibri"/>
              </a:rPr>
              <a:t>2-</a:t>
            </a: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200" b="1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стадия:</a:t>
            </a:r>
            <a:endParaRPr sz="1200">
              <a:latin typeface="Calibri"/>
              <a:cs typeface="Calibri"/>
            </a:endParaRPr>
          </a:p>
          <a:p>
            <a:pPr marL="210185" indent="-198755">
              <a:lnSpc>
                <a:spcPts val="1150"/>
              </a:lnSpc>
              <a:buSzPct val="91666"/>
              <a:buAutoNum type="arabicParenR" startAt="13"/>
              <a:tabLst>
                <a:tab pos="210185" algn="l"/>
              </a:tabLst>
            </a:pP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перемежающаяся</a:t>
            </a:r>
            <a:r>
              <a:rPr sz="1200" spc="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форма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злоупотребления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алкоголем;</a:t>
            </a:r>
            <a:endParaRPr sz="1200">
              <a:latin typeface="Calibri"/>
              <a:cs typeface="Calibri"/>
            </a:endParaRPr>
          </a:p>
          <a:p>
            <a:pPr marL="12700" marR="80645" indent="-1270">
              <a:lnSpc>
                <a:spcPts val="1160"/>
              </a:lnSpc>
              <a:spcBef>
                <a:spcPts val="125"/>
              </a:spcBef>
              <a:buSzPct val="91666"/>
              <a:buAutoNum type="arabicParenR" startAt="13"/>
              <a:tabLst>
                <a:tab pos="210185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	абстинентный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синдром</a:t>
            </a:r>
            <a:r>
              <a:rPr sz="12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утяжеляется,</a:t>
            </a:r>
            <a:r>
              <a:rPr sz="1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появляются психопатологические</a:t>
            </a:r>
            <a:r>
              <a:rPr sz="1200" spc="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нарушения,</a:t>
            </a:r>
            <a:r>
              <a:rPr sz="12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опохмеление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постоянно утреннее;</a:t>
            </a:r>
            <a:endParaRPr sz="1200">
              <a:latin typeface="Calibri"/>
              <a:cs typeface="Calibri"/>
            </a:endParaRPr>
          </a:p>
          <a:p>
            <a:pPr marL="12700" marR="1744345" indent="-1270">
              <a:lnSpc>
                <a:spcPct val="79200"/>
              </a:lnSpc>
              <a:spcBef>
                <a:spcPts val="30"/>
              </a:spcBef>
              <a:buSzPct val="91666"/>
              <a:buAutoNum type="arabicParenR" startAt="13"/>
              <a:tabLst>
                <a:tab pos="210185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	изменение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структуры</a:t>
            </a:r>
            <a:r>
              <a:rPr sz="12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личности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2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появление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признаков</a:t>
            </a:r>
            <a:r>
              <a:rPr sz="12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алкогольной</a:t>
            </a:r>
            <a:r>
              <a:rPr sz="12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деградации; 16)углубление</a:t>
            </a:r>
            <a:r>
              <a:rPr sz="1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социальных</a:t>
            </a:r>
            <a:r>
              <a:rPr sz="1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соматических</a:t>
            </a:r>
            <a:r>
              <a:rPr sz="12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последствий</a:t>
            </a:r>
            <a:r>
              <a:rPr sz="1200" spc="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злоупотребления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алкоголем;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290"/>
              </a:lnSpc>
              <a:spcBef>
                <a:spcPts val="1160"/>
              </a:spcBef>
            </a:pPr>
            <a:r>
              <a:rPr sz="1200" b="1" dirty="0">
                <a:solidFill>
                  <a:srgbClr val="001F5F"/>
                </a:solidFill>
                <a:latin typeface="Calibri"/>
                <a:cs typeface="Calibri"/>
              </a:rPr>
              <a:t>3</a:t>
            </a:r>
            <a:r>
              <a:rPr sz="12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1F5F"/>
                </a:solidFill>
                <a:latin typeface="Calibri"/>
                <a:cs typeface="Calibri"/>
              </a:rPr>
              <a:t>стадия</a:t>
            </a:r>
            <a:endParaRPr sz="1200">
              <a:latin typeface="Calibri"/>
              <a:cs typeface="Calibri"/>
            </a:endParaRPr>
          </a:p>
          <a:p>
            <a:pPr marL="209550" indent="-198120">
              <a:lnSpc>
                <a:spcPts val="1150"/>
              </a:lnSpc>
              <a:buSzPct val="91666"/>
              <a:buAutoNum type="arabicParenR" startAt="17"/>
              <a:tabLst>
                <a:tab pos="209550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истинные</a:t>
            </a:r>
            <a:r>
              <a:rPr sz="1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запои</a:t>
            </a:r>
            <a:r>
              <a:rPr sz="12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постоянный</a:t>
            </a:r>
            <a:r>
              <a:rPr sz="1200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приём</a:t>
            </a:r>
            <a:r>
              <a:rPr sz="12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алкоголя</a:t>
            </a:r>
            <a:r>
              <a:rPr sz="1200" spc="-6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1200" spc="-5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фоне</a:t>
            </a:r>
            <a:r>
              <a:rPr sz="1200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низкой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толерантности;</a:t>
            </a:r>
            <a:endParaRPr sz="1200">
              <a:latin typeface="Calibri"/>
              <a:cs typeface="Calibri"/>
            </a:endParaRPr>
          </a:p>
          <a:p>
            <a:pPr marL="210185" indent="-198755">
              <a:lnSpc>
                <a:spcPts val="1160"/>
              </a:lnSpc>
              <a:buSzPct val="91666"/>
              <a:buAutoNum type="arabicParenR" startAt="17"/>
              <a:tabLst>
                <a:tab pos="210185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абстинентный синдром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сопровождается</a:t>
            </a:r>
            <a:r>
              <a:rPr sz="1200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редуцированными</a:t>
            </a:r>
            <a:r>
              <a:rPr sz="120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психотическими</a:t>
            </a:r>
            <a:r>
              <a:rPr sz="1200" spc="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явлениями;</a:t>
            </a:r>
            <a:endParaRPr sz="1200">
              <a:latin typeface="Calibri"/>
              <a:cs typeface="Calibri"/>
            </a:endParaRPr>
          </a:p>
          <a:p>
            <a:pPr marL="12700" marR="5080" indent="-1270">
              <a:lnSpc>
                <a:spcPct val="79200"/>
              </a:lnSpc>
              <a:spcBef>
                <a:spcPts val="160"/>
              </a:spcBef>
              <a:buSzPct val="91666"/>
              <a:buAutoNum type="arabicParenR" startAt="17"/>
              <a:tabLst>
                <a:tab pos="210185" algn="l"/>
              </a:tabLst>
            </a:pP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	алкогольная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деградация</a:t>
            </a:r>
            <a:r>
              <a:rPr sz="1200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личности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с хронической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эйфорией</a:t>
            </a:r>
            <a:r>
              <a:rPr sz="1200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другими</a:t>
            </a:r>
            <a:r>
              <a:rPr sz="12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малообратимыми</a:t>
            </a:r>
            <a:r>
              <a:rPr sz="12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или</a:t>
            </a:r>
            <a:r>
              <a:rPr sz="120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необратимыми расстройствами</a:t>
            </a:r>
            <a:r>
              <a:rPr sz="1200" spc="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психики;</a:t>
            </a:r>
            <a:endParaRPr sz="1200">
              <a:latin typeface="Calibri"/>
              <a:cs typeface="Calibri"/>
            </a:endParaRPr>
          </a:p>
          <a:p>
            <a:pPr marL="210185" indent="-198755">
              <a:lnSpc>
                <a:spcPts val="1160"/>
              </a:lnSpc>
              <a:buSzPct val="91666"/>
              <a:buAutoNum type="arabicParenR" startAt="17"/>
              <a:tabLst>
                <a:tab pos="210185" algn="l"/>
              </a:tabLst>
            </a:pP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резко</a:t>
            </a:r>
            <a:r>
              <a:rPr sz="1200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выражены</a:t>
            </a:r>
            <a:r>
              <a:rPr sz="1200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изменения</a:t>
            </a:r>
            <a:r>
              <a:rPr sz="12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1F5F"/>
                </a:solidFill>
                <a:latin typeface="Calibri"/>
                <a:cs typeface="Calibri"/>
              </a:rPr>
              <a:t>картины</a:t>
            </a:r>
            <a:r>
              <a:rPr sz="1200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1F5F"/>
                </a:solidFill>
                <a:latin typeface="Calibri"/>
                <a:cs typeface="Calibri"/>
              </a:rPr>
              <a:t>опьянения.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9779" y="764921"/>
            <a:ext cx="50558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none" dirty="0">
                <a:solidFill>
                  <a:srgbClr val="001F5F"/>
                </a:solidFill>
                <a:latin typeface="Microsoft Sans Serif"/>
                <a:cs typeface="Microsoft Sans Serif"/>
              </a:rPr>
              <a:t>Постадийная</a:t>
            </a:r>
            <a:r>
              <a:rPr sz="2000" u="none" spc="-11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u="none" dirty="0">
                <a:solidFill>
                  <a:srgbClr val="001F5F"/>
                </a:solidFill>
                <a:latin typeface="Microsoft Sans Serif"/>
                <a:cs typeface="Microsoft Sans Serif"/>
              </a:rPr>
              <a:t>схема</a:t>
            </a:r>
            <a:r>
              <a:rPr sz="2000" u="none"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u="none" dirty="0">
                <a:solidFill>
                  <a:srgbClr val="001F5F"/>
                </a:solidFill>
                <a:latin typeface="Microsoft Sans Serif"/>
                <a:cs typeface="Microsoft Sans Serif"/>
              </a:rPr>
              <a:t>развития</a:t>
            </a:r>
            <a:r>
              <a:rPr sz="2000" u="none" spc="-114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z="2000" u="none"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алкоголизма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634" y="790575"/>
            <a:ext cx="76193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Табачная</a:t>
            </a:r>
            <a:r>
              <a:rPr sz="1800" b="1" spc="90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00AF50"/>
                </a:solidFill>
                <a:latin typeface="Times New Roman"/>
                <a:cs typeface="Times New Roman"/>
              </a:rPr>
              <a:t>зависимость</a:t>
            </a:r>
            <a:r>
              <a:rPr sz="1800" b="1" spc="85" dirty="0">
                <a:solidFill>
                  <a:srgbClr val="00AF5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—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болезненное</a:t>
            </a:r>
            <a:r>
              <a:rPr sz="16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пристрастие</a:t>
            </a:r>
            <a:r>
              <a:rPr sz="1600" spc="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</a:t>
            </a:r>
            <a:r>
              <a:rPr sz="16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табаку.</a:t>
            </a:r>
            <a:r>
              <a:rPr sz="1600" spc="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Россия</a:t>
            </a:r>
            <a:r>
              <a:rPr sz="16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крупнейший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мире</a:t>
            </a:r>
            <a:r>
              <a:rPr sz="16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потребитель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табачной</a:t>
            </a:r>
            <a:r>
              <a:rPr sz="16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продукции,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от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курения</a:t>
            </a:r>
            <a:r>
              <a:rPr sz="16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умирают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001F5F"/>
                </a:solidFill>
                <a:latin typeface="Times New Roman"/>
                <a:cs typeface="Times New Roman"/>
              </a:rPr>
              <a:t>330-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400</a:t>
            </a:r>
            <a:r>
              <a:rPr sz="16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тысяч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001F5F"/>
                </a:solidFill>
                <a:latin typeface="Times New Roman"/>
                <a:cs typeface="Times New Roman"/>
              </a:rPr>
              <a:t>россиян</a:t>
            </a:r>
            <a:r>
              <a:rPr sz="16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001F5F"/>
                </a:solidFill>
                <a:latin typeface="Times New Roman"/>
                <a:cs typeface="Times New Roman"/>
              </a:rPr>
              <a:t>в </a:t>
            </a:r>
            <a:r>
              <a:rPr sz="1600" spc="-20" dirty="0">
                <a:solidFill>
                  <a:srgbClr val="001F5F"/>
                </a:solidFill>
                <a:latin typeface="Times New Roman"/>
                <a:cs typeface="Times New Roman"/>
              </a:rPr>
              <a:t>год.</a:t>
            </a:r>
            <a:endParaRPr sz="16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5438" y="1600657"/>
            <a:ext cx="6469507" cy="44975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1207</Words>
  <Application>Microsoft Office PowerPoint</Application>
  <PresentationFormat>Экран (4:3)</PresentationFormat>
  <Paragraphs>150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 Black</vt:lpstr>
      <vt:lpstr>Calibri</vt:lpstr>
      <vt:lpstr>Microsoft Sans Serif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Зависимость – это навязчивая потребность в определенной деятельности.</vt:lpstr>
      <vt:lpstr>КАК ФОРИМИРУЕТСЯ ЗАВИСИМОСТЬ</vt:lpstr>
      <vt:lpstr>Алкоголизм</vt:lpstr>
      <vt:lpstr>Постадийная схема развития алкоголизма</vt:lpstr>
      <vt:lpstr>Презентация PowerPoint</vt:lpstr>
      <vt:lpstr>Презентация PowerPoint</vt:lpstr>
      <vt:lpstr>КАК БРРОСИТЬ КУРИТЬ!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Психическое воздействие никотина</vt:lpstr>
      <vt:lpstr>Толерантность.</vt:lpstr>
      <vt:lpstr>Презентация PowerPoint</vt:lpstr>
      <vt:lpstr>Интернет зависимость — навязчивое желание подключиться в свободное</vt:lpstr>
      <vt:lpstr>Специалисты выделяют четыре стадии развития психологической зависимости от компьютерных игр, каждая из которых имеет свою специфику.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Lupen</dc:creator>
  <cp:lastModifiedBy>User</cp:lastModifiedBy>
  <cp:revision>1</cp:revision>
  <dcterms:created xsi:type="dcterms:W3CDTF">2024-03-28T06:05:07Z</dcterms:created>
  <dcterms:modified xsi:type="dcterms:W3CDTF">2024-03-28T06:09:19Z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2020-11-24T00:00:00Z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2024-03-28T00:00:00Z</vt:filetime>
  </property>
  <property fmtid="{D5CDD505-2E9C-101B-9397-08002B2CF9AE}" pid="5" name="Producer">
    <vt:lpwstr>Microsoft® PowerPoint® 2010</vt:lpwstr>
  </property>
</Properties>
</file>